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2D427D-7AC8-45B4-80B6-A1A6FCAB0031}"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211546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D427D-7AC8-45B4-80B6-A1A6FCAB0031}"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224031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D427D-7AC8-45B4-80B6-A1A6FCAB0031}"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341545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D427D-7AC8-45B4-80B6-A1A6FCAB0031}"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30355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2D427D-7AC8-45B4-80B6-A1A6FCAB0031}"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257600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2D427D-7AC8-45B4-80B6-A1A6FCAB0031}"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180343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2D427D-7AC8-45B4-80B6-A1A6FCAB0031}"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320515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2D427D-7AC8-45B4-80B6-A1A6FCAB0031}"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67784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D427D-7AC8-45B4-80B6-A1A6FCAB0031}"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164321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2D427D-7AC8-45B4-80B6-A1A6FCAB0031}"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80281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2D427D-7AC8-45B4-80B6-A1A6FCAB0031}"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5C60D-2093-41E3-8BA3-D77AF475FD71}" type="slidenum">
              <a:rPr lang="en-US" smtClean="0"/>
              <a:t>‹#›</a:t>
            </a:fld>
            <a:endParaRPr lang="en-US"/>
          </a:p>
        </p:txBody>
      </p:sp>
    </p:spTree>
    <p:extLst>
      <p:ext uri="{BB962C8B-B14F-4D97-AF65-F5344CB8AC3E}">
        <p14:creationId xmlns:p14="http://schemas.microsoft.com/office/powerpoint/2010/main" val="30135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D427D-7AC8-45B4-80B6-A1A6FCAB0031}" type="datetimeFigureOut">
              <a:rPr lang="en-US" smtClean="0"/>
              <a:t>9/24/2019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5C60D-2093-41E3-8BA3-D77AF475FD71}" type="slidenum">
              <a:rPr lang="en-US" smtClean="0"/>
              <a:t>‹#›</a:t>
            </a:fld>
            <a:endParaRPr lang="en-US"/>
          </a:p>
        </p:txBody>
      </p:sp>
    </p:spTree>
    <p:extLst>
      <p:ext uri="{BB962C8B-B14F-4D97-AF65-F5344CB8AC3E}">
        <p14:creationId xmlns:p14="http://schemas.microsoft.com/office/powerpoint/2010/main" val="338703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es Picture | Free Photograph | Photos Public Dom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906" y="280855"/>
            <a:ext cx="10178292" cy="6399863"/>
          </a:xfrm>
          <a:prstGeom prst="rect">
            <a:avLst/>
          </a:prstGeom>
        </p:spPr>
      </p:pic>
      <p:sp>
        <p:nvSpPr>
          <p:cNvPr id="2" name="Title 1"/>
          <p:cNvSpPr>
            <a:spLocks noGrp="1"/>
          </p:cNvSpPr>
          <p:nvPr>
            <p:ph type="ctrTitle"/>
          </p:nvPr>
        </p:nvSpPr>
        <p:spPr>
          <a:xfrm>
            <a:off x="2505926" y="5215812"/>
            <a:ext cx="9137272" cy="1464906"/>
          </a:xfrm>
          <a:gradFill>
            <a:gsLst>
              <a:gs pos="100000">
                <a:srgbClr val="C00000"/>
              </a:gs>
              <a:gs pos="30000">
                <a:schemeClr val="accent1">
                  <a:lumMod val="5000"/>
                  <a:lumOff val="95000"/>
                  <a:alpha val="74000"/>
                </a:schemeClr>
              </a:gs>
              <a:gs pos="74000">
                <a:srgbClr val="C00000">
                  <a:alpha val="57000"/>
                </a:srgbClr>
              </a:gs>
              <a:gs pos="100000">
                <a:srgbClr val="C00000">
                  <a:alpha val="32000"/>
                </a:srgbClr>
              </a:gs>
              <a:gs pos="100000">
                <a:srgbClr val="C00000"/>
              </a:gs>
            </a:gsLst>
            <a:lin ang="5400000" scaled="1"/>
          </a:gradFill>
        </p:spPr>
        <p:txBody>
          <a:bodyPr>
            <a:normAutofit/>
          </a:bodyPr>
          <a:lstStyle/>
          <a:p>
            <a:pPr algn="r"/>
            <a:r>
              <a:rPr lang="en-US" sz="4000" dirty="0" smtClean="0">
                <a:latin typeface="Impact" panose="020B0806030902050204" pitchFamily="34" charset="0"/>
              </a:rPr>
              <a:t>How Communication, Courtesy and Fun helped Hayden find it’s happy place</a:t>
            </a:r>
            <a:endParaRPr lang="en-US" sz="4000" dirty="0">
              <a:latin typeface="Impact" panose="020B0806030902050204" pitchFamily="34" charset="0"/>
            </a:endParaRPr>
          </a:p>
        </p:txBody>
      </p:sp>
      <p:sp>
        <p:nvSpPr>
          <p:cNvPr id="3" name="Subtitle 2"/>
          <p:cNvSpPr>
            <a:spLocks noGrp="1"/>
          </p:cNvSpPr>
          <p:nvPr>
            <p:ph type="subTitle" idx="1"/>
          </p:nvPr>
        </p:nvSpPr>
        <p:spPr>
          <a:xfrm>
            <a:off x="260467" y="399076"/>
            <a:ext cx="9144000" cy="1655762"/>
          </a:xfrm>
        </p:spPr>
        <p:txBody>
          <a:bodyPr>
            <a:normAutofit fontScale="77500" lnSpcReduction="20000"/>
          </a:bodyPr>
          <a:lstStyle/>
          <a:p>
            <a:pPr algn="l"/>
            <a:r>
              <a:rPr lang="en-US" sz="8000" dirty="0" smtClean="0">
                <a:latin typeface="Impact" panose="020B0806030902050204" pitchFamily="34" charset="0"/>
              </a:rPr>
              <a:t>SOWING THE SEEDS </a:t>
            </a:r>
          </a:p>
          <a:p>
            <a:pPr algn="l"/>
            <a:r>
              <a:rPr lang="en-US" sz="8000" dirty="0" smtClean="0">
                <a:latin typeface="Impact" panose="020B0806030902050204" pitchFamily="34" charset="0"/>
              </a:rPr>
              <a:t>OF CHANGE</a:t>
            </a:r>
            <a:endParaRPr lang="en-US" sz="8000" dirty="0">
              <a:latin typeface="Impact" panose="020B0806030902050204" pitchFamily="34" charset="0"/>
            </a:endParaRPr>
          </a:p>
        </p:txBody>
      </p:sp>
    </p:spTree>
    <p:extLst>
      <p:ext uri="{BB962C8B-B14F-4D97-AF65-F5344CB8AC3E}">
        <p14:creationId xmlns:p14="http://schemas.microsoft.com/office/powerpoint/2010/main" val="2059321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es Picture | Free Photograph | Photos Public Dom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906" y="280855"/>
            <a:ext cx="10178292" cy="6399863"/>
          </a:xfrm>
          <a:prstGeom prst="rect">
            <a:avLst/>
          </a:prstGeom>
        </p:spPr>
      </p:pic>
      <p:sp>
        <p:nvSpPr>
          <p:cNvPr id="3" name="Title 1"/>
          <p:cNvSpPr txBox="1">
            <a:spLocks/>
          </p:cNvSpPr>
          <p:nvPr/>
        </p:nvSpPr>
        <p:spPr>
          <a:xfrm>
            <a:off x="821094" y="1334277"/>
            <a:ext cx="10384971" cy="4133462"/>
          </a:xfrm>
          <a:prstGeom prst="rect">
            <a:avLst/>
          </a:prstGeom>
          <a:gradFill>
            <a:gsLst>
              <a:gs pos="100000">
                <a:srgbClr val="C00000"/>
              </a:gs>
              <a:gs pos="30000">
                <a:schemeClr val="accent1">
                  <a:lumMod val="5000"/>
                  <a:lumOff val="95000"/>
                  <a:alpha val="74000"/>
                </a:schemeClr>
              </a:gs>
              <a:gs pos="74000">
                <a:srgbClr val="C00000">
                  <a:alpha val="57000"/>
                </a:srgbClr>
              </a:gs>
              <a:gs pos="100000">
                <a:srgbClr val="C00000">
                  <a:alpha val="32000"/>
                </a:srgbClr>
              </a:gs>
              <a:gs pos="100000">
                <a:srgbClr val="C00000"/>
              </a:gs>
            </a:gsLst>
            <a:lin ang="5400000" scaled="1"/>
          </a:gra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dirty="0" smtClean="0">
                <a:latin typeface="Impact" panose="020B0806030902050204" pitchFamily="34" charset="0"/>
              </a:rPr>
              <a:t>Thank You</a:t>
            </a:r>
          </a:p>
          <a:p>
            <a:pPr algn="ctr"/>
            <a:r>
              <a:rPr lang="en-US" sz="3500" dirty="0" smtClean="0">
                <a:latin typeface="Impact" panose="020B0806030902050204" pitchFamily="34" charset="0"/>
              </a:rPr>
              <a:t>Shawn Langenderfer</a:t>
            </a:r>
          </a:p>
          <a:p>
            <a:pPr algn="ctr"/>
            <a:r>
              <a:rPr lang="en-US" sz="3500" dirty="0" smtClean="0">
                <a:latin typeface="Impact" panose="020B0806030902050204" pitchFamily="34" charset="0"/>
              </a:rPr>
              <a:t>slangenderfer@cityofhaydenid.us</a:t>
            </a:r>
          </a:p>
          <a:p>
            <a:pPr algn="ctr"/>
            <a:r>
              <a:rPr lang="en-US" sz="3500" dirty="0" smtClean="0">
                <a:latin typeface="Impact" panose="020B0806030902050204" pitchFamily="34" charset="0"/>
              </a:rPr>
              <a:t>208-209-1093</a:t>
            </a:r>
            <a:endParaRPr lang="en-US" sz="3500" dirty="0">
              <a:latin typeface="Impact" panose="020B0806030902050204" pitchFamily="34" charset="0"/>
            </a:endParaRPr>
          </a:p>
        </p:txBody>
      </p:sp>
    </p:spTree>
    <p:extLst>
      <p:ext uri="{BB962C8B-B14F-4D97-AF65-F5344CB8AC3E}">
        <p14:creationId xmlns:p14="http://schemas.microsoft.com/office/powerpoint/2010/main" val="111142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es Picture | Free Photograph | Photos Public Dom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906" y="280855"/>
            <a:ext cx="10178292" cy="6399863"/>
          </a:xfrm>
          <a:prstGeom prst="rect">
            <a:avLst/>
          </a:prstGeom>
        </p:spPr>
      </p:pic>
      <p:sp>
        <p:nvSpPr>
          <p:cNvPr id="3" name="Title 1"/>
          <p:cNvSpPr txBox="1">
            <a:spLocks/>
          </p:cNvSpPr>
          <p:nvPr/>
        </p:nvSpPr>
        <p:spPr>
          <a:xfrm>
            <a:off x="936282" y="280855"/>
            <a:ext cx="9088017" cy="145557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smtClean="0">
                <a:latin typeface="Impact" panose="020B0806030902050204" pitchFamily="34" charset="0"/>
              </a:rPr>
              <a:t>Encore</a:t>
            </a:r>
            <a:endParaRPr lang="en-US" sz="8800" dirty="0">
              <a:latin typeface="Impact" panose="020B0806030902050204" pitchFamily="34" charset="0"/>
            </a:endParaRPr>
          </a:p>
        </p:txBody>
      </p:sp>
      <p:pic>
        <p:nvPicPr>
          <p:cNvPr id="4" name="Picture 3"/>
          <p:cNvPicPr>
            <a:picLocks noChangeAspect="1"/>
          </p:cNvPicPr>
          <p:nvPr/>
        </p:nvPicPr>
        <p:blipFill rotWithShape="1">
          <a:blip r:embed="rId3"/>
          <a:srcRect l="4774" t="1" b="373"/>
          <a:stretch/>
        </p:blipFill>
        <p:spPr>
          <a:xfrm>
            <a:off x="1479665" y="1478372"/>
            <a:ext cx="3077792" cy="4132720"/>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6176356" y="1561498"/>
            <a:ext cx="3679924" cy="3997159"/>
          </a:xfrm>
          <a:prstGeom prst="rect">
            <a:avLst/>
          </a:prstGeom>
          <a:ln>
            <a:noFill/>
          </a:ln>
          <a:effectLst>
            <a:softEdge rad="112500"/>
          </a:effectLst>
        </p:spPr>
      </p:pic>
    </p:spTree>
    <p:extLst>
      <p:ext uri="{BB962C8B-B14F-4D97-AF65-F5344CB8AC3E}">
        <p14:creationId xmlns:p14="http://schemas.microsoft.com/office/powerpoint/2010/main" val="813537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0"/>
          <p:cNvPicPr preferRelativeResize="0">
            <a:picLocks/>
          </p:cNvPicPr>
          <p:nvPr/>
        </p:nvPicPr>
        <p:blipFill rotWithShape="1">
          <a:blip r:embed="rId2" cstate="print">
            <a:extLst>
              <a:ext uri="{28A0092B-C50C-407E-A947-70E740481C1C}">
                <a14:useLocalDpi xmlns:a14="http://schemas.microsoft.com/office/drawing/2010/main" val="0"/>
              </a:ext>
            </a:extLst>
          </a:blip>
          <a:srcRect l="-287" t="10119" r="286" b="19644"/>
          <a:stretch/>
        </p:blipFill>
        <p:spPr>
          <a:xfrm>
            <a:off x="854864" y="688344"/>
            <a:ext cx="10332720" cy="5394960"/>
          </a:xfrm>
          <a:prstGeom prst="rect">
            <a:avLst/>
          </a:prstGeom>
        </p:spPr>
      </p:pic>
      <p:pic>
        <p:nvPicPr>
          <p:cNvPr id="5" name="Picture 4" descr="EL MUNDO SEFAR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465" y="0"/>
            <a:ext cx="1627535" cy="1493554"/>
          </a:xfrm>
          <a:prstGeom prst="rect">
            <a:avLst/>
          </a:prstGeom>
        </p:spPr>
      </p:pic>
      <p:sp>
        <p:nvSpPr>
          <p:cNvPr id="2" name="Title 1"/>
          <p:cNvSpPr txBox="1">
            <a:spLocks/>
          </p:cNvSpPr>
          <p:nvPr/>
        </p:nvSpPr>
        <p:spPr>
          <a:xfrm>
            <a:off x="2202481" y="5024407"/>
            <a:ext cx="9137272" cy="1464906"/>
          </a:xfrm>
          <a:prstGeom prst="rect">
            <a:avLst/>
          </a:prstGeom>
          <a:gradFill>
            <a:gsLst>
              <a:gs pos="100000">
                <a:srgbClr val="C00000"/>
              </a:gs>
              <a:gs pos="30000">
                <a:schemeClr val="accent1">
                  <a:lumMod val="5000"/>
                  <a:lumOff val="95000"/>
                  <a:alpha val="74000"/>
                </a:schemeClr>
              </a:gs>
              <a:gs pos="74000">
                <a:srgbClr val="C00000">
                  <a:alpha val="57000"/>
                </a:srgbClr>
              </a:gs>
              <a:gs pos="100000">
                <a:srgbClr val="C00000">
                  <a:alpha val="32000"/>
                </a:srgbClr>
              </a:gs>
              <a:gs pos="100000">
                <a:srgbClr val="C00000"/>
              </a:gs>
            </a:gsLst>
            <a:lin ang="5400000" scaled="1"/>
          </a:gra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smtClean="0">
                <a:latin typeface="Impact" panose="020B0806030902050204" pitchFamily="34" charset="0"/>
              </a:rPr>
              <a:t>Population ~15,000</a:t>
            </a:r>
          </a:p>
          <a:p>
            <a:pPr algn="r"/>
            <a:r>
              <a:rPr lang="en-US" sz="4000" dirty="0" smtClean="0">
                <a:latin typeface="Impact" panose="020B0806030902050204" pitchFamily="34" charset="0"/>
              </a:rPr>
              <a:t>35 Permanent Employees</a:t>
            </a:r>
            <a:endParaRPr lang="en-US" sz="4000" dirty="0">
              <a:latin typeface="Impact" panose="020B080603090205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424" y="1508396"/>
            <a:ext cx="2800934" cy="35011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2179" y="1474383"/>
            <a:ext cx="2840019" cy="355002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8882" y="1474383"/>
            <a:ext cx="2974160" cy="3547706"/>
          </a:xfrm>
          <a:prstGeom prst="rect">
            <a:avLst/>
          </a:prstGeom>
        </p:spPr>
      </p:pic>
    </p:spTree>
    <p:extLst>
      <p:ext uri="{BB962C8B-B14F-4D97-AF65-F5344CB8AC3E}">
        <p14:creationId xmlns:p14="http://schemas.microsoft.com/office/powerpoint/2010/main" val="40286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es Picture | Free Photograph | Photos Public Dom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906" y="280855"/>
            <a:ext cx="10178292" cy="6399863"/>
          </a:xfrm>
          <a:prstGeom prst="rect">
            <a:avLst/>
          </a:prstGeom>
        </p:spPr>
      </p:pic>
      <p:sp>
        <p:nvSpPr>
          <p:cNvPr id="3" name="Title 1"/>
          <p:cNvSpPr txBox="1">
            <a:spLocks/>
          </p:cNvSpPr>
          <p:nvPr/>
        </p:nvSpPr>
        <p:spPr>
          <a:xfrm>
            <a:off x="821094" y="1334277"/>
            <a:ext cx="10384971" cy="4133462"/>
          </a:xfrm>
          <a:prstGeom prst="rect">
            <a:avLst/>
          </a:prstGeom>
          <a:gradFill>
            <a:gsLst>
              <a:gs pos="100000">
                <a:srgbClr val="C00000"/>
              </a:gs>
              <a:gs pos="30000">
                <a:schemeClr val="accent1">
                  <a:lumMod val="5000"/>
                  <a:lumOff val="95000"/>
                  <a:alpha val="74000"/>
                </a:schemeClr>
              </a:gs>
              <a:gs pos="74000">
                <a:srgbClr val="C00000">
                  <a:alpha val="57000"/>
                </a:srgbClr>
              </a:gs>
              <a:gs pos="100000">
                <a:srgbClr val="C00000">
                  <a:alpha val="32000"/>
                </a:srgbClr>
              </a:gs>
              <a:gs pos="100000">
                <a:srgbClr val="C00000"/>
              </a:gs>
            </a:gsLst>
            <a:lin ang="5400000" scaled="1"/>
          </a:gra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latin typeface="Impact" panose="020B0806030902050204" pitchFamily="34" charset="0"/>
              </a:rPr>
              <a:t>“Hayden was a difficult place to get projects approved”</a:t>
            </a:r>
          </a:p>
          <a:p>
            <a:pPr algn="ctr"/>
            <a:endParaRPr lang="en-US" sz="3200" dirty="0">
              <a:latin typeface="Impact" panose="020B0806030902050204" pitchFamily="34" charset="0"/>
            </a:endParaRPr>
          </a:p>
          <a:p>
            <a:pPr algn="ctr"/>
            <a:r>
              <a:rPr lang="en-US" sz="3200" dirty="0" smtClean="0">
                <a:latin typeface="Impact" panose="020B0806030902050204" pitchFamily="34" charset="0"/>
              </a:rPr>
              <a:t>"Hayden should be the easiest and most efficient city to do business with. Our goal is to achieve that distinction. We need department leaders and staff to be efficient, knowledgeable and grateful for the opportunity to serve our constituents."</a:t>
            </a:r>
            <a:r>
              <a:rPr lang="en-US" sz="4000" dirty="0" smtClean="0"/>
              <a:t/>
            </a:r>
            <a:br>
              <a:rPr lang="en-US" sz="4000" dirty="0" smtClean="0"/>
            </a:br>
            <a:endParaRPr lang="en-US" sz="4000" dirty="0" smtClean="0"/>
          </a:p>
          <a:p>
            <a:pPr algn="r"/>
            <a:r>
              <a:rPr lang="en-US" sz="3200" dirty="0" smtClean="0">
                <a:latin typeface="Impact" panose="020B0806030902050204" pitchFamily="34" charset="0"/>
              </a:rPr>
              <a:t>CDA PRESS – January 2016</a:t>
            </a:r>
            <a:endParaRPr lang="en-US" sz="3200" dirty="0">
              <a:latin typeface="Impact" panose="020B0806030902050204" pitchFamily="34" charset="0"/>
            </a:endParaRPr>
          </a:p>
        </p:txBody>
      </p:sp>
    </p:spTree>
    <p:extLst>
      <p:ext uri="{BB962C8B-B14F-4D97-AF65-F5344CB8AC3E}">
        <p14:creationId xmlns:p14="http://schemas.microsoft.com/office/powerpoint/2010/main" val="4234229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tten Apple iPhone 4 Case | Gadgets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53" y="1073020"/>
            <a:ext cx="5715000" cy="5715000"/>
          </a:xfrm>
          <a:prstGeom prst="rect">
            <a:avLst/>
          </a:prstGeom>
        </p:spPr>
      </p:pic>
      <p:sp>
        <p:nvSpPr>
          <p:cNvPr id="7" name="TextBox 6"/>
          <p:cNvSpPr txBox="1"/>
          <p:nvPr/>
        </p:nvSpPr>
        <p:spPr>
          <a:xfrm>
            <a:off x="2721036" y="1073020"/>
            <a:ext cx="4049487" cy="1129004"/>
          </a:xfrm>
          <a:prstGeom prst="ellipse">
            <a:avLst/>
          </a:prstGeom>
          <a:solidFill>
            <a:schemeClr val="bg1"/>
          </a:solidFill>
          <a:ln>
            <a:noFill/>
          </a:ln>
          <a:effectLst>
            <a:softEdge rad="12700"/>
          </a:effectLst>
        </p:spPr>
        <p:txBody>
          <a:bodyPr wrap="square" rtlCol="0">
            <a:spAutoFit/>
          </a:bodyPr>
          <a:lstStyle/>
          <a:p>
            <a:endParaRPr lang="en-US" dirty="0"/>
          </a:p>
        </p:txBody>
      </p:sp>
      <p:sp>
        <p:nvSpPr>
          <p:cNvPr id="3" name="Title 1"/>
          <p:cNvSpPr txBox="1">
            <a:spLocks/>
          </p:cNvSpPr>
          <p:nvPr/>
        </p:nvSpPr>
        <p:spPr>
          <a:xfrm>
            <a:off x="1343606" y="251924"/>
            <a:ext cx="9088017" cy="145557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700" dirty="0" smtClean="0">
                <a:latin typeface="Impact" panose="020B0806030902050204" pitchFamily="34" charset="0"/>
              </a:rPr>
              <a:t>Let’s Talk</a:t>
            </a:r>
            <a:endParaRPr lang="en-US" sz="10700" dirty="0">
              <a:latin typeface="Impact" panose="020B0806030902050204" pitchFamily="34" charset="0"/>
            </a:endParaRPr>
          </a:p>
        </p:txBody>
      </p:sp>
      <p:sp>
        <p:nvSpPr>
          <p:cNvPr id="8" name="Title 1"/>
          <p:cNvSpPr txBox="1">
            <a:spLocks/>
          </p:cNvSpPr>
          <p:nvPr/>
        </p:nvSpPr>
        <p:spPr>
          <a:xfrm>
            <a:off x="5983253" y="2528596"/>
            <a:ext cx="6099890" cy="3216729"/>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r>
              <a:rPr lang="en-US" sz="5400" dirty="0">
                <a:latin typeface="Impact" panose="020B0806030902050204" pitchFamily="34" charset="0"/>
              </a:rPr>
              <a:t>Monthly Meetings</a:t>
            </a:r>
          </a:p>
          <a:p>
            <a:pPr marL="857250" indent="-857250">
              <a:buFont typeface="Arial" panose="020B0604020202020204" pitchFamily="34" charset="0"/>
              <a:buChar char="•"/>
            </a:pPr>
            <a:r>
              <a:rPr lang="en-US" sz="5400" dirty="0" smtClean="0">
                <a:latin typeface="Impact" panose="020B0806030902050204" pitchFamily="34" charset="0"/>
              </a:rPr>
              <a:t>Stay Interviews</a:t>
            </a:r>
          </a:p>
          <a:p>
            <a:pPr marL="857250" indent="-857250">
              <a:buFont typeface="Arial" panose="020B0604020202020204" pitchFamily="34" charset="0"/>
              <a:buChar char="•"/>
            </a:pPr>
            <a:r>
              <a:rPr lang="en-US" sz="5400" dirty="0" smtClean="0">
                <a:latin typeface="Impact" panose="020B0806030902050204" pitchFamily="34" charset="0"/>
              </a:rPr>
              <a:t>Goal Setting</a:t>
            </a:r>
          </a:p>
          <a:p>
            <a:pPr marL="857250" indent="-857250">
              <a:buFont typeface="Arial" panose="020B0604020202020204" pitchFamily="34" charset="0"/>
              <a:buChar char="•"/>
            </a:pPr>
            <a:r>
              <a:rPr lang="en-US" sz="5400" dirty="0" smtClean="0">
                <a:latin typeface="Impact" panose="020B0806030902050204" pitchFamily="34" charset="0"/>
              </a:rPr>
              <a:t>How to Recognize</a:t>
            </a:r>
          </a:p>
          <a:p>
            <a:pPr algn="ctr"/>
            <a:endParaRPr lang="en-US" sz="6000" dirty="0">
              <a:latin typeface="Impact" panose="020B0806030902050204" pitchFamily="34" charset="0"/>
            </a:endParaRPr>
          </a:p>
        </p:txBody>
      </p:sp>
      <p:pic>
        <p:nvPicPr>
          <p:cNvPr id="9" name="Picture 8" descr="EL MUNDO SEFAR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614" y="2612572"/>
            <a:ext cx="610058" cy="559837"/>
          </a:xfrm>
          <a:prstGeom prst="rect">
            <a:avLst/>
          </a:prstGeom>
        </p:spPr>
      </p:pic>
      <p:pic>
        <p:nvPicPr>
          <p:cNvPr id="10" name="Picture 9" descr="EL MUNDO SEFAR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614" y="3303038"/>
            <a:ext cx="610058" cy="559837"/>
          </a:xfrm>
          <a:prstGeom prst="rect">
            <a:avLst/>
          </a:prstGeom>
        </p:spPr>
      </p:pic>
      <p:pic>
        <p:nvPicPr>
          <p:cNvPr id="11" name="Picture 10" descr="EL MUNDO SEFAR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614" y="4075144"/>
            <a:ext cx="610058" cy="559837"/>
          </a:xfrm>
          <a:prstGeom prst="rect">
            <a:avLst/>
          </a:prstGeom>
        </p:spPr>
      </p:pic>
      <p:pic>
        <p:nvPicPr>
          <p:cNvPr id="12" name="Picture 11" descr="EL MUNDO SEFAR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614" y="4776184"/>
            <a:ext cx="610058" cy="559837"/>
          </a:xfrm>
          <a:prstGeom prst="rect">
            <a:avLst/>
          </a:prstGeom>
        </p:spPr>
      </p:pic>
    </p:spTree>
    <p:extLst>
      <p:ext uri="{BB962C8B-B14F-4D97-AF65-F5344CB8AC3E}">
        <p14:creationId xmlns:p14="http://schemas.microsoft.com/office/powerpoint/2010/main" val="21837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es Picture | Free Photograph | Photos Public Dom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906" y="280855"/>
            <a:ext cx="10178292" cy="6399863"/>
          </a:xfrm>
          <a:prstGeom prst="rect">
            <a:avLst/>
          </a:prstGeom>
        </p:spPr>
      </p:pic>
      <p:sp>
        <p:nvSpPr>
          <p:cNvPr id="2" name="Title 1"/>
          <p:cNvSpPr txBox="1">
            <a:spLocks/>
          </p:cNvSpPr>
          <p:nvPr/>
        </p:nvSpPr>
        <p:spPr>
          <a:xfrm>
            <a:off x="1343606" y="251924"/>
            <a:ext cx="9088017" cy="145557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700" dirty="0" smtClean="0">
                <a:latin typeface="Impact" panose="020B0806030902050204" pitchFamily="34" charset="0"/>
              </a:rPr>
              <a:t>Play Nice</a:t>
            </a:r>
            <a:endParaRPr lang="en-US" sz="10700" dirty="0">
              <a:latin typeface="Impact" panose="020B0806030902050204" pitchFamily="34" charset="0"/>
            </a:endParaRPr>
          </a:p>
        </p:txBody>
      </p:sp>
      <p:pic>
        <p:nvPicPr>
          <p:cNvPr id="6" name="Picture 5" descr="Little Tikes Turtle Sandbox Giveaway (ends 6/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634" y="2230572"/>
            <a:ext cx="5305425" cy="3686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1544154" y="2152996"/>
            <a:ext cx="7983620" cy="3875809"/>
          </a:xfrm>
          <a:prstGeom prst="rect">
            <a:avLst/>
          </a:prstGeom>
        </p:spPr>
      </p:pic>
    </p:spTree>
    <p:extLst>
      <p:ext uri="{BB962C8B-B14F-4D97-AF65-F5344CB8AC3E}">
        <p14:creationId xmlns:p14="http://schemas.microsoft.com/office/powerpoint/2010/main" val="296683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pples Picture | Free Photograph | Photos Public Dom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906" y="280855"/>
            <a:ext cx="10178292" cy="6399863"/>
          </a:xfrm>
          <a:prstGeom prst="rect">
            <a:avLst/>
          </a:prstGeom>
        </p:spPr>
      </p:pic>
      <p:sp>
        <p:nvSpPr>
          <p:cNvPr id="2" name="Title 1"/>
          <p:cNvSpPr txBox="1">
            <a:spLocks/>
          </p:cNvSpPr>
          <p:nvPr/>
        </p:nvSpPr>
        <p:spPr>
          <a:xfrm>
            <a:off x="1343606" y="251924"/>
            <a:ext cx="9088017" cy="145557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700" dirty="0" smtClean="0">
                <a:latin typeface="Impact" panose="020B0806030902050204" pitchFamily="34" charset="0"/>
              </a:rPr>
              <a:t>Have Fun!</a:t>
            </a:r>
            <a:endParaRPr lang="en-US" sz="10700" dirty="0">
              <a:latin typeface="Impact" panose="020B080603090205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707500"/>
            <a:ext cx="3984171" cy="3984171"/>
          </a:xfrm>
          <a:prstGeom prst="rect">
            <a:avLst/>
          </a:prstGeom>
        </p:spPr>
      </p:pic>
      <p:pic>
        <p:nvPicPr>
          <p:cNvPr id="4" name="Picture 3"/>
          <p:cNvPicPr>
            <a:picLocks noChangeAspect="1"/>
          </p:cNvPicPr>
          <p:nvPr/>
        </p:nvPicPr>
        <p:blipFill>
          <a:blip r:embed="rId4"/>
          <a:stretch>
            <a:fillRect/>
          </a:stretch>
        </p:blipFill>
        <p:spPr>
          <a:xfrm>
            <a:off x="4086808" y="1946502"/>
            <a:ext cx="4533024" cy="2195578"/>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4650885" y="4142080"/>
            <a:ext cx="3404870" cy="2581275"/>
          </a:xfrm>
          <a:prstGeom prst="rect">
            <a:avLst/>
          </a:prstGeom>
        </p:spPr>
      </p:pic>
      <p:pic>
        <p:nvPicPr>
          <p:cNvPr id="6" name="Picture 5"/>
          <p:cNvPicPr>
            <a:picLocks noChangeAspect="1"/>
          </p:cNvPicPr>
          <p:nvPr/>
        </p:nvPicPr>
        <p:blipFill>
          <a:blip r:embed="rId6"/>
          <a:stretch>
            <a:fillRect/>
          </a:stretch>
        </p:blipFill>
        <p:spPr>
          <a:xfrm>
            <a:off x="8055755" y="1453475"/>
            <a:ext cx="3857625" cy="3562350"/>
          </a:xfrm>
          <a:prstGeom prst="rect">
            <a:avLst/>
          </a:prstGeom>
        </p:spPr>
      </p:pic>
      <p:pic>
        <p:nvPicPr>
          <p:cNvPr id="8" name="Picture 7"/>
          <p:cNvPicPr>
            <a:picLocks noChangeAspect="1"/>
          </p:cNvPicPr>
          <p:nvPr/>
        </p:nvPicPr>
        <p:blipFill>
          <a:blip r:embed="rId7"/>
          <a:stretch>
            <a:fillRect/>
          </a:stretch>
        </p:blipFill>
        <p:spPr>
          <a:xfrm>
            <a:off x="3662507" y="2374447"/>
            <a:ext cx="5381625" cy="3676650"/>
          </a:xfrm>
          <a:prstGeom prst="rect">
            <a:avLst/>
          </a:prstGeom>
        </p:spPr>
      </p:pic>
    </p:spTree>
    <p:extLst>
      <p:ext uri="{BB962C8B-B14F-4D97-AF65-F5344CB8AC3E}">
        <p14:creationId xmlns:p14="http://schemas.microsoft.com/office/powerpoint/2010/main" val="292598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ples Picture | Free Photograph | Photos Public Dom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906" y="280855"/>
            <a:ext cx="10178292" cy="6399863"/>
          </a:xfrm>
          <a:prstGeom prst="rect">
            <a:avLst/>
          </a:prstGeom>
        </p:spPr>
      </p:pic>
      <p:sp>
        <p:nvSpPr>
          <p:cNvPr id="2" name="Title 1"/>
          <p:cNvSpPr txBox="1">
            <a:spLocks/>
          </p:cNvSpPr>
          <p:nvPr/>
        </p:nvSpPr>
        <p:spPr>
          <a:xfrm>
            <a:off x="1343606" y="251924"/>
            <a:ext cx="9088017" cy="145557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smtClean="0">
                <a:latin typeface="Impact" panose="020B0806030902050204" pitchFamily="34" charset="0"/>
              </a:rPr>
              <a:t>Celebrate Anything</a:t>
            </a:r>
            <a:endParaRPr lang="en-US" sz="8800" dirty="0">
              <a:latin typeface="Impact" panose="020B0806030902050204" pitchFamily="34" charset="0"/>
            </a:endParaRPr>
          </a:p>
        </p:txBody>
      </p:sp>
      <p:pic>
        <p:nvPicPr>
          <p:cNvPr id="3" name="Picture 2"/>
          <p:cNvPicPr/>
          <p:nvPr/>
        </p:nvPicPr>
        <p:blipFill>
          <a:blip r:embed="rId3"/>
          <a:stretch>
            <a:fillRect/>
          </a:stretch>
        </p:blipFill>
        <p:spPr>
          <a:xfrm>
            <a:off x="4664292" y="1872966"/>
            <a:ext cx="1889760" cy="1607820"/>
          </a:xfrm>
          <a:prstGeom prst="rect">
            <a:avLst/>
          </a:prstGeom>
        </p:spPr>
      </p:pic>
      <p:pic>
        <p:nvPicPr>
          <p:cNvPr id="4" name="Picture 3"/>
          <p:cNvPicPr/>
          <p:nvPr/>
        </p:nvPicPr>
        <p:blipFill>
          <a:blip r:embed="rId4"/>
          <a:stretch>
            <a:fillRect/>
          </a:stretch>
        </p:blipFill>
        <p:spPr>
          <a:xfrm>
            <a:off x="138404" y="2304660"/>
            <a:ext cx="3892420" cy="4011191"/>
          </a:xfrm>
          <a:prstGeom prst="rect">
            <a:avLst/>
          </a:prstGeom>
        </p:spPr>
      </p:pic>
      <p:pic>
        <p:nvPicPr>
          <p:cNvPr id="9" name="Picture 8"/>
          <p:cNvPicPr>
            <a:picLocks noChangeAspect="1"/>
          </p:cNvPicPr>
          <p:nvPr/>
        </p:nvPicPr>
        <p:blipFill>
          <a:blip r:embed="rId5"/>
          <a:stretch>
            <a:fillRect/>
          </a:stretch>
        </p:blipFill>
        <p:spPr>
          <a:xfrm>
            <a:off x="4151530" y="4029048"/>
            <a:ext cx="4305300" cy="2333625"/>
          </a:xfrm>
          <a:prstGeom prst="rect">
            <a:avLst/>
          </a:prstGeom>
        </p:spPr>
      </p:pic>
      <p:pic>
        <p:nvPicPr>
          <p:cNvPr id="6" name="Picture 5"/>
          <p:cNvPicPr>
            <a:picLocks noChangeAspect="1"/>
          </p:cNvPicPr>
          <p:nvPr/>
        </p:nvPicPr>
        <p:blipFill>
          <a:blip r:embed="rId6"/>
          <a:stretch>
            <a:fillRect/>
          </a:stretch>
        </p:blipFill>
        <p:spPr>
          <a:xfrm>
            <a:off x="8121968" y="1537829"/>
            <a:ext cx="2590800" cy="2895600"/>
          </a:xfrm>
          <a:prstGeom prst="rect">
            <a:avLst/>
          </a:prstGeom>
        </p:spPr>
      </p:pic>
      <p:pic>
        <p:nvPicPr>
          <p:cNvPr id="7" name="Picture 6"/>
          <p:cNvPicPr>
            <a:picLocks noChangeAspect="1"/>
          </p:cNvPicPr>
          <p:nvPr/>
        </p:nvPicPr>
        <p:blipFill>
          <a:blip r:embed="rId7"/>
          <a:stretch>
            <a:fillRect/>
          </a:stretch>
        </p:blipFill>
        <p:spPr>
          <a:xfrm>
            <a:off x="2806015" y="1394811"/>
            <a:ext cx="8010525" cy="4171950"/>
          </a:xfrm>
          <a:prstGeom prst="rect">
            <a:avLst/>
          </a:prstGeom>
        </p:spPr>
      </p:pic>
    </p:spTree>
    <p:extLst>
      <p:ext uri="{BB962C8B-B14F-4D97-AF65-F5344CB8AC3E}">
        <p14:creationId xmlns:p14="http://schemas.microsoft.com/office/powerpoint/2010/main" val="2251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pples Picture | Free Photograph | Photos Public Dom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906" y="280855"/>
            <a:ext cx="10178292" cy="6399863"/>
          </a:xfrm>
          <a:prstGeom prst="rect">
            <a:avLst/>
          </a:prstGeom>
        </p:spPr>
      </p:pic>
      <p:sp>
        <p:nvSpPr>
          <p:cNvPr id="2" name="Title 1"/>
          <p:cNvSpPr txBox="1">
            <a:spLocks/>
          </p:cNvSpPr>
          <p:nvPr/>
        </p:nvSpPr>
        <p:spPr>
          <a:xfrm>
            <a:off x="1152413" y="251924"/>
            <a:ext cx="9088017" cy="145557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smtClean="0">
                <a:latin typeface="Impact" panose="020B0806030902050204" pitchFamily="34" charset="0"/>
              </a:rPr>
              <a:t>Come Together</a:t>
            </a:r>
            <a:endParaRPr lang="en-US" sz="8800" dirty="0">
              <a:latin typeface="Impact" panose="020B080603090205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373" y="1595535"/>
            <a:ext cx="3387012" cy="451601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009" y="1390260"/>
            <a:ext cx="5050972" cy="378822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r="723" b="19773"/>
          <a:stretch/>
        </p:blipFill>
        <p:spPr>
          <a:xfrm>
            <a:off x="1343606" y="1707500"/>
            <a:ext cx="5624967" cy="329370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4959" y="3526972"/>
            <a:ext cx="3674772" cy="2929811"/>
          </a:xfrm>
          <a:prstGeom prst="rect">
            <a:avLst/>
          </a:prstGeom>
        </p:spPr>
      </p:pic>
    </p:spTree>
    <p:extLst>
      <p:ext uri="{BB962C8B-B14F-4D97-AF65-F5344CB8AC3E}">
        <p14:creationId xmlns:p14="http://schemas.microsoft.com/office/powerpoint/2010/main" val="3800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es Picture | Free Photograph | Photos Public Dom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906" y="280855"/>
            <a:ext cx="10178292" cy="6399863"/>
          </a:xfrm>
          <a:prstGeom prst="rect">
            <a:avLst/>
          </a:prstGeom>
        </p:spPr>
      </p:pic>
      <p:sp>
        <p:nvSpPr>
          <p:cNvPr id="3" name="Title 1"/>
          <p:cNvSpPr txBox="1">
            <a:spLocks/>
          </p:cNvSpPr>
          <p:nvPr/>
        </p:nvSpPr>
        <p:spPr>
          <a:xfrm>
            <a:off x="821094" y="1334277"/>
            <a:ext cx="10384971" cy="4133462"/>
          </a:xfrm>
          <a:prstGeom prst="rect">
            <a:avLst/>
          </a:prstGeom>
          <a:gradFill>
            <a:gsLst>
              <a:gs pos="100000">
                <a:srgbClr val="C00000"/>
              </a:gs>
              <a:gs pos="30000">
                <a:schemeClr val="accent1">
                  <a:lumMod val="5000"/>
                  <a:lumOff val="95000"/>
                  <a:alpha val="74000"/>
                </a:schemeClr>
              </a:gs>
              <a:gs pos="74000">
                <a:srgbClr val="C00000">
                  <a:alpha val="57000"/>
                </a:srgbClr>
              </a:gs>
              <a:gs pos="100000">
                <a:srgbClr val="C00000">
                  <a:alpha val="32000"/>
                </a:srgbClr>
              </a:gs>
              <a:gs pos="100000">
                <a:srgbClr val="C00000"/>
              </a:gs>
            </a:gsLst>
            <a:lin ang="5400000" scaled="1"/>
          </a:gra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latin typeface="Impact" panose="020B0806030902050204" pitchFamily="34" charset="0"/>
              </a:rPr>
              <a:t>John Chapman forever changed the apples of America.</a:t>
            </a:r>
          </a:p>
          <a:p>
            <a:pPr algn="ctr"/>
            <a:endParaRPr lang="en-US" sz="3200" dirty="0">
              <a:latin typeface="Impact" panose="020B0806030902050204" pitchFamily="34" charset="0"/>
            </a:endParaRPr>
          </a:p>
          <a:p>
            <a:pPr algn="ctr"/>
            <a:r>
              <a:rPr lang="en-US" dirty="0"/>
              <a:t>"It was the seeds, and the cider, that give the apple the opportunity to discover by trial and error the precise combination of traits required to prosper in the New World," </a:t>
            </a:r>
            <a:r>
              <a:rPr lang="en-US" dirty="0" smtClean="0"/>
              <a:t>Michael </a:t>
            </a:r>
            <a:r>
              <a:rPr lang="en-US" dirty="0" err="1" smtClean="0"/>
              <a:t>Pollan</a:t>
            </a:r>
            <a:r>
              <a:rPr lang="en-US" dirty="0" smtClean="0"/>
              <a:t> – The Botany of Desire</a:t>
            </a:r>
            <a:endParaRPr lang="en-US" sz="3200" dirty="0">
              <a:latin typeface="Impact" panose="020B0806030902050204" pitchFamily="34" charset="0"/>
            </a:endParaRPr>
          </a:p>
        </p:txBody>
      </p:sp>
    </p:spTree>
    <p:extLst>
      <p:ext uri="{BB962C8B-B14F-4D97-AF65-F5344CB8AC3E}">
        <p14:creationId xmlns:p14="http://schemas.microsoft.com/office/powerpoint/2010/main" val="118123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156</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How Communication, Courtesy and Fun helped Hayden find it’s happy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Hayden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Communication, Courtesy and Fun helped Hayden find it’s happy place</dc:title>
  <dc:creator>Shawn Langenderfer</dc:creator>
  <cp:lastModifiedBy>Shawn Langenderfer</cp:lastModifiedBy>
  <cp:revision>25</cp:revision>
  <dcterms:created xsi:type="dcterms:W3CDTF">2019-09-23T22:52:55Z</dcterms:created>
  <dcterms:modified xsi:type="dcterms:W3CDTF">2019-09-24T23:23:24Z</dcterms:modified>
</cp:coreProperties>
</file>