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6" r:id="rId4"/>
    <p:sldId id="287" r:id="rId5"/>
    <p:sldId id="278" r:id="rId6"/>
    <p:sldId id="288" r:id="rId7"/>
    <p:sldId id="282" r:id="rId8"/>
    <p:sldId id="259" r:id="rId9"/>
    <p:sldId id="262" r:id="rId10"/>
    <p:sldId id="263" r:id="rId11"/>
    <p:sldId id="290" r:id="rId12"/>
    <p:sldId id="264" r:id="rId13"/>
    <p:sldId id="266" r:id="rId14"/>
    <p:sldId id="267" r:id="rId15"/>
    <p:sldId id="289" r:id="rId16"/>
    <p:sldId id="276" r:id="rId17"/>
    <p:sldId id="27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D8CE"/>
    <a:srgbClr val="FAC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62913" autoAdjust="0"/>
  </p:normalViewPr>
  <p:slideViewPr>
    <p:cSldViewPr snapToGrid="0">
      <p:cViewPr varScale="1">
        <p:scale>
          <a:sx n="52" d="100"/>
          <a:sy n="52" d="100"/>
        </p:scale>
        <p:origin x="22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EEAA1-386B-4220-A4A2-7ADFF3BF4C8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B047-DF4D-465E-A5B9-D839DDE2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3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2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2400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cs typeface="Helvetica" panose="020B0604020202020204" pitchFamily="34" charset="0"/>
              </a:rPr>
              <a:t>The Team’s Personal &amp; Professional Success is the Organization’s Success … your Success…</a:t>
            </a:r>
          </a:p>
          <a:p>
            <a:pPr marL="0" indent="0">
              <a:buNone/>
            </a:pPr>
            <a:endParaRPr lang="en-US" sz="2400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cs typeface="Helvetica" panose="020B0604020202020204" pitchFamily="34" charset="0"/>
              </a:rPr>
              <a:t>	</a:t>
            </a:r>
            <a:r>
              <a:rPr lang="en-US" sz="2400" u="sng" dirty="0" smtClean="0">
                <a:cs typeface="Helvetica" panose="020B0604020202020204" pitchFamily="34" charset="0"/>
              </a:rPr>
              <a:t>Let’s be honest they’ve done the work</a:t>
            </a:r>
          </a:p>
          <a:p>
            <a:pPr marL="0" indent="0" algn="ctr">
              <a:buNone/>
            </a:pPr>
            <a:endParaRPr lang="en-US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cs typeface="Helvetica" panose="020B0604020202020204" pitchFamily="34" charset="0"/>
              </a:rPr>
              <a:t>“A leader is best when people barely know they exists when their work is done, their aim fulfilled, they will day we did it ourselves.”      </a:t>
            </a:r>
            <a:r>
              <a:rPr lang="en-US" i="1" dirty="0" smtClean="0">
                <a:cs typeface="Helvetica" panose="020B0604020202020204" pitchFamily="34" charset="0"/>
              </a:rPr>
              <a:t>-- Lao Tzu</a:t>
            </a:r>
          </a:p>
          <a:p>
            <a:pPr marL="0" indent="0" algn="ctr">
              <a:buNone/>
            </a:pPr>
            <a:endParaRPr lang="en-US" b="1" i="1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b="1" i="1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b="1" i="1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cs typeface="Helvetica" panose="020B0604020202020204" pitchFamily="34" charset="0"/>
              </a:rPr>
              <a:t>.. Trust</a:t>
            </a:r>
            <a:endParaRPr lang="en-US" b="1" dirty="0" smtClean="0"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4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2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i="1" dirty="0" smtClean="0">
                <a:cs typeface="Helvetica" panose="020B0604020202020204" pitchFamily="34" charset="0"/>
              </a:rPr>
              <a:t>A Positive culture that encourages…</a:t>
            </a:r>
          </a:p>
          <a:p>
            <a:pPr marL="0" indent="0" algn="ctr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i="1" dirty="0" smtClean="0">
                <a:cs typeface="Helvetica" panose="020B0604020202020204" pitchFamily="34" charset="0"/>
              </a:rPr>
              <a:t>Fosters Great Teamwork…  Empowers and Enables People…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It’s not </a:t>
            </a:r>
            <a:r>
              <a:rPr lang="en-US" sz="1200" b="1" i="1" dirty="0" smtClean="0">
                <a:cs typeface="Helvetica" panose="020B0604020202020204" pitchFamily="34" charset="0"/>
              </a:rPr>
              <a:t>what</a:t>
            </a:r>
            <a:r>
              <a:rPr lang="en-US" sz="1200" dirty="0" smtClean="0">
                <a:cs typeface="Helvetica" panose="020B0604020202020204" pitchFamily="34" charset="0"/>
              </a:rPr>
              <a:t> you do, it’s </a:t>
            </a:r>
            <a:r>
              <a:rPr lang="en-US" sz="1200" b="1" i="1" dirty="0" smtClean="0">
                <a:cs typeface="Helvetica" panose="020B0604020202020204" pitchFamily="34" charset="0"/>
              </a:rPr>
              <a:t>how</a:t>
            </a:r>
            <a:r>
              <a:rPr lang="en-US" sz="1200" dirty="0" smtClean="0">
                <a:cs typeface="Helvetica" panose="020B0604020202020204" pitchFamily="34" charset="0"/>
              </a:rPr>
              <a:t> you do your job and </a:t>
            </a:r>
            <a:r>
              <a:rPr lang="en-US" sz="1200" b="1" i="1" dirty="0" smtClean="0">
                <a:cs typeface="Helvetica" panose="020B0604020202020204" pitchFamily="34" charset="0"/>
              </a:rPr>
              <a:t>why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Whoever said leadership was easy! If they did, they were not truthful…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B047-DF4D-465E-A5B9-D839DDE206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1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86E6-4381-42B2-B17F-4D2894955B3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5709-98B4-44E2-82F1-2D271E04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7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9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97" y="1997549"/>
            <a:ext cx="5951813" cy="1950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6636" y="4433045"/>
            <a:ext cx="641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Helvetica" panose="020B0604020202020204" pitchFamily="34" charset="0"/>
              </a:rPr>
              <a:t>Building &amp; Sustaining Excellence</a:t>
            </a:r>
            <a:endParaRPr lang="en-US" sz="4400" b="1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28600"/>
            <a:ext cx="931722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  <a:ea typeface="+mn-ea"/>
                <a:cs typeface="Helvetica" panose="020B0604020202020204" pitchFamily="34" charset="0"/>
              </a:rPr>
              <a:t>When it’s hard it matters the most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B4A4E-DA8B-434F-92A8-7A9A5FAFE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50" y="911647"/>
            <a:ext cx="5806128" cy="3820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7" y="2540906"/>
            <a:ext cx="5167711" cy="36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199" y="1010856"/>
            <a:ext cx="11566593" cy="4932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cs typeface="Helvetica" panose="020B0604020202020204" pitchFamily="34" charset="0"/>
              </a:rPr>
              <a:t>Include the team in Decision Making – </a:t>
            </a:r>
            <a:r>
              <a:rPr lang="en-US" sz="2800" b="1" dirty="0" smtClean="0">
                <a:cs typeface="Helvetica" panose="020B0604020202020204" pitchFamily="34" charset="0"/>
              </a:rPr>
              <a:t>Achieve Buy-in</a:t>
            </a:r>
            <a:endParaRPr lang="en-US" sz="2800" dirty="0" smtClean="0"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cs typeface="Helvetica" panose="020B0604020202020204" pitchFamily="34" charset="0"/>
              </a:rPr>
              <a:t>Delegate </a:t>
            </a:r>
            <a:r>
              <a:rPr lang="en-US" sz="2800" dirty="0">
                <a:cs typeface="Helvetica" panose="020B0604020202020204" pitchFamily="34" charset="0"/>
              </a:rPr>
              <a:t>then </a:t>
            </a:r>
            <a:r>
              <a:rPr lang="en-US" sz="2800" dirty="0" smtClean="0">
                <a:cs typeface="Helvetica" panose="020B0604020202020204" pitchFamily="34" charset="0"/>
              </a:rPr>
              <a:t>provide </a:t>
            </a:r>
            <a:r>
              <a:rPr lang="en-US" sz="2800" b="1" dirty="0" smtClean="0">
                <a:cs typeface="Helvetica" panose="020B0604020202020204" pitchFamily="34" charset="0"/>
              </a:rPr>
              <a:t>Resources &amp; Authority</a:t>
            </a:r>
            <a:endParaRPr lang="en-US" sz="2800" b="1" dirty="0">
              <a:cs typeface="Helvetica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>
                <a:cs typeface="Helvetica" panose="020B0604020202020204" pitchFamily="34" charset="0"/>
              </a:rPr>
              <a:t>	</a:t>
            </a:r>
            <a:endParaRPr lang="en-US" sz="1800" dirty="0" smtClean="0">
              <a:cs typeface="Helvetica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US" sz="2800" dirty="0" smtClean="0">
              <a:cs typeface="Helvetica" panose="020B0604020202020204" pitchFamily="34" charset="0"/>
            </a:endParaRPr>
          </a:p>
          <a:p>
            <a:pPr marL="0" lvl="8" indent="0">
              <a:spcBef>
                <a:spcPts val="0"/>
              </a:spcBef>
              <a:buNone/>
            </a:pPr>
            <a:r>
              <a:rPr lang="en-US" sz="2800" b="1" i="1" dirty="0" smtClean="0">
                <a:cs typeface="Helvetica" panose="020B0604020202020204" pitchFamily="34" charset="0"/>
              </a:rPr>
              <a:t>Refuse </a:t>
            </a:r>
            <a:r>
              <a:rPr lang="en-US" sz="2800" i="1" dirty="0" smtClean="0">
                <a:cs typeface="Helvetica" panose="020B0604020202020204" pitchFamily="34" charset="0"/>
              </a:rPr>
              <a:t>to</a:t>
            </a:r>
            <a:r>
              <a:rPr lang="en-US" sz="2800" b="1" i="1" dirty="0" smtClean="0">
                <a:cs typeface="Helvetica" panose="020B0604020202020204" pitchFamily="34" charset="0"/>
              </a:rPr>
              <a:t> </a:t>
            </a:r>
            <a:r>
              <a:rPr lang="en-US" sz="2800" b="1" i="1" dirty="0" smtClean="0">
                <a:cs typeface="Helvetica" panose="020B0604020202020204" pitchFamily="34" charset="0"/>
              </a:rPr>
              <a:t>Micro-Manage, </a:t>
            </a:r>
            <a:r>
              <a:rPr lang="en-US" sz="2800" i="1" dirty="0">
                <a:cs typeface="Helvetica" panose="020B0604020202020204" pitchFamily="34" charset="0"/>
              </a:rPr>
              <a:t>h</a:t>
            </a:r>
            <a:r>
              <a:rPr lang="en-US" sz="2800" i="1" dirty="0" smtClean="0">
                <a:cs typeface="Helvetica" panose="020B0604020202020204" pitchFamily="34" charset="0"/>
              </a:rPr>
              <a:t>owever…</a:t>
            </a:r>
            <a:r>
              <a:rPr lang="en-US" sz="2800" b="1" i="1" dirty="0" smtClean="0">
                <a:cs typeface="Helvetica" panose="020B0604020202020204" pitchFamily="34" charset="0"/>
              </a:rPr>
              <a:t/>
            </a:r>
            <a:br>
              <a:rPr lang="en-US" sz="2800" b="1" i="1" dirty="0" smtClean="0">
                <a:cs typeface="Helvetica" panose="020B0604020202020204" pitchFamily="34" charset="0"/>
              </a:rPr>
            </a:br>
            <a:endParaRPr lang="en-US" sz="2800" b="1" i="1" dirty="0" smtClean="0">
              <a:cs typeface="Helvetica" panose="020B0604020202020204" pitchFamily="34" charset="0"/>
            </a:endParaRPr>
          </a:p>
          <a:p>
            <a:pPr marL="0" lvl="8" indent="0">
              <a:spcBef>
                <a:spcPts val="0"/>
              </a:spcBef>
              <a:buNone/>
            </a:pPr>
            <a:r>
              <a:rPr lang="en-US" sz="2800" b="1" i="1" dirty="0" smtClean="0">
                <a:cs typeface="Helvetica" panose="020B0604020202020204" pitchFamily="34" charset="0"/>
              </a:rPr>
              <a:t>	“Trust, but Verify</a:t>
            </a:r>
            <a:r>
              <a:rPr lang="en-US" sz="2800" b="1" i="1" dirty="0" smtClean="0">
                <a:cs typeface="Helvetica" panose="020B0604020202020204" pitchFamily="34" charset="0"/>
              </a:rPr>
              <a:t>.”</a:t>
            </a:r>
          </a:p>
          <a:p>
            <a:pPr marL="0" lvl="8" indent="0">
              <a:spcBef>
                <a:spcPts val="0"/>
              </a:spcBef>
              <a:buNone/>
            </a:pPr>
            <a:r>
              <a:rPr lang="en-US" sz="2800" b="1" i="1" dirty="0">
                <a:cs typeface="Helvetica" panose="020B0604020202020204" pitchFamily="34" charset="0"/>
              </a:rPr>
              <a:t>	</a:t>
            </a:r>
            <a:r>
              <a:rPr lang="en-US" sz="2800" b="1" i="1" dirty="0" smtClean="0">
                <a:cs typeface="Helvetica" panose="020B0604020202020204" pitchFamily="34" charset="0"/>
              </a:rPr>
              <a:t>	</a:t>
            </a:r>
            <a:r>
              <a:rPr lang="en-US" sz="2800" i="1" dirty="0" smtClean="0">
                <a:cs typeface="Helvetica" panose="020B0604020202020204" pitchFamily="34" charset="0"/>
              </a:rPr>
              <a:t>-- </a:t>
            </a:r>
            <a:r>
              <a:rPr lang="en-US" sz="2800" i="1" dirty="0" smtClean="0">
                <a:cs typeface="Helvetica" panose="020B0604020202020204" pitchFamily="34" charset="0"/>
              </a:rPr>
              <a:t>Ronald Reagan</a:t>
            </a:r>
            <a:endParaRPr lang="en-US" sz="2800" b="1" i="1" dirty="0" smtClean="0">
              <a:cs typeface="Helvetica" panose="020B0604020202020204" pitchFamily="34" charset="0"/>
            </a:endParaRPr>
          </a:p>
          <a:p>
            <a:endParaRPr lang="en-US" sz="2400" b="1" dirty="0"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Helvetica" panose="020B0604020202020204" pitchFamily="34" charset="0"/>
              </a:rPr>
              <a:t>Give them the </a:t>
            </a:r>
            <a:r>
              <a:rPr lang="en-US" sz="2800" b="1" dirty="0" smtClean="0">
                <a:cs typeface="Helvetica" panose="020B0604020202020204" pitchFamily="34" charset="0"/>
              </a:rPr>
              <a:t>Credit</a:t>
            </a:r>
            <a:endParaRPr lang="en-US" sz="2800" dirty="0">
              <a:cs typeface="Helvetica" panose="020B0604020202020204" pitchFamily="34" charset="0"/>
            </a:endParaRPr>
          </a:p>
          <a:p>
            <a:endParaRPr lang="en-US" sz="2400" b="1" dirty="0" smtClean="0">
              <a:cs typeface="Helvetica" panose="020B0604020202020204" pitchFamily="34" charset="0"/>
            </a:endParaRPr>
          </a:p>
          <a:p>
            <a:endParaRPr lang="en-US" sz="2400" b="1" dirty="0" smtClean="0"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28600"/>
            <a:ext cx="931723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+mn-lt"/>
                <a:cs typeface="Helvetica" panose="020B0604020202020204" pitchFamily="34" charset="0"/>
              </a:rPr>
              <a:t>#4 </a:t>
            </a:r>
            <a:r>
              <a:rPr lang="en-US" sz="4400" dirty="0" smtClean="0">
                <a:latin typeface="+mn-lt"/>
                <a:cs typeface="Helvetica" panose="020B0604020202020204" pitchFamily="34" charset="0"/>
              </a:rPr>
              <a:t>Empower the </a:t>
            </a:r>
            <a:r>
              <a:rPr lang="en-US" sz="4400" dirty="0" smtClean="0">
                <a:latin typeface="+mn-lt"/>
                <a:cs typeface="Helvetica" panose="020B0604020202020204" pitchFamily="34" charset="0"/>
              </a:rPr>
              <a:t>Team &amp; Share Credit</a:t>
            </a:r>
            <a:endParaRPr lang="en-US" sz="44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40" y="2450417"/>
            <a:ext cx="4981752" cy="3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#5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Have fun along the way!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59" y="969445"/>
            <a:ext cx="7287259" cy="54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Have fun along the way!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2" y="1273905"/>
            <a:ext cx="11582677" cy="45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Have fun along the way!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" y="1858268"/>
            <a:ext cx="5542791" cy="4157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3" y="1167187"/>
            <a:ext cx="5542790" cy="41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Have fun along the way!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59" y="969445"/>
            <a:ext cx="7287259" cy="54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29" y="1107011"/>
            <a:ext cx="11839343" cy="4932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5400" b="1" i="1" dirty="0" smtClean="0">
                <a:cs typeface="Helvetica" panose="020B0604020202020204" pitchFamily="34" charset="0"/>
              </a:rPr>
              <a:t>Culture</a:t>
            </a:r>
          </a:p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b="1" i="1" dirty="0" smtClean="0">
                <a:cs typeface="Helvetica" panose="020B0604020202020204" pitchFamily="34" charset="0"/>
              </a:rPr>
              <a:t>				Not </a:t>
            </a:r>
            <a:r>
              <a:rPr lang="en-US" b="1" i="1" dirty="0" smtClean="0">
                <a:cs typeface="Helvetica" panose="020B0604020202020204" pitchFamily="34" charset="0"/>
              </a:rPr>
              <a:t>just any culture…  </a:t>
            </a:r>
            <a:r>
              <a:rPr lang="en-US" b="1" i="1" dirty="0">
                <a:cs typeface="Helvetica" panose="020B0604020202020204" pitchFamily="34" charset="0"/>
              </a:rPr>
              <a:t>	</a:t>
            </a:r>
            <a:r>
              <a:rPr lang="en-US" sz="2400" b="1" i="1" dirty="0" smtClean="0">
                <a:cs typeface="Helvetica" panose="020B0604020202020204" pitchFamily="34" charset="0"/>
              </a:rPr>
              <a:t>				</a:t>
            </a:r>
            <a:endParaRPr lang="en-US" b="1" dirty="0">
              <a:cs typeface="Helvetica" panose="020B0604020202020204" pitchFamily="34" charset="0"/>
            </a:endParaRPr>
          </a:p>
          <a:p>
            <a:endParaRPr lang="en-US" sz="2400" b="1" dirty="0">
              <a:cs typeface="Helvetica" panose="020B0604020202020204" pitchFamily="34" charset="0"/>
            </a:endParaRPr>
          </a:p>
          <a:p>
            <a:endParaRPr lang="en-US" sz="2400" b="1" dirty="0" smtClean="0"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5024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Your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most important job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62" y="2771880"/>
            <a:ext cx="6728077" cy="37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25504" y="1651737"/>
            <a:ext cx="11199180" cy="357503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b="1" i="1" dirty="0" smtClean="0">
                <a:cs typeface="Helvetica" panose="020B0604020202020204" pitchFamily="34" charset="0"/>
              </a:rPr>
              <a:t>Have </a:t>
            </a:r>
            <a:r>
              <a:rPr lang="en-US" sz="3600" b="1" i="1" dirty="0" smtClean="0">
                <a:cs typeface="Helvetica" panose="020B0604020202020204" pitchFamily="34" charset="0"/>
              </a:rPr>
              <a:t>a </a:t>
            </a:r>
            <a:r>
              <a:rPr lang="en-US" sz="3600" b="1" i="1" dirty="0" smtClean="0">
                <a:cs typeface="Helvetica" panose="020B0604020202020204" pitchFamily="34" charset="0"/>
              </a:rPr>
              <a:t>Vision &amp; Purpose</a:t>
            </a:r>
          </a:p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b="1" i="1" dirty="0" smtClean="0">
                <a:cs typeface="Helvetica" panose="020B0604020202020204" pitchFamily="34" charset="0"/>
              </a:rPr>
              <a:t>Morale Matters</a:t>
            </a:r>
          </a:p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b="1" i="1" dirty="0" smtClean="0">
                <a:cs typeface="Helvetica" panose="020B0604020202020204" pitchFamily="34" charset="0"/>
              </a:rPr>
              <a:t>Leadership is Hard</a:t>
            </a:r>
          </a:p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b="1" i="1" dirty="0">
                <a:cs typeface="Helvetica" panose="020B0604020202020204" pitchFamily="34" charset="0"/>
              </a:rPr>
              <a:t>Empower the Team &amp; Share Credit</a:t>
            </a:r>
          </a:p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b="1" i="1" dirty="0" smtClean="0">
                <a:cs typeface="Helvetica" panose="020B0604020202020204" pitchFamily="34" charset="0"/>
              </a:rPr>
              <a:t>Have Fun Along the Way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5024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+mn-lt"/>
                <a:cs typeface="Helvetica" panose="020B0604020202020204" pitchFamily="34" charset="0"/>
              </a:rPr>
              <a:t>Tying it all together</a:t>
            </a:r>
            <a:endParaRPr lang="en-US" sz="4400" dirty="0"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344905" y="1010856"/>
            <a:ext cx="9502191" cy="49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cs typeface="Helvetica" panose="020B0604020202020204" pitchFamily="34" charset="0"/>
              </a:rPr>
              <a:t>Leaders who </a:t>
            </a:r>
            <a:r>
              <a:rPr lang="en-US" sz="3600" dirty="0" smtClean="0">
                <a:cs typeface="Helvetica" panose="020B0604020202020204" pitchFamily="34" charset="0"/>
              </a:rPr>
              <a:t>succeed </a:t>
            </a:r>
            <a:r>
              <a:rPr lang="en-US" sz="3600" dirty="0" smtClean="0">
                <a:cs typeface="Helvetica" panose="020B0604020202020204" pitchFamily="34" charset="0"/>
              </a:rPr>
              <a:t>in one context …</a:t>
            </a:r>
          </a:p>
          <a:p>
            <a:pPr marL="0" indent="0" algn="ctr">
              <a:buNone/>
            </a:pPr>
            <a:r>
              <a:rPr lang="en-US" sz="3600" dirty="0" smtClean="0">
                <a:cs typeface="Helvetica" panose="020B0604020202020204" pitchFamily="34" charset="0"/>
              </a:rPr>
              <a:t>won’t necessarily succeed in a different context</a:t>
            </a:r>
          </a:p>
          <a:p>
            <a:pPr marL="0" indent="0" algn="ctr">
              <a:buNone/>
            </a:pPr>
            <a:endParaRPr lang="en-US" sz="3600" dirty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i="1" dirty="0" smtClean="0">
                <a:cs typeface="Helvetica" panose="020B0604020202020204" pitchFamily="34" charset="0"/>
              </a:rPr>
              <a:t>“There is no Colonel Sander’s </a:t>
            </a:r>
          </a:p>
          <a:p>
            <a:pPr marL="0" indent="0" algn="ctr">
              <a:buNone/>
            </a:pPr>
            <a:r>
              <a:rPr lang="en-US" sz="3600" b="1" i="1" dirty="0" smtClean="0">
                <a:cs typeface="Helvetica" panose="020B0604020202020204" pitchFamily="34" charset="0"/>
              </a:rPr>
              <a:t>Secret Recipe for Success”</a:t>
            </a:r>
          </a:p>
          <a:p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28600"/>
            <a:ext cx="8937813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Leadership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is Highly Situational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A Little Context on Who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I am…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BDD92DB0-EFDE-4D36-9FC5-7EB631813EA5}"/>
              </a:ext>
            </a:extLst>
          </p:cNvPr>
          <p:cNvSpPr txBox="1">
            <a:spLocks/>
          </p:cNvSpPr>
          <p:nvPr/>
        </p:nvSpPr>
        <p:spPr>
          <a:xfrm>
            <a:off x="685800" y="1293496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B.S.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Mechanical Engineering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University of Washington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Master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Aeronautics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Embry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Riddle Aeronautical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Executive MBA Candidate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Washington State University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27" y="1089332"/>
            <a:ext cx="3314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A Little Context on Who </a:t>
            </a:r>
            <a:r>
              <a:rPr lang="en-US" sz="4800" smtClean="0">
                <a:latin typeface="+mn-lt"/>
                <a:cs typeface="Helvetica" panose="020B0604020202020204" pitchFamily="34" charset="0"/>
              </a:rPr>
              <a:t>I am…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BDD92DB0-EFDE-4D36-9FC5-7EB631813EA5}"/>
              </a:ext>
            </a:extLst>
          </p:cNvPr>
          <p:cNvSpPr txBox="1">
            <a:spLocks/>
          </p:cNvSpPr>
          <p:nvPr/>
        </p:nvSpPr>
        <p:spPr>
          <a:xfrm>
            <a:off x="685800" y="1274707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Retired U.S. Navy Squadron Commander</a:t>
            </a:r>
          </a:p>
          <a:p>
            <a:pPr marL="0" indent="0" algn="r">
              <a:buNone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Chief Pilot, ICON Aircraft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General Manager, Aero-Flite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64" y="1215308"/>
            <a:ext cx="3293624" cy="2470218"/>
          </a:xfrm>
          <a:prstGeom prst="rect">
            <a:avLst/>
          </a:prstGeom>
        </p:spPr>
      </p:pic>
      <p:pic>
        <p:nvPicPr>
          <p:cNvPr id="24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82" y="3978599"/>
            <a:ext cx="3581400" cy="2387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5" y="2993611"/>
            <a:ext cx="3314393" cy="22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88374" y="1010856"/>
            <a:ext cx="11415252" cy="4932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i="1" dirty="0" smtClean="0"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800" b="1" i="1" dirty="0" smtClean="0">
                <a:cs typeface="Helvetica" panose="020B0604020202020204" pitchFamily="34" charset="0"/>
              </a:rPr>
              <a:t>The Team </a:t>
            </a:r>
            <a:r>
              <a:rPr lang="en-US" sz="3800" b="1" i="1" dirty="0">
                <a:cs typeface="Helvetica" panose="020B0604020202020204" pitchFamily="34" charset="0"/>
              </a:rPr>
              <a:t>Cannot get somewhere unless they …</a:t>
            </a:r>
          </a:p>
          <a:p>
            <a:pPr marL="457200" indent="0">
              <a:buNone/>
            </a:pPr>
            <a:r>
              <a:rPr lang="en-US" sz="3800" i="1" dirty="0" smtClean="0">
                <a:cs typeface="Helvetica" panose="020B0604020202020204" pitchFamily="34" charset="0"/>
              </a:rPr>
              <a:t>Know </a:t>
            </a:r>
            <a:r>
              <a:rPr lang="en-US" sz="3800" i="1" dirty="0" smtClean="0">
                <a:cs typeface="Helvetica" panose="020B0604020202020204" pitchFamily="34" charset="0"/>
              </a:rPr>
              <a:t>where they are going, </a:t>
            </a:r>
          </a:p>
          <a:p>
            <a:pPr marL="457200" indent="0">
              <a:buNone/>
            </a:pPr>
            <a:r>
              <a:rPr lang="en-US" sz="3800" i="1" dirty="0">
                <a:cs typeface="Helvetica" panose="020B0604020202020204" pitchFamily="34" charset="0"/>
              </a:rPr>
              <a:t>	</a:t>
            </a:r>
            <a:r>
              <a:rPr lang="en-US" sz="3800" i="1" dirty="0" smtClean="0">
                <a:cs typeface="Helvetica" panose="020B0604020202020204" pitchFamily="34" charset="0"/>
              </a:rPr>
              <a:t>	</a:t>
            </a:r>
            <a:endParaRPr lang="en-US" sz="3800" b="1" i="1" dirty="0" smtClean="0">
              <a:cs typeface="Helvetica" panose="020B0604020202020204" pitchFamily="34" charset="0"/>
            </a:endParaRPr>
          </a:p>
          <a:p>
            <a:pPr marL="457200" indent="0">
              <a:buNone/>
            </a:pPr>
            <a:r>
              <a:rPr lang="en-US" sz="3800" i="1" dirty="0" smtClean="0">
                <a:cs typeface="Helvetica" panose="020B0604020202020204" pitchFamily="34" charset="0"/>
              </a:rPr>
              <a:t>And </a:t>
            </a:r>
            <a:r>
              <a:rPr lang="en-US" sz="3800" b="1" i="1" dirty="0" smtClean="0">
                <a:cs typeface="Helvetica" panose="020B0604020202020204" pitchFamily="34" charset="0"/>
              </a:rPr>
              <a:t>Why</a:t>
            </a:r>
            <a:r>
              <a:rPr lang="en-US" sz="3800" i="1" dirty="0" smtClean="0">
                <a:cs typeface="Helvetica" panose="020B0604020202020204" pitchFamily="34" charset="0"/>
              </a:rPr>
              <a:t>…</a:t>
            </a:r>
          </a:p>
          <a:p>
            <a:pPr marL="457200" indent="0">
              <a:buNone/>
            </a:pPr>
            <a:endParaRPr lang="en-US" sz="3800" i="1" dirty="0" smtClean="0">
              <a:cs typeface="Helvetica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800" b="1" i="1" dirty="0">
                <a:cs typeface="Helvetica" panose="020B0604020202020204" pitchFamily="34" charset="0"/>
              </a:rPr>
              <a:t>“The two most important days in your life are the day you are born and the day you find out why.”</a:t>
            </a:r>
          </a:p>
          <a:p>
            <a:pPr marL="0" indent="0" algn="ctr">
              <a:buNone/>
            </a:pPr>
            <a:r>
              <a:rPr lang="en-US" sz="3800" b="1" i="1" dirty="0">
                <a:cs typeface="Helvetica" panose="020B0604020202020204" pitchFamily="34" charset="0"/>
              </a:rPr>
              <a:t>			</a:t>
            </a:r>
            <a:r>
              <a:rPr lang="en-US" sz="3800" b="1" i="1" dirty="0" smtClean="0">
                <a:cs typeface="Helvetica" panose="020B0604020202020204" pitchFamily="34" charset="0"/>
              </a:rPr>
              <a:t>-- </a:t>
            </a:r>
            <a:r>
              <a:rPr lang="en-US" sz="3800" b="1" i="1" dirty="0">
                <a:cs typeface="Helvetica" panose="020B0604020202020204" pitchFamily="34" charset="0"/>
              </a:rPr>
              <a:t>Mark Twain</a:t>
            </a:r>
          </a:p>
          <a:p>
            <a:pPr marL="0" indent="0">
              <a:buNone/>
            </a:pPr>
            <a:endParaRPr lang="en-US" sz="4000" b="1" i="1" dirty="0"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4000" b="1" i="1" dirty="0" smtClean="0"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4000" b="1" i="1" dirty="0" smtClean="0">
              <a:cs typeface="Helvetica" panose="020B0604020202020204" pitchFamily="34" charset="0"/>
            </a:endParaRPr>
          </a:p>
          <a:p>
            <a:endParaRPr lang="en-US" sz="2800" b="1" dirty="0">
              <a:cs typeface="Helvetica" panose="020B0604020202020204" pitchFamily="34" charset="0"/>
            </a:endParaRPr>
          </a:p>
          <a:p>
            <a:endParaRPr lang="en-US" sz="2800" b="1" dirty="0" smtClean="0">
              <a:cs typeface="Helvetica" panose="020B0604020202020204" pitchFamily="34" charset="0"/>
            </a:endParaRPr>
          </a:p>
          <a:p>
            <a:endParaRPr lang="en-US" sz="2800" b="1" dirty="0" smtClean="0"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#1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Have a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Vision &amp; Purpose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8660168" y="2359743"/>
            <a:ext cx="1678452" cy="1578538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81 w 176"/>
              <a:gd name="T11" fmla="*/ 61 h 176"/>
              <a:gd name="T12" fmla="*/ 80 w 176"/>
              <a:gd name="T13" fmla="*/ 72 h 176"/>
              <a:gd name="T14" fmla="*/ 41 w 176"/>
              <a:gd name="T15" fmla="*/ 99 h 176"/>
              <a:gd name="T16" fmla="*/ 30 w 176"/>
              <a:gd name="T17" fmla="*/ 103 h 176"/>
              <a:gd name="T18" fmla="*/ 41 w 176"/>
              <a:gd name="T19" fmla="*/ 99 h 176"/>
              <a:gd name="T20" fmla="*/ 47 w 176"/>
              <a:gd name="T21" fmla="*/ 83 h 176"/>
              <a:gd name="T22" fmla="*/ 45 w 176"/>
              <a:gd name="T23" fmla="*/ 94 h 176"/>
              <a:gd name="T24" fmla="*/ 134 w 176"/>
              <a:gd name="T25" fmla="*/ 76 h 176"/>
              <a:gd name="T26" fmla="*/ 141 w 176"/>
              <a:gd name="T27" fmla="*/ 71 h 176"/>
              <a:gd name="T28" fmla="*/ 136 w 176"/>
              <a:gd name="T29" fmla="*/ 65 h 176"/>
              <a:gd name="T30" fmla="*/ 134 w 176"/>
              <a:gd name="T31" fmla="*/ 76 h 176"/>
              <a:gd name="T32" fmla="*/ 173 w 176"/>
              <a:gd name="T33" fmla="*/ 16 h 176"/>
              <a:gd name="T34" fmla="*/ 117 w 176"/>
              <a:gd name="T35" fmla="*/ 0 h 176"/>
              <a:gd name="T36" fmla="*/ 115 w 176"/>
              <a:gd name="T37" fmla="*/ 0 h 176"/>
              <a:gd name="T38" fmla="*/ 60 w 176"/>
              <a:gd name="T39" fmla="*/ 16 h 176"/>
              <a:gd name="T40" fmla="*/ 5 w 176"/>
              <a:gd name="T41" fmla="*/ 0 h 176"/>
              <a:gd name="T42" fmla="*/ 0 w 176"/>
              <a:gd name="T43" fmla="*/ 4 h 176"/>
              <a:gd name="T44" fmla="*/ 3 w 176"/>
              <a:gd name="T45" fmla="*/ 160 h 176"/>
              <a:gd name="T46" fmla="*/ 59 w 176"/>
              <a:gd name="T47" fmla="*/ 176 h 176"/>
              <a:gd name="T48" fmla="*/ 60 w 176"/>
              <a:gd name="T49" fmla="*/ 176 h 176"/>
              <a:gd name="T50" fmla="*/ 61 w 176"/>
              <a:gd name="T51" fmla="*/ 176 h 176"/>
              <a:gd name="T52" fmla="*/ 171 w 176"/>
              <a:gd name="T53" fmla="*/ 176 h 176"/>
              <a:gd name="T54" fmla="*/ 172 w 176"/>
              <a:gd name="T55" fmla="*/ 176 h 176"/>
              <a:gd name="T56" fmla="*/ 176 w 176"/>
              <a:gd name="T57" fmla="*/ 20 h 176"/>
              <a:gd name="T58" fmla="*/ 56 w 176"/>
              <a:gd name="T59" fmla="*/ 167 h 176"/>
              <a:gd name="T60" fmla="*/ 8 w 176"/>
              <a:gd name="T61" fmla="*/ 9 h 176"/>
              <a:gd name="T62" fmla="*/ 56 w 176"/>
              <a:gd name="T63" fmla="*/ 167 h 176"/>
              <a:gd name="T64" fmla="*/ 64 w 176"/>
              <a:gd name="T65" fmla="*/ 167 h 176"/>
              <a:gd name="T66" fmla="*/ 67 w 176"/>
              <a:gd name="T67" fmla="*/ 83 h 176"/>
              <a:gd name="T68" fmla="*/ 69 w 176"/>
              <a:gd name="T69" fmla="*/ 72 h 176"/>
              <a:gd name="T70" fmla="*/ 64 w 176"/>
              <a:gd name="T71" fmla="*/ 23 h 176"/>
              <a:gd name="T72" fmla="*/ 112 w 176"/>
              <a:gd name="T73" fmla="*/ 153 h 176"/>
              <a:gd name="T74" fmla="*/ 120 w 176"/>
              <a:gd name="T75" fmla="*/ 153 h 176"/>
              <a:gd name="T76" fmla="*/ 125 w 176"/>
              <a:gd name="T77" fmla="*/ 65 h 176"/>
              <a:gd name="T78" fmla="*/ 122 w 176"/>
              <a:gd name="T79" fmla="*/ 55 h 176"/>
              <a:gd name="T80" fmla="*/ 120 w 176"/>
              <a:gd name="T81" fmla="*/ 9 h 176"/>
              <a:gd name="T82" fmla="*/ 168 w 176"/>
              <a:gd name="T83" fmla="*/ 167 h 176"/>
              <a:gd name="T84" fmla="*/ 140 w 176"/>
              <a:gd name="T85" fmla="*/ 112 h 176"/>
              <a:gd name="T86" fmla="*/ 137 w 176"/>
              <a:gd name="T87" fmla="*/ 119 h 176"/>
              <a:gd name="T88" fmla="*/ 137 w 176"/>
              <a:gd name="T89" fmla="*/ 129 h 176"/>
              <a:gd name="T90" fmla="*/ 140 w 176"/>
              <a:gd name="T91" fmla="*/ 136 h 176"/>
              <a:gd name="T92" fmla="*/ 148 w 176"/>
              <a:gd name="T93" fmla="*/ 130 h 176"/>
              <a:gd name="T94" fmla="*/ 156 w 176"/>
              <a:gd name="T95" fmla="*/ 136 h 176"/>
              <a:gd name="T96" fmla="*/ 159 w 176"/>
              <a:gd name="T97" fmla="*/ 129 h 176"/>
              <a:gd name="T98" fmla="*/ 159 w 176"/>
              <a:gd name="T99" fmla="*/ 119 h 176"/>
              <a:gd name="T100" fmla="*/ 156 w 176"/>
              <a:gd name="T101" fmla="*/ 112 h 176"/>
              <a:gd name="T102" fmla="*/ 148 w 176"/>
              <a:gd name="T103" fmla="*/ 118 h 176"/>
              <a:gd name="T104" fmla="*/ 142 w 176"/>
              <a:gd name="T105" fmla="*/ 88 h 176"/>
              <a:gd name="T106" fmla="*/ 146 w 176"/>
              <a:gd name="T107" fmla="*/ 78 h 176"/>
              <a:gd name="T108" fmla="*/ 142 w 176"/>
              <a:gd name="T109" fmla="*/ 88 h 176"/>
              <a:gd name="T110" fmla="*/ 151 w 176"/>
              <a:gd name="T111" fmla="*/ 103 h 176"/>
              <a:gd name="T112" fmla="*/ 143 w 176"/>
              <a:gd name="T113" fmla="*/ 9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4" y="64"/>
                  <a:pt x="108" y="60"/>
                  <a:pt x="108" y="56"/>
                </a:cubicBezTo>
                <a:cubicBezTo>
                  <a:pt x="108" y="52"/>
                  <a:pt x="104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6" y="128"/>
                  <a:pt x="40" y="124"/>
                  <a:pt x="40" y="120"/>
                </a:cubicBezTo>
                <a:cubicBezTo>
                  <a:pt x="40" y="116"/>
                  <a:pt x="36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85" y="68"/>
                </a:moveTo>
                <a:cubicBezTo>
                  <a:pt x="81" y="61"/>
                  <a:pt x="81" y="61"/>
                  <a:pt x="81" y="61"/>
                </a:cubicBezTo>
                <a:cubicBezTo>
                  <a:pt x="78" y="63"/>
                  <a:pt x="76" y="65"/>
                  <a:pt x="74" y="67"/>
                </a:cubicBezTo>
                <a:cubicBezTo>
                  <a:pt x="80" y="72"/>
                  <a:pt x="80" y="72"/>
                  <a:pt x="80" y="72"/>
                </a:cubicBezTo>
                <a:cubicBezTo>
                  <a:pt x="82" y="70"/>
                  <a:pt x="83" y="69"/>
                  <a:pt x="85" y="6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2" y="97"/>
                  <a:pt x="31" y="100"/>
                  <a:pt x="30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39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4" y="85"/>
                  <a:pt x="42" y="86"/>
                  <a:pt x="40" y="88"/>
                </a:cubicBezTo>
                <a:cubicBezTo>
                  <a:pt x="45" y="94"/>
                  <a:pt x="45" y="94"/>
                  <a:pt x="45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7" y="67"/>
                  <a:pt x="136" y="65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1" y="72"/>
                  <a:pt x="132" y="74"/>
                  <a:pt x="134" y="76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83"/>
                  <a:pt x="67" y="83"/>
                  <a:pt x="67" y="83"/>
                </a:cubicBezTo>
                <a:cubicBezTo>
                  <a:pt x="70" y="82"/>
                  <a:pt x="72" y="80"/>
                  <a:pt x="75" y="78"/>
                </a:cubicBezTo>
                <a:cubicBezTo>
                  <a:pt x="69" y="72"/>
                  <a:pt x="69" y="72"/>
                  <a:pt x="69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3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7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6" y="118"/>
                  <a:pt x="137" y="119"/>
                </a:cubicBezTo>
                <a:cubicBezTo>
                  <a:pt x="142" y="124"/>
                  <a:pt x="142" y="124"/>
                  <a:pt x="142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6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8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8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0" y="84"/>
                  <a:pt x="141" y="86"/>
                  <a:pt x="142" y="88"/>
                </a:cubicBezTo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1" y="100"/>
                  <a:pt x="151" y="97"/>
                  <a:pt x="151" y="94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3" y="97"/>
                  <a:pt x="143" y="99"/>
                  <a:pt x="143" y="102"/>
                </a:cubicBezTo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en-US" sz="135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5024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#2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Morale Matters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5" y="1358132"/>
            <a:ext cx="5344224" cy="40081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20732" r="10348" b="20732"/>
          <a:stretch/>
        </p:blipFill>
        <p:spPr>
          <a:xfrm>
            <a:off x="4222022" y="5734969"/>
            <a:ext cx="3747957" cy="1096963"/>
          </a:xfrm>
          <a:prstGeom prst="rect">
            <a:avLst/>
          </a:prstGeom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BDD92DB0-EFDE-4D36-9FC5-7EB631813EA5}"/>
              </a:ext>
            </a:extLst>
          </p:cNvPr>
          <p:cNvSpPr txBox="1">
            <a:spLocks/>
          </p:cNvSpPr>
          <p:nvPr/>
        </p:nvSpPr>
        <p:spPr>
          <a:xfrm>
            <a:off x="185651" y="1289365"/>
            <a:ext cx="658370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The team must believe ….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What they do is important!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ysClr val="windowText" lastClr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are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best at what they do!</a:t>
            </a:r>
          </a:p>
          <a:p>
            <a:pPr marL="514350" indent="-514350">
              <a:buFont typeface="+mj-lt"/>
              <a:buAutoNum type="arabicPeriod"/>
            </a:pPr>
            <a:endParaRPr lang="en-US" baseline="0" dirty="0">
              <a:solidFill>
                <a:sysClr val="windowText" lastClr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What they do is appreciated!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07" y="4815043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84699" y="1010856"/>
            <a:ext cx="10022603" cy="49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 smtClean="0">
                <a:cs typeface="Helvetica" panose="020B0604020202020204" pitchFamily="34" charset="0"/>
              </a:rPr>
              <a:t>“Anyone </a:t>
            </a:r>
            <a:r>
              <a:rPr lang="en-US" sz="3600" b="1" i="1" dirty="0">
                <a:cs typeface="Helvetica" panose="020B0604020202020204" pitchFamily="34" charset="0"/>
              </a:rPr>
              <a:t>can hold the helm when the sea is </a:t>
            </a:r>
            <a:r>
              <a:rPr lang="en-US" sz="3600" b="1" i="1" dirty="0" smtClean="0">
                <a:cs typeface="Helvetica" panose="020B0604020202020204" pitchFamily="34" charset="0"/>
              </a:rPr>
              <a:t>calm.”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600" b="1" i="1" dirty="0" smtClean="0">
                <a:cs typeface="Helvetica" panose="020B0604020202020204" pitchFamily="34" charset="0"/>
              </a:rPr>
              <a:t> </a:t>
            </a:r>
            <a:r>
              <a:rPr lang="en-US" sz="3600" dirty="0" smtClean="0">
                <a:cs typeface="Helvetica" panose="020B0604020202020204" pitchFamily="34" charset="0"/>
              </a:rPr>
              <a:t>– </a:t>
            </a:r>
            <a:r>
              <a:rPr lang="en-US" sz="3600" dirty="0" err="1" smtClean="0">
                <a:cs typeface="Helvetica" panose="020B0604020202020204" pitchFamily="34" charset="0"/>
              </a:rPr>
              <a:t>Publilus</a:t>
            </a:r>
            <a:r>
              <a:rPr lang="en-US" sz="3600" dirty="0" smtClean="0">
                <a:cs typeface="Helvetica" panose="020B0604020202020204" pitchFamily="34" charset="0"/>
              </a:rPr>
              <a:t> </a:t>
            </a:r>
            <a:r>
              <a:rPr lang="en-US" sz="3600" dirty="0" err="1" smtClean="0">
                <a:cs typeface="Helvetica" panose="020B0604020202020204" pitchFamily="34" charset="0"/>
              </a:rPr>
              <a:t>Syrus</a:t>
            </a:r>
            <a:endParaRPr lang="en-US" sz="3600" dirty="0" smtClean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#3 </a:t>
            </a:r>
            <a:r>
              <a:rPr lang="en-US" sz="4800" dirty="0" smtClean="0">
                <a:latin typeface="+mn-lt"/>
                <a:cs typeface="Helvetica" panose="020B0604020202020204" pitchFamily="34" charset="0"/>
              </a:rPr>
              <a:t>Leadership is Hard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36" y="2544398"/>
            <a:ext cx="5717929" cy="36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915874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  <a:cs typeface="Helvetica" panose="020B0604020202020204" pitchFamily="34" charset="0"/>
              </a:rPr>
              <a:t>When it’s hard it matters the most</a:t>
            </a:r>
            <a:endParaRPr lang="en-US" sz="48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C3F166-D10F-684E-A51B-3F8483A3F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527" y="1225117"/>
            <a:ext cx="3973689" cy="2235200"/>
          </a:xfrm>
          <a:prstGeom prst="rect">
            <a:avLst/>
          </a:prstGeom>
        </p:spPr>
      </p:pic>
      <p:pic>
        <p:nvPicPr>
          <p:cNvPr id="13" name="Picture 6" descr="Image result for jon kark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87" y="3671088"/>
            <a:ext cx="4740613" cy="24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jon kark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30" y="1157843"/>
            <a:ext cx="3152775" cy="23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9"/>
            <a:ext cx="12250189" cy="207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1" y="6316937"/>
            <a:ext cx="1669758" cy="2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1" y="63748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2630"/>
                </a:solidFill>
                <a:latin typeface="Helvetica" pitchFamily="34" charset="0"/>
              </a:rPr>
              <a:t>a</a:t>
            </a:r>
            <a:r>
              <a:rPr lang="en-US" sz="1400" dirty="0" smtClean="0">
                <a:solidFill>
                  <a:srgbClr val="D22630"/>
                </a:solidFill>
                <a:latin typeface="Helvetica" pitchFamily="34" charset="0"/>
              </a:rPr>
              <a:t>erofliteinc.com</a:t>
            </a:r>
            <a:endParaRPr lang="en-US" sz="1400" dirty="0">
              <a:solidFill>
                <a:srgbClr val="D22630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29" y="177061"/>
            <a:ext cx="2249363" cy="7373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67" y="22584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14399"/>
            <a:ext cx="11199181" cy="510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28600"/>
            <a:ext cx="931722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  <a:ea typeface="+mn-ea"/>
                <a:cs typeface="Helvetica" panose="020B0604020202020204" pitchFamily="34" charset="0"/>
              </a:rPr>
              <a:t>When it’s hard it matters the most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2" y="1000301"/>
            <a:ext cx="9969860" cy="51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349</Words>
  <Application>Microsoft Office PowerPoint</Application>
  <PresentationFormat>Widescreen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Zack Nash</dc:creator>
  <cp:lastModifiedBy>Shane F. Sullivan</cp:lastModifiedBy>
  <cp:revision>81</cp:revision>
  <cp:lastPrinted>2019-09-25T17:51:42Z</cp:lastPrinted>
  <dcterms:created xsi:type="dcterms:W3CDTF">2018-11-05T16:46:43Z</dcterms:created>
  <dcterms:modified xsi:type="dcterms:W3CDTF">2019-09-25T18:20:14Z</dcterms:modified>
</cp:coreProperties>
</file>