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314" r:id="rId4"/>
    <p:sldId id="308" r:id="rId5"/>
    <p:sldId id="311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296" r:id="rId16"/>
    <p:sldId id="285" r:id="rId17"/>
    <p:sldId id="300" r:id="rId18"/>
    <p:sldId id="284" r:id="rId19"/>
    <p:sldId id="297" r:id="rId20"/>
    <p:sldId id="327" r:id="rId21"/>
    <p:sldId id="331" r:id="rId22"/>
    <p:sldId id="332" r:id="rId23"/>
    <p:sldId id="283" r:id="rId24"/>
    <p:sldId id="294" r:id="rId25"/>
    <p:sldId id="292" r:id="rId26"/>
    <p:sldId id="315" r:id="rId27"/>
    <p:sldId id="303" r:id="rId28"/>
    <p:sldId id="328" r:id="rId29"/>
    <p:sldId id="299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564"/>
    <a:srgbClr val="F2EAD2"/>
    <a:srgbClr val="A0832E"/>
    <a:srgbClr val="516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2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Backing Collisions - Three Year </a:t>
            </a:r>
            <a:r>
              <a:rPr lang="en-US" dirty="0" smtClean="0"/>
              <a:t>Comparison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273354719548946E-2"/>
          <c:y val="0.1073908311248221"/>
          <c:w val="0.94603528725575969"/>
          <c:h val="0.80669094956010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'[Chart in Microsoft Word]Sheet1'!$A$36:$A$38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'[Chart in Microsoft Word]Sheet1'!$B$36:$B$38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C-4FD2-AA28-596089F17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13968"/>
        <c:axId val="386615144"/>
      </c:barChart>
      <c:catAx>
        <c:axId val="3866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15144"/>
        <c:crosses val="autoZero"/>
        <c:auto val="1"/>
        <c:lblAlgn val="ctr"/>
        <c:lblOffset val="100"/>
        <c:noMultiLvlLbl val="0"/>
      </c:catAx>
      <c:valAx>
        <c:axId val="38661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1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DE91-85C3-4641-B59F-F867D1ED6F3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8A2C-B6EF-4677-9A05-29865588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470CB-1A32-4E05-8B55-ACFA2CA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It has been more than 70 years since U.S. LODDs were below 100.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9CD42C-ADA1-4EC5-8620-78A4BD6C17C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9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</a:t>
            </a:r>
            <a:r>
              <a:rPr lang="en-US" baseline="0" dirty="0"/>
              <a:t> Graham is a 33 year police veteran, attorney and risk management consultant. Co-founder of </a:t>
            </a:r>
            <a:r>
              <a:rPr lang="en-US" baseline="0" dirty="0" err="1"/>
              <a:t>Lexipol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28762-0701-452F-BDDD-E76D506ABB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7976"/>
            <a:ext cx="7772400" cy="1308848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16824"/>
            <a:ext cx="7772400" cy="1156448"/>
          </a:xfrm>
        </p:spPr>
        <p:txBody>
          <a:bodyPr tIns="0">
            <a:normAutofit/>
          </a:bodyPr>
          <a:lstStyle>
            <a:lvl1pPr marL="0" indent="0" algn="ctr">
              <a:buNone/>
              <a:defRPr sz="3600" b="1">
                <a:solidFill>
                  <a:srgbClr val="5161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47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20897"/>
            <a:ext cx="9152965" cy="1037103"/>
          </a:xfrm>
          <a:prstGeom prst="rect">
            <a:avLst/>
          </a:prstGeom>
          <a:gradFill flip="none" rotWithShape="1">
            <a:gsLst>
              <a:gs pos="0">
                <a:srgbClr val="A0832E"/>
              </a:gs>
              <a:gs pos="50000">
                <a:srgbClr val="D2B564"/>
              </a:gs>
              <a:gs pos="100000">
                <a:srgbClr val="F2EAD2">
                  <a:lumMod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46" y="460140"/>
            <a:ext cx="345910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365"/>
            <a:ext cx="9144000" cy="1183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4" y="4152286"/>
            <a:ext cx="2143125" cy="19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3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8526"/>
            <a:ext cx="20347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2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68" y="5159375"/>
            <a:ext cx="17380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68" y="5159375"/>
            <a:ext cx="17380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365"/>
            <a:ext cx="9144000" cy="118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4" y="4152286"/>
            <a:ext cx="2143125" cy="19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365"/>
            <a:ext cx="9144000" cy="1183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4" y="4152286"/>
            <a:ext cx="2143125" cy="19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68" y="5159375"/>
            <a:ext cx="17380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68" y="5159375"/>
            <a:ext cx="17380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366E-B639-D44C-AF8A-56D6C8BFD64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AE48-7CBE-1744-89C5-0F69DAC1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1614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rgbClr val="A0832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3718681"/>
            <a:ext cx="7772400" cy="1308848"/>
          </a:xfrm>
        </p:spPr>
        <p:txBody>
          <a:bodyPr bIns="0" anchor="b" anchorCtr="0">
            <a:normAutofit fontScale="90000"/>
          </a:bodyPr>
          <a:lstStyle/>
          <a:p>
            <a:r>
              <a:rPr lang="en-US" dirty="0"/>
              <a:t>  </a:t>
            </a:r>
            <a:r>
              <a:rPr lang="en-US" sz="4400" dirty="0" smtClean="0">
                <a:latin typeface="Arial Black" panose="020B0A04020102020204" pitchFamily="34" charset="0"/>
              </a:rPr>
              <a:t>Building a Positive and Sustainable Safety Culture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79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Police, Fire, or Utility?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65" y="1360994"/>
            <a:ext cx="5867069" cy="3211006"/>
          </a:xfrm>
        </p:spPr>
      </p:pic>
    </p:spTree>
    <p:extLst>
      <p:ext uri="{BB962C8B-B14F-4D97-AF65-F5344CB8AC3E}">
        <p14:creationId xmlns:p14="http://schemas.microsoft.com/office/powerpoint/2010/main" val="311937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works in the most dangerous weather?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37" y="1417638"/>
            <a:ext cx="5249786" cy="3449230"/>
          </a:xfrm>
        </p:spPr>
      </p:pic>
    </p:spTree>
    <p:extLst>
      <p:ext uri="{BB962C8B-B14F-4D97-AF65-F5344CB8AC3E}">
        <p14:creationId xmlns:p14="http://schemas.microsoft.com/office/powerpoint/2010/main" val="365933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dies on our roadways most often?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5" y="1600200"/>
            <a:ext cx="5281084" cy="3960813"/>
          </a:xfrm>
        </p:spPr>
      </p:pic>
    </p:spTree>
    <p:extLst>
      <p:ext uri="{BB962C8B-B14F-4D97-AF65-F5344CB8AC3E}">
        <p14:creationId xmlns:p14="http://schemas.microsoft.com/office/powerpoint/2010/main" val="220472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relies on partners the most often?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69" y="1417638"/>
            <a:ext cx="5231025" cy="3327850"/>
          </a:xfrm>
        </p:spPr>
      </p:pic>
    </p:spTree>
    <p:extLst>
      <p:ext uri="{BB962C8B-B14F-4D97-AF65-F5344CB8AC3E}">
        <p14:creationId xmlns:p14="http://schemas.microsoft.com/office/powerpoint/2010/main" val="266858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most responsible for serving our citizens?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889919"/>
            <a:ext cx="4514850" cy="3381375"/>
          </a:xfrm>
        </p:spPr>
      </p:pic>
    </p:spTree>
    <p:extLst>
      <p:ext uri="{BB962C8B-B14F-4D97-AF65-F5344CB8AC3E}">
        <p14:creationId xmlns:p14="http://schemas.microsoft.com/office/powerpoint/2010/main" val="230950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79"/>
            <a:ext cx="8229600" cy="1143000"/>
          </a:xfrm>
        </p:spPr>
        <p:txBody>
          <a:bodyPr/>
          <a:lstStyle/>
          <a:p>
            <a:r>
              <a:rPr lang="en-US" b="1" u="sng" dirty="0"/>
              <a:t>The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639"/>
            <a:ext cx="8229600" cy="39607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3600" b="1" dirty="0">
                <a:solidFill>
                  <a:schemeClr val="tx1"/>
                </a:solidFill>
              </a:rPr>
              <a:t>The NA and </a:t>
            </a:r>
            <a:r>
              <a:rPr lang="en-US" sz="3600" b="1" dirty="0" smtClean="0">
                <a:solidFill>
                  <a:schemeClr val="tx1"/>
                </a:solidFill>
              </a:rPr>
              <a:t>Kim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            </a:t>
            </a:r>
          </a:p>
          <a:p>
            <a:pPr marL="0" indent="0">
              <a:buNone/>
            </a:pPr>
            <a:r>
              <a:rPr lang="en-US" b="1" dirty="0" smtClean="0"/>
              <a:t>          </a:t>
            </a:r>
            <a:r>
              <a:rPr lang="en-US" sz="3600" b="1" dirty="0">
                <a:solidFill>
                  <a:schemeClr val="tx1"/>
                </a:solidFill>
              </a:rPr>
              <a:t>1-1-2016 Supervisor Training Launch</a:t>
            </a:r>
          </a:p>
        </p:txBody>
      </p:sp>
    </p:spTree>
    <p:extLst>
      <p:ext uri="{BB962C8B-B14F-4D97-AF65-F5344CB8AC3E}">
        <p14:creationId xmlns:p14="http://schemas.microsoft.com/office/powerpoint/2010/main" val="267523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410" y="1147202"/>
            <a:ext cx="726870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FTO Program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EVOC Program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Essential Skills Training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Supervisor Training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Below 100 Roll Call Training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Near Miss Roll Call Training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Below 100 Spouses Training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Dispatch Center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/>
          </a:p>
          <a:p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705172" y="347069"/>
            <a:ext cx="785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Integration to Training</a:t>
            </a:r>
          </a:p>
        </p:txBody>
      </p:sp>
    </p:spTree>
    <p:extLst>
      <p:ext uri="{BB962C8B-B14F-4D97-AF65-F5344CB8AC3E}">
        <p14:creationId xmlns:p14="http://schemas.microsoft.com/office/powerpoint/2010/main" val="273040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-38794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CHANGING AGENCY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endParaRPr lang="en-US" sz="36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0D58BE-6336-474E-A351-C1D42E57E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52615"/>
              </p:ext>
            </p:extLst>
          </p:nvPr>
        </p:nvGraphicFramePr>
        <p:xfrm>
          <a:off x="1149178" y="860075"/>
          <a:ext cx="5745291" cy="476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2190320" imgH="10095120" progId="">
                  <p:embed/>
                </p:oleObj>
              </mc:Choice>
              <mc:Fallback>
                <p:oleObj r:id="rId3" imgW="12190320" imgH="1009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178" y="860075"/>
                        <a:ext cx="5745291" cy="476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30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Changing Agency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63" y="914400"/>
            <a:ext cx="8357937" cy="4844716"/>
          </a:xfrm>
        </p:spPr>
        <p:txBody>
          <a:bodyPr>
            <a:normAutofit lnSpcReduction="1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Pursuit Policy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- </a:t>
            </a:r>
            <a:r>
              <a:rPr lang="en-US" sz="2800" dirty="0">
                <a:solidFill>
                  <a:schemeClr val="tx1"/>
                </a:solidFill>
              </a:rPr>
              <a:t>Decrease pursuits through training and education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- </a:t>
            </a:r>
            <a:r>
              <a:rPr lang="en-US" sz="2800" b="1" u="sng" dirty="0">
                <a:solidFill>
                  <a:schemeClr val="tx1"/>
                </a:solidFill>
              </a:rPr>
              <a:t>Increase direct supervision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- Better define need for a pursuit</a:t>
            </a:r>
          </a:p>
          <a:p>
            <a:r>
              <a:rPr lang="en-US" sz="3900" b="1" dirty="0" smtClean="0">
                <a:solidFill>
                  <a:schemeClr val="tx1"/>
                </a:solidFill>
              </a:rPr>
              <a:t>Driving/Injury </a:t>
            </a:r>
            <a:r>
              <a:rPr lang="en-US" sz="3900" b="1" dirty="0">
                <a:solidFill>
                  <a:schemeClr val="tx1"/>
                </a:solidFill>
              </a:rPr>
              <a:t>Review Board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- Consistency in findings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- Identify training needs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- Identify trends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- Education and support opportunity</a:t>
            </a:r>
          </a:p>
        </p:txBody>
      </p:sp>
    </p:spTree>
    <p:extLst>
      <p:ext uri="{BB962C8B-B14F-4D97-AF65-F5344CB8AC3E}">
        <p14:creationId xmlns:p14="http://schemas.microsoft.com/office/powerpoint/2010/main" val="163767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669F05-CD4E-4AF6-8519-8347C760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29980"/>
            <a:ext cx="5246557" cy="56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ogo Dyne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Logo Dyne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Logo Dyne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Logo Dyne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Logo Dyne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09600" y="685800"/>
            <a:ext cx="520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latin typeface="Arial Black" panose="020B0A04020102020204" pitchFamily="34" charset="0"/>
              </a:rPr>
              <a:t>Below 100 </a:t>
            </a:r>
            <a:r>
              <a:rPr lang="en-US" sz="3600" dirty="0">
                <a:latin typeface="Arial Black" panose="020B0A04020102020204" pitchFamily="34" charset="0"/>
              </a:rPr>
              <a:t>Mission: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141" y="1905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Reduce line-of-duty deaths to fewer than 100 per year. </a:t>
            </a:r>
          </a:p>
          <a:p>
            <a:pPr algn="ctr"/>
            <a:endParaRPr lang="en-US" sz="42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Sgt. Ryan Gausman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4" y="1600200"/>
            <a:ext cx="3166532" cy="3960813"/>
          </a:xfrm>
        </p:spPr>
      </p:pic>
    </p:spTree>
    <p:extLst>
      <p:ext uri="{BB962C8B-B14F-4D97-AF65-F5344CB8AC3E}">
        <p14:creationId xmlns:p14="http://schemas.microsoft.com/office/powerpoint/2010/main" val="66859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721" y="2378567"/>
            <a:ext cx="5281085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2" y="515867"/>
            <a:ext cx="5281084" cy="3960813"/>
          </a:xfrm>
        </p:spPr>
      </p:pic>
    </p:spTree>
    <p:extLst>
      <p:ext uri="{BB962C8B-B14F-4D97-AF65-F5344CB8AC3E}">
        <p14:creationId xmlns:p14="http://schemas.microsoft.com/office/powerpoint/2010/main" val="222758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68" y="367894"/>
            <a:ext cx="5551136" cy="4163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318" y="1931662"/>
            <a:ext cx="4765702" cy="16148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000a8e6d-bee3-476d-9298-562a181d54cb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68" y="367894"/>
            <a:ext cx="5551136" cy="416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19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Changing Agency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63" y="914400"/>
            <a:ext cx="8357937" cy="45880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Telematics – A Powerful Tool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Speed and seatbelt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Overall vehicle 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Airbag deployment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Emergency locate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Vehicle malfunction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Drivers scoring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Operational advantages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Significant fleet savings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21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116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Changing Agency Culture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737"/>
            <a:ext cx="8229600" cy="456086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7000" dirty="0">
                <a:solidFill>
                  <a:schemeClr val="tx1"/>
                </a:solidFill>
              </a:rPr>
              <a:t>Promotional Testing</a:t>
            </a:r>
          </a:p>
          <a:p>
            <a:r>
              <a:rPr lang="en-US" sz="7000" dirty="0">
                <a:solidFill>
                  <a:schemeClr val="tx1"/>
                </a:solidFill>
              </a:rPr>
              <a:t>Expenditures</a:t>
            </a:r>
          </a:p>
          <a:p>
            <a:r>
              <a:rPr lang="en-US" sz="7000" dirty="0">
                <a:solidFill>
                  <a:schemeClr val="tx1"/>
                </a:solidFill>
              </a:rPr>
              <a:t>Mission and </a:t>
            </a:r>
            <a:r>
              <a:rPr lang="en-US" sz="7000" dirty="0" smtClean="0">
                <a:solidFill>
                  <a:schemeClr val="tx1"/>
                </a:solidFill>
              </a:rPr>
              <a:t>Goals</a:t>
            </a:r>
          </a:p>
          <a:p>
            <a:r>
              <a:rPr lang="en-US" sz="7000" dirty="0" smtClean="0">
                <a:solidFill>
                  <a:schemeClr val="tx1"/>
                </a:solidFill>
              </a:rPr>
              <a:t>AED’s</a:t>
            </a:r>
            <a:endParaRPr lang="en-US" sz="7000" dirty="0">
              <a:solidFill>
                <a:schemeClr val="tx1"/>
              </a:solidFill>
            </a:endParaRPr>
          </a:p>
          <a:p>
            <a:r>
              <a:rPr lang="en-US" sz="7000" dirty="0">
                <a:solidFill>
                  <a:schemeClr val="tx1"/>
                </a:solidFill>
              </a:rPr>
              <a:t>Upgraded Armor</a:t>
            </a:r>
          </a:p>
          <a:p>
            <a:r>
              <a:rPr lang="en-US" sz="7000" dirty="0">
                <a:solidFill>
                  <a:schemeClr val="tx1"/>
                </a:solidFill>
              </a:rPr>
              <a:t>Upgrade Lighting Systems</a:t>
            </a:r>
          </a:p>
          <a:p>
            <a:r>
              <a:rPr lang="en-US" sz="7000" dirty="0">
                <a:solidFill>
                  <a:schemeClr val="tx1"/>
                </a:solidFill>
              </a:rPr>
              <a:t>Visual  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tx1"/>
                </a:solidFill>
              </a:rPr>
              <a:t>	</a:t>
            </a:r>
            <a:r>
              <a:rPr lang="en-US" sz="5300" dirty="0">
                <a:solidFill>
                  <a:schemeClr val="tx1"/>
                </a:solidFill>
              </a:rPr>
              <a:t>- </a:t>
            </a:r>
            <a:r>
              <a:rPr lang="en-US" sz="6500" dirty="0">
                <a:solidFill>
                  <a:schemeClr val="tx1"/>
                </a:solidFill>
              </a:rPr>
              <a:t>Posters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       - Stickers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       - Computer screen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       - Data updates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0" y="870447"/>
            <a:ext cx="2761703" cy="37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0"/>
            <a:ext cx="8229600" cy="6317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481264"/>
            <a:ext cx="8398042" cy="4740442"/>
          </a:xfrm>
        </p:spPr>
        <p:txBody>
          <a:bodyPr>
            <a:normAutofit fontScale="92500" lnSpcReduction="10000"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We drive over </a:t>
            </a:r>
            <a:r>
              <a:rPr lang="en-US" sz="3700" dirty="0" smtClean="0">
                <a:solidFill>
                  <a:schemeClr val="tx1"/>
                </a:solidFill>
              </a:rPr>
              <a:t>350,000 </a:t>
            </a:r>
            <a:r>
              <a:rPr lang="en-US" sz="3700" dirty="0">
                <a:solidFill>
                  <a:schemeClr val="tx1"/>
                </a:solidFill>
              </a:rPr>
              <a:t>miles per month</a:t>
            </a:r>
          </a:p>
          <a:p>
            <a:r>
              <a:rPr lang="en-US" sz="3700" dirty="0">
                <a:solidFill>
                  <a:schemeClr val="tx1"/>
                </a:solidFill>
              </a:rPr>
              <a:t>Fully Commissioned Deputies = </a:t>
            </a:r>
            <a:r>
              <a:rPr lang="en-US" sz="3700" dirty="0" smtClean="0">
                <a:solidFill>
                  <a:schemeClr val="tx1"/>
                </a:solidFill>
              </a:rPr>
              <a:t>300   </a:t>
            </a:r>
            <a:endParaRPr lang="en-US" sz="3700" dirty="0">
              <a:solidFill>
                <a:schemeClr val="tx1"/>
              </a:solidFill>
            </a:endParaRPr>
          </a:p>
          <a:p>
            <a:r>
              <a:rPr lang="en-US" sz="3700" dirty="0">
                <a:solidFill>
                  <a:schemeClr val="tx1"/>
                </a:solidFill>
              </a:rPr>
              <a:t>Personnel = </a:t>
            </a:r>
            <a:r>
              <a:rPr lang="en-US" sz="3700" dirty="0" smtClean="0">
                <a:solidFill>
                  <a:schemeClr val="tx1"/>
                </a:solidFill>
              </a:rPr>
              <a:t>800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Since 2015:</a:t>
            </a:r>
            <a:endParaRPr lang="en-US" sz="3700" dirty="0">
              <a:solidFill>
                <a:schemeClr val="tx1"/>
              </a:solidFill>
            </a:endParaRPr>
          </a:p>
          <a:p>
            <a:r>
              <a:rPr lang="en-US" sz="3700" dirty="0">
                <a:solidFill>
                  <a:schemeClr val="tx1"/>
                </a:solidFill>
              </a:rPr>
              <a:t>Average speed of accidents down 50%-70%</a:t>
            </a:r>
          </a:p>
          <a:p>
            <a:r>
              <a:rPr lang="en-US" sz="3700" dirty="0">
                <a:solidFill>
                  <a:schemeClr val="tx1"/>
                </a:solidFill>
              </a:rPr>
              <a:t>The number of pursuits went down ~</a:t>
            </a:r>
            <a:r>
              <a:rPr lang="en-US" sz="3700" dirty="0" smtClean="0">
                <a:solidFill>
                  <a:schemeClr val="tx1"/>
                </a:solidFill>
              </a:rPr>
              <a:t>30%</a:t>
            </a:r>
            <a:endParaRPr lang="en-US" sz="3700" dirty="0">
              <a:solidFill>
                <a:schemeClr val="tx1"/>
              </a:solidFill>
            </a:endParaRPr>
          </a:p>
          <a:p>
            <a:r>
              <a:rPr lang="en-US" sz="3700" dirty="0" smtClean="0">
                <a:solidFill>
                  <a:schemeClr val="tx1"/>
                </a:solidFill>
              </a:rPr>
              <a:t>One </a:t>
            </a:r>
            <a:r>
              <a:rPr lang="en-US" sz="3700" dirty="0">
                <a:solidFill>
                  <a:schemeClr val="tx1"/>
                </a:solidFill>
              </a:rPr>
              <a:t>significant </a:t>
            </a:r>
            <a:r>
              <a:rPr lang="en-US" sz="3700" dirty="0" smtClean="0">
                <a:solidFill>
                  <a:schemeClr val="tx1"/>
                </a:solidFill>
              </a:rPr>
              <a:t>injury. </a:t>
            </a:r>
            <a:r>
              <a:rPr lang="en-US" sz="3700" dirty="0">
                <a:solidFill>
                  <a:schemeClr val="tx1"/>
                </a:solidFill>
              </a:rPr>
              <a:t>(Eleven in 2015)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sz="3500" dirty="0">
                <a:solidFill>
                  <a:srgbClr val="C00000"/>
                </a:solidFill>
              </a:rPr>
              <a:t>Are we saving lives?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01844"/>
            <a:ext cx="8229600" cy="28479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Chart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1844"/>
            <a:ext cx="822960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63" y="274638"/>
            <a:ext cx="7884696" cy="868362"/>
          </a:xfrm>
        </p:spPr>
        <p:txBody>
          <a:bodyPr/>
          <a:lstStyle/>
          <a:p>
            <a:r>
              <a:rPr lang="en-US" dirty="0" smtClean="0"/>
              <a:t>Does Backing Training Work?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12859"/>
              </p:ext>
            </p:extLst>
          </p:nvPr>
        </p:nvGraphicFramePr>
        <p:xfrm>
          <a:off x="457200" y="1143001"/>
          <a:ext cx="8229600" cy="306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694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Saving Money?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31" y="1158693"/>
            <a:ext cx="6044748" cy="34942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1" y="1157161"/>
            <a:ext cx="6044749" cy="349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0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6637"/>
            <a:ext cx="8229600" cy="39607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                What’s your role?</a:t>
            </a:r>
          </a:p>
        </p:txBody>
      </p:sp>
    </p:spTree>
    <p:extLst>
      <p:ext uri="{BB962C8B-B14F-4D97-AF65-F5344CB8AC3E}">
        <p14:creationId xmlns:p14="http://schemas.microsoft.com/office/powerpoint/2010/main" val="86438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90600" y="1524000"/>
            <a:ext cx="65532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The last time annual</a:t>
            </a: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altLang="en-US" sz="3600" dirty="0" smtClean="0">
                <a:latin typeface="Arial Black" panose="020B0A04020102020204" pitchFamily="34" charset="0"/>
              </a:rPr>
              <a:t>LODDs </a:t>
            </a:r>
            <a:r>
              <a:rPr lang="en-US" altLang="en-US" sz="3600" dirty="0">
                <a:latin typeface="Arial Black" panose="020B0A04020102020204" pitchFamily="34" charset="0"/>
              </a:rPr>
              <a:t>were below 100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</a:rPr>
              <a:t>was </a:t>
            </a:r>
            <a:r>
              <a:rPr lang="en-US" altLang="en-US" sz="4000" dirty="0">
                <a:latin typeface="Arial Black" panose="020B0A04020102020204" pitchFamily="34" charset="0"/>
              </a:rPr>
              <a:t>1943.  (94)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24000" y="61722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Georgia" panose="02040502050405020303" pitchFamily="18" charset="0"/>
              </a:rPr>
              <a:t>Source: Officer Down Memorial Page (www.ODMP.org)</a:t>
            </a:r>
          </a:p>
        </p:txBody>
      </p:sp>
    </p:spTree>
    <p:extLst>
      <p:ext uri="{BB962C8B-B14F-4D97-AF65-F5344CB8AC3E}">
        <p14:creationId xmlns:p14="http://schemas.microsoft.com/office/powerpoint/2010/main" val="4195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9" y="121432"/>
            <a:ext cx="3728121" cy="4970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8" y="102650"/>
            <a:ext cx="4585935" cy="6114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7614" y="6217230"/>
            <a:ext cx="561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Below 100 Messaging - Ongoing</a:t>
            </a:r>
          </a:p>
        </p:txBody>
      </p:sp>
    </p:spTree>
    <p:extLst>
      <p:ext uri="{BB962C8B-B14F-4D97-AF65-F5344CB8AC3E}">
        <p14:creationId xmlns:p14="http://schemas.microsoft.com/office/powerpoint/2010/main" val="40435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5 Tenets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2183" y="1600200"/>
            <a:ext cx="8074617" cy="4525963"/>
          </a:xfrm>
        </p:spPr>
        <p:txBody>
          <a:bodyPr>
            <a:normAutofit/>
          </a:bodyPr>
          <a:lstStyle/>
          <a:p>
            <a:pPr lvl="0">
              <a:lnSpc>
                <a:spcPct val="105000"/>
              </a:lnSpc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Wear your seatbelt. </a:t>
            </a:r>
          </a:p>
          <a:p>
            <a:pPr lvl="0">
              <a:lnSpc>
                <a:spcPct val="105000"/>
              </a:lnSpc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Wear your vest. </a:t>
            </a:r>
          </a:p>
          <a:p>
            <a:pPr lvl="0">
              <a:lnSpc>
                <a:spcPct val="105000"/>
              </a:lnSpc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Watch your speed. </a:t>
            </a:r>
          </a:p>
          <a:p>
            <a:pPr lvl="0">
              <a:lnSpc>
                <a:spcPct val="105000"/>
              </a:lnSpc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WIN: </a:t>
            </a:r>
            <a:r>
              <a:rPr lang="en-US" sz="3600" i="1" dirty="0">
                <a:solidFill>
                  <a:schemeClr val="tx1"/>
                </a:solidFill>
                <a:ea typeface="Calibri"/>
                <a:cs typeface="Times New Roman"/>
              </a:rPr>
              <a:t>What' s Important Now</a:t>
            </a: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? </a:t>
            </a:r>
          </a:p>
          <a:p>
            <a:pPr lvl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/>
              <a:buChar char=""/>
            </a:pPr>
            <a:r>
              <a:rPr lang="en-US" sz="3600" i="1" dirty="0">
                <a:solidFill>
                  <a:schemeClr val="tx1"/>
                </a:solidFill>
                <a:ea typeface="Calibri"/>
                <a:cs typeface="Times New Roman"/>
              </a:rPr>
              <a:t>Remember</a:t>
            </a: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: Complacency kills! </a:t>
            </a:r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4759181"/>
            <a:ext cx="1610139" cy="16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 Black" panose="020B0A04020102020204" pitchFamily="34" charset="0"/>
              </a:rPr>
              <a:t>Predictable is Preventable</a:t>
            </a:r>
            <a:r>
              <a:rPr lang="en-US" sz="5400" dirty="0">
                <a:latin typeface="Arial Black" panose="020B0A04020102020204" pitchFamily="34" charset="0"/>
              </a:rPr>
              <a:t/>
            </a:r>
            <a:br>
              <a:rPr lang="en-US" sz="5400" dirty="0">
                <a:latin typeface="Arial Black" panose="020B0A04020102020204" pitchFamily="34" charset="0"/>
              </a:rPr>
            </a:br>
            <a:r>
              <a:rPr lang="en-US" sz="5400" dirty="0" smtClean="0">
                <a:latin typeface="Arial Black" panose="020B0A04020102020204" pitchFamily="34" charset="0"/>
              </a:rPr>
              <a:t/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sz="5400" dirty="0" smtClean="0">
                <a:latin typeface="Arial Black" panose="020B0A04020102020204" pitchFamily="34" charset="0"/>
              </a:rPr>
              <a:t>Gordon </a:t>
            </a:r>
            <a:r>
              <a:rPr lang="en-US" sz="5400" dirty="0">
                <a:latin typeface="Arial Black" panose="020B0A04020102020204" pitchFamily="34" charset="0"/>
              </a:rPr>
              <a:t>Graham</a:t>
            </a:r>
          </a:p>
        </p:txBody>
      </p:sp>
    </p:spTree>
    <p:extLst>
      <p:ext uri="{BB962C8B-B14F-4D97-AF65-F5344CB8AC3E}">
        <p14:creationId xmlns:p14="http://schemas.microsoft.com/office/powerpoint/2010/main" val="3619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Safety First?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“One </a:t>
            </a:r>
            <a:r>
              <a:rPr lang="en-US" sz="2400" b="1" dirty="0">
                <a:solidFill>
                  <a:schemeClr val="tx1"/>
                </a:solidFill>
              </a:rPr>
              <a:t>by one, 3 utility workers descended into a manhole. One by one, they died</a:t>
            </a:r>
            <a:r>
              <a:rPr lang="en-US" sz="2400" b="1" dirty="0" smtClean="0">
                <a:solidFill>
                  <a:schemeClr val="tx1"/>
                </a:solidFill>
              </a:rPr>
              <a:t>.”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“Electric </a:t>
            </a:r>
            <a:r>
              <a:rPr lang="en-US" sz="2400" b="1" dirty="0">
                <a:solidFill>
                  <a:schemeClr val="tx1"/>
                </a:solidFill>
              </a:rPr>
              <a:t>line workers listed among top 10 </a:t>
            </a:r>
            <a:r>
              <a:rPr lang="en-US" sz="2400" b="1" dirty="0" smtClean="0">
                <a:solidFill>
                  <a:schemeClr val="tx1"/>
                </a:solidFill>
              </a:rPr>
              <a:t>most dangerous jobs”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“Houston Utility Worker Killed In Electrocution Accident</a:t>
            </a:r>
            <a:r>
              <a:rPr lang="en-US" sz="2400" b="1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“Longtime </a:t>
            </a:r>
            <a:r>
              <a:rPr lang="en-US" sz="2400" b="1" dirty="0">
                <a:solidFill>
                  <a:schemeClr val="tx1"/>
                </a:solidFill>
              </a:rPr>
              <a:t>Utility Worker Dies In 'Freak </a:t>
            </a:r>
            <a:r>
              <a:rPr lang="en-US" sz="2400" b="1" dirty="0" smtClean="0">
                <a:solidFill>
                  <a:schemeClr val="tx1"/>
                </a:solidFill>
              </a:rPr>
              <a:t>Accident‘.”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Safety First?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“30 to 50 per 100,000 workers killed annually.  That’s twice the fatality rate of police or fire.”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Paul Mauldin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9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or Utility?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0146"/>
            <a:ext cx="5486400" cy="3543300"/>
          </a:xfrm>
        </p:spPr>
      </p:pic>
    </p:spTree>
    <p:extLst>
      <p:ext uri="{BB962C8B-B14F-4D97-AF65-F5344CB8AC3E}">
        <p14:creationId xmlns:p14="http://schemas.microsoft.com/office/powerpoint/2010/main" val="289084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Firefighter or Utility?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87" y="1600200"/>
            <a:ext cx="2536026" cy="3960813"/>
          </a:xfrm>
        </p:spPr>
      </p:pic>
    </p:spTree>
    <p:extLst>
      <p:ext uri="{BB962C8B-B14F-4D97-AF65-F5344CB8AC3E}">
        <p14:creationId xmlns:p14="http://schemas.microsoft.com/office/powerpoint/2010/main" val="8909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415</Words>
  <Application>Microsoft Office PowerPoint</Application>
  <PresentationFormat>On-screen Show (4:3)</PresentationFormat>
  <Paragraphs>107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Copperplate Gothic Bold</vt:lpstr>
      <vt:lpstr>Courier New</vt:lpstr>
      <vt:lpstr>Georgia</vt:lpstr>
      <vt:lpstr>Rockwell</vt:lpstr>
      <vt:lpstr>Symbol</vt:lpstr>
      <vt:lpstr>Times New Roman</vt:lpstr>
      <vt:lpstr>Wingdings</vt:lpstr>
      <vt:lpstr>Office Theme</vt:lpstr>
      <vt:lpstr>  Building a Positive and Sustainable Safety Culture</vt:lpstr>
      <vt:lpstr>PowerPoint Presentation</vt:lpstr>
      <vt:lpstr>PowerPoint Presentation</vt:lpstr>
      <vt:lpstr> 5 Tenets</vt:lpstr>
      <vt:lpstr>Predictable is Preventable  Gordon Graham</vt:lpstr>
      <vt:lpstr>Safety First?</vt:lpstr>
      <vt:lpstr>Safety First?</vt:lpstr>
      <vt:lpstr>Police or Utility?</vt:lpstr>
      <vt:lpstr>Firefighter or Utility?</vt:lpstr>
      <vt:lpstr>Police, Fire, or Utility?</vt:lpstr>
      <vt:lpstr>Who works in the most dangerous weather?</vt:lpstr>
      <vt:lpstr>Who dies on our roadways most often?</vt:lpstr>
      <vt:lpstr>Who relies on partners the most often?</vt:lpstr>
      <vt:lpstr>Who is most responsible for serving our citizens?</vt:lpstr>
      <vt:lpstr>The Beginning</vt:lpstr>
      <vt:lpstr>PowerPoint Presentation</vt:lpstr>
      <vt:lpstr>CHANGING AGENCY CULTURE</vt:lpstr>
      <vt:lpstr>Changing Agency Culture</vt:lpstr>
      <vt:lpstr>PowerPoint Presentation</vt:lpstr>
      <vt:lpstr>Sgt. Ryan Gausman </vt:lpstr>
      <vt:lpstr>PowerPoint Presentation</vt:lpstr>
      <vt:lpstr>PowerPoint Presentation</vt:lpstr>
      <vt:lpstr>Changing Agency Culture</vt:lpstr>
      <vt:lpstr>Changing Agency Culture</vt:lpstr>
      <vt:lpstr>Overview</vt:lpstr>
      <vt:lpstr>Collision Trend</vt:lpstr>
      <vt:lpstr>Does Backing Training Work?</vt:lpstr>
      <vt:lpstr>Are we Saving Money? </vt:lpstr>
      <vt:lpstr>PowerPoint Presentation</vt:lpstr>
      <vt:lpstr>PowerPoint Presentation</vt:lpstr>
    </vt:vector>
  </TitlesOfParts>
  <Company>Snohomish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Lives through Below 100</dc:title>
  <dc:creator>Trenary, Robert</dc:creator>
  <cp:lastModifiedBy>laptop</cp:lastModifiedBy>
  <cp:revision>85</cp:revision>
  <dcterms:created xsi:type="dcterms:W3CDTF">2016-06-22T19:21:12Z</dcterms:created>
  <dcterms:modified xsi:type="dcterms:W3CDTF">2019-10-22T21:42:47Z</dcterms:modified>
</cp:coreProperties>
</file>