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4" r:id="rId3"/>
    <p:sldMasterId id="2147483681" r:id="rId4"/>
    <p:sldMasterId id="2147483687" r:id="rId5"/>
    <p:sldMasterId id="2147483695" r:id="rId6"/>
    <p:sldMasterId id="2147483708" r:id="rId7"/>
    <p:sldMasterId id="2147483739" r:id="rId8"/>
    <p:sldMasterId id="2147483751" r:id="rId9"/>
  </p:sldMasterIdLst>
  <p:notesMasterIdLst>
    <p:notesMasterId r:id="rId111"/>
  </p:notesMasterIdLst>
  <p:sldIdLst>
    <p:sldId id="356" r:id="rId10"/>
    <p:sldId id="358" r:id="rId11"/>
    <p:sldId id="357" r:id="rId12"/>
    <p:sldId id="285" r:id="rId13"/>
    <p:sldId id="291" r:id="rId14"/>
    <p:sldId id="287" r:id="rId15"/>
    <p:sldId id="288" r:id="rId16"/>
    <p:sldId id="289" r:id="rId17"/>
    <p:sldId id="290"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257" r:id="rId44"/>
    <p:sldId id="258" r:id="rId45"/>
    <p:sldId id="259" r:id="rId46"/>
    <p:sldId id="260" r:id="rId47"/>
    <p:sldId id="261" r:id="rId48"/>
    <p:sldId id="262" r:id="rId49"/>
    <p:sldId id="263" r:id="rId50"/>
    <p:sldId id="264" r:id="rId51"/>
    <p:sldId id="265" r:id="rId52"/>
    <p:sldId id="266" r:id="rId53"/>
    <p:sldId id="267" r:id="rId54"/>
    <p:sldId id="268" r:id="rId55"/>
    <p:sldId id="269" r:id="rId56"/>
    <p:sldId id="270" r:id="rId57"/>
    <p:sldId id="271" r:id="rId58"/>
    <p:sldId id="272" r:id="rId59"/>
    <p:sldId id="273" r:id="rId60"/>
    <p:sldId id="274" r:id="rId61"/>
    <p:sldId id="275" r:id="rId62"/>
    <p:sldId id="276" r:id="rId63"/>
    <p:sldId id="277" r:id="rId64"/>
    <p:sldId id="278" r:id="rId65"/>
    <p:sldId id="279" r:id="rId66"/>
    <p:sldId id="280" r:id="rId67"/>
    <p:sldId id="281" r:id="rId68"/>
    <p:sldId id="282" r:id="rId69"/>
    <p:sldId id="283" r:id="rId70"/>
    <p:sldId id="284"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640" y="-8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slide" Target="slides/slide10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EADED-0EC6-4902-A40D-7E403F804BAE}" type="datetimeFigureOut">
              <a:rPr lang="en-US" smtClean="0"/>
              <a:t>6/7/2017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E15F7-B4C6-4210-BF87-55BB924B7B85}" type="slidenum">
              <a:rPr lang="en-US" smtClean="0"/>
              <a:t>‹#›</a:t>
            </a:fld>
            <a:endParaRPr lang="en-US"/>
          </a:p>
        </p:txBody>
      </p:sp>
    </p:spTree>
    <p:extLst>
      <p:ext uri="{BB962C8B-B14F-4D97-AF65-F5344CB8AC3E}">
        <p14:creationId xmlns:p14="http://schemas.microsoft.com/office/powerpoint/2010/main" val="233279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ashington.edu/brand/graphic-elements/font-downloa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rtl="0" fontAlgn="ctr"/>
            <a:r>
              <a:rPr lang="en-US" sz="1800" b="1" dirty="0">
                <a:solidFill>
                  <a:schemeClr val="accent2">
                    <a:lumMod val="60000"/>
                    <a:lumOff val="40000"/>
                  </a:schemeClr>
                </a:solidFill>
              </a:rPr>
              <a:t>Poll Everywhere </a:t>
            </a:r>
            <a:r>
              <a:rPr lang="en-US" dirty="0"/>
              <a:t>– Who has heard of Slalom?  How many years of HR Experience? If you weren’t in HR what profession would you be in?</a:t>
            </a:r>
          </a:p>
          <a:p>
            <a:pPr marL="168638" indent="-168638" fontAlgn="ctr">
              <a:buFont typeface="Arial" panose="020B0604020202020204" pitchFamily="34" charset="0"/>
              <a:buChar char="•"/>
            </a:pPr>
            <a:r>
              <a:rPr lang="en-US" dirty="0"/>
              <a:t>here to share the story of how we've not just gotten bigger but better</a:t>
            </a:r>
          </a:p>
          <a:p>
            <a:pPr marL="168638" indent="-168638" fontAlgn="ctr">
              <a:buFont typeface="Arial" panose="020B0604020202020204" pitchFamily="34" charset="0"/>
              <a:buChar char="•"/>
            </a:pPr>
            <a:r>
              <a:rPr lang="en-US" dirty="0"/>
              <a:t>this story is not just about me…</a:t>
            </a:r>
            <a:r>
              <a:rPr lang="en-US" dirty="0" err="1"/>
              <a:t>i'm</a:t>
            </a:r>
            <a:r>
              <a:rPr lang="en-US" dirty="0"/>
              <a:t> was hired to help preserve what they has, so it you walk away impressed with me, then you didn't hear the word story…ie leader </a:t>
            </a:r>
            <a:r>
              <a:rPr lang="en-US" dirty="0" err="1"/>
              <a:t>values,,,,long</a:t>
            </a:r>
            <a:r>
              <a:rPr lang="en-US" dirty="0"/>
              <a:t> term focus…but weren't scanning…John interview all director hires</a:t>
            </a:r>
          </a:p>
          <a:p>
            <a:pPr marL="168638" indent="-168638" fontAlgn="ctr">
              <a:buFont typeface="Arial" panose="020B0604020202020204" pitchFamily="34" charset="0"/>
              <a:buChar char="•"/>
            </a:pPr>
            <a:r>
              <a:rPr lang="en-US" dirty="0"/>
              <a:t>I know many of you work in much smaller orgs … the 8 key take </a:t>
            </a:r>
            <a:r>
              <a:rPr lang="en-US" dirty="0" err="1"/>
              <a:t>aways</a:t>
            </a:r>
            <a:r>
              <a:rPr lang="en-US" dirty="0"/>
              <a:t> I will share are 100% relevant for companies of 5 to 50,000.  Why 8?</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4</a:t>
            </a:fld>
            <a:endParaRPr lang="en-US"/>
          </a:p>
        </p:txBody>
      </p:sp>
    </p:spTree>
    <p:extLst>
      <p:ext uri="{BB962C8B-B14F-4D97-AF65-F5344CB8AC3E}">
        <p14:creationId xmlns:p14="http://schemas.microsoft.com/office/powerpoint/2010/main" val="340535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How you make a sustainable impact</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13</a:t>
            </a:fld>
            <a:endParaRPr lang="en-US"/>
          </a:p>
        </p:txBody>
      </p:sp>
    </p:spTree>
    <p:extLst>
      <p:ext uri="{BB962C8B-B14F-4D97-AF65-F5344CB8AC3E}">
        <p14:creationId xmlns:p14="http://schemas.microsoft.com/office/powerpoint/2010/main" val="820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638" indent="-168638">
              <a:buFont typeface="Arial" panose="020B0604020202020204" pitchFamily="34" charset="0"/>
              <a:buChar char="•"/>
            </a:pPr>
            <a:r>
              <a:rPr lang="en-US" dirty="0" smtClean="0"/>
              <a:t>Lean</a:t>
            </a:r>
          </a:p>
          <a:p>
            <a:pPr marL="168638" indent="-168638">
              <a:buFont typeface="Arial" panose="020B0604020202020204" pitchFamily="34" charset="0"/>
              <a:buChar char="•"/>
            </a:pPr>
            <a:r>
              <a:rPr lang="en-US" dirty="0" smtClean="0"/>
              <a:t>Technology</a:t>
            </a:r>
            <a:r>
              <a:rPr lang="en-US" baseline="0" dirty="0" smtClean="0"/>
              <a:t> is your friend (anyone using Slack, MS Teams, Trello?)</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14</a:t>
            </a:fld>
            <a:endParaRPr lang="en-US"/>
          </a:p>
        </p:txBody>
      </p:sp>
    </p:spTree>
    <p:extLst>
      <p:ext uri="{BB962C8B-B14F-4D97-AF65-F5344CB8AC3E}">
        <p14:creationId xmlns:p14="http://schemas.microsoft.com/office/powerpoint/2010/main" val="293667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a:t>
            </a:r>
            <a:r>
              <a:rPr lang="en-US" baseline="0" dirty="0" smtClean="0"/>
              <a:t> our understaffed functions it’s easy (and understandable) to be heads down in your inbox and cranking out work.  Here’s a dirty little secret that 25 years has taught me – you will never get caught up…and it’s ok.  New hire 401K savings.</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15</a:t>
            </a:fld>
            <a:endParaRPr lang="en-US"/>
          </a:p>
        </p:txBody>
      </p:sp>
    </p:spTree>
    <p:extLst>
      <p:ext uri="{BB962C8B-B14F-4D97-AF65-F5344CB8AC3E}">
        <p14:creationId xmlns:p14="http://schemas.microsoft.com/office/powerpoint/2010/main" val="2483867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638" indent="-168638">
              <a:buFont typeface="Arial" panose="020B0604020202020204" pitchFamily="34" charset="0"/>
              <a:buChar char="•"/>
            </a:pPr>
            <a:r>
              <a:rPr lang="en-US" dirty="0" smtClean="0"/>
              <a:t>Flawless (chaps</a:t>
            </a:r>
            <a:r>
              <a:rPr lang="en-US" baseline="0" dirty="0" smtClean="0"/>
              <a:t> on Contracting and Resistance)</a:t>
            </a:r>
          </a:p>
          <a:p>
            <a:pPr marL="168638" indent="-168638">
              <a:buFont typeface="Arial" panose="020B0604020202020204" pitchFamily="34" charset="0"/>
              <a:buChar char="•"/>
            </a:pPr>
            <a:r>
              <a:rPr lang="en-US" baseline="0" dirty="0" smtClean="0"/>
              <a:t>CEB – outside the firewall</a:t>
            </a:r>
          </a:p>
          <a:p>
            <a:pPr marL="168638" indent="-168638">
              <a:buFont typeface="Arial" panose="020B0604020202020204" pitchFamily="34" charset="0"/>
              <a:buChar char="•"/>
            </a:pPr>
            <a:r>
              <a:rPr lang="en-US" baseline="0" dirty="0" smtClean="0"/>
              <a:t>Once or twice a month…have a coffee with someone who has nothing to do with your day job.</a:t>
            </a:r>
          </a:p>
          <a:p>
            <a:pPr marL="168638" indent="-168638">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16</a:t>
            </a:fld>
            <a:endParaRPr lang="en-US"/>
          </a:p>
        </p:txBody>
      </p:sp>
    </p:spTree>
    <p:extLst>
      <p:ext uri="{BB962C8B-B14F-4D97-AF65-F5344CB8AC3E}">
        <p14:creationId xmlns:p14="http://schemas.microsoft.com/office/powerpoint/2010/main" val="387267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Space where we do</a:t>
            </a:r>
            <a:r>
              <a:rPr lang="en-US" baseline="0" dirty="0" smtClean="0"/>
              <a:t> things which “feel” good, but don’t always accrue to a sustained result. Hawthorne Effect.</a:t>
            </a:r>
          </a:p>
          <a:p>
            <a:endParaRPr lang="en-US" baseline="0" dirty="0" smtClean="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17</a:t>
            </a:fld>
            <a:endParaRPr lang="en-US"/>
          </a:p>
        </p:txBody>
      </p:sp>
    </p:spTree>
    <p:extLst>
      <p:ext uri="{BB962C8B-B14F-4D97-AF65-F5344CB8AC3E}">
        <p14:creationId xmlns:p14="http://schemas.microsoft.com/office/powerpoint/2010/main" val="19757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1338" y="873125"/>
            <a:ext cx="3140075" cy="2354263"/>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74D1495A-DD81-44F4-9F54-1F39867BF2D9}" type="slidenum">
              <a:rPr lang="en-US" smtClean="0"/>
              <a:t>18</a:t>
            </a:fld>
            <a:endParaRPr lang="en-US"/>
          </a:p>
        </p:txBody>
      </p:sp>
    </p:spTree>
    <p:extLst>
      <p:ext uri="{BB962C8B-B14F-4D97-AF65-F5344CB8AC3E}">
        <p14:creationId xmlns:p14="http://schemas.microsoft.com/office/powerpoint/2010/main" val="407904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Other</a:t>
            </a:r>
            <a:r>
              <a:rPr lang="en-US" baseline="0" dirty="0" smtClean="0"/>
              <a:t> questions, points of view to make me smarter,  connect on </a:t>
            </a:r>
            <a:r>
              <a:rPr lang="en-US" baseline="0" dirty="0" err="1" smtClean="0"/>
              <a:t>linkedin</a:t>
            </a:r>
            <a:r>
              <a:rPr lang="en-US" baseline="0" dirty="0" smtClean="0"/>
              <a:t>, coffee with someone who has nothing to do with your day job…</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19</a:t>
            </a:fld>
            <a:endParaRPr lang="en-US"/>
          </a:p>
        </p:txBody>
      </p:sp>
    </p:spTree>
    <p:extLst>
      <p:ext uri="{BB962C8B-B14F-4D97-AF65-F5344CB8AC3E}">
        <p14:creationId xmlns:p14="http://schemas.microsoft.com/office/powerpoint/2010/main" val="4260364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0E7C7DB3-F76A-4094-BF04-1C6060252AD2}" type="slidenum">
              <a:rPr lang="en-US" altLang="en-US">
                <a:latin typeface="Arial" pitchFamily="34" charset="0"/>
              </a:rPr>
              <a:pPr/>
              <a:t>36</a:t>
            </a:fld>
            <a:endParaRPr lang="en-US" altLang="en-US">
              <a:latin typeface="Arial" pitchFamily="34" charset="0"/>
            </a:endParaRPr>
          </a:p>
        </p:txBody>
      </p:sp>
      <p:sp>
        <p:nvSpPr>
          <p:cNvPr id="5123" name="Rectangle 2"/>
          <p:cNvSpPr>
            <a:spLocks noGrp="1" noRot="1" noChangeAspect="1" noChangeArrowheads="1" noTextEdit="1"/>
          </p:cNvSpPr>
          <p:nvPr>
            <p:ph type="sldImg"/>
          </p:nvPr>
        </p:nvSpPr>
        <p:spPr>
          <a:xfrm>
            <a:off x="1143000" y="685800"/>
            <a:ext cx="4572000" cy="3429000"/>
          </a:xfrm>
          <a:ln/>
        </p:spPr>
      </p:sp>
      <p:sp>
        <p:nvSpPr>
          <p:cNvPr id="11161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2E5BAD66-7123-4797-9929-E119507240AD}" type="slidenum">
              <a:rPr lang="en-US" altLang="en-US">
                <a:latin typeface="Arial" pitchFamily="34" charset="0"/>
              </a:rPr>
              <a:pPr/>
              <a:t>39</a:t>
            </a:fld>
            <a:endParaRPr lang="en-US" altLang="en-US">
              <a:latin typeface="Arial" pitchFamily="34" charset="0"/>
            </a:endParaRPr>
          </a:p>
        </p:txBody>
      </p:sp>
      <p:sp>
        <p:nvSpPr>
          <p:cNvPr id="9219" name="Rectangle 2"/>
          <p:cNvSpPr>
            <a:spLocks noGrp="1" noRot="1" noChangeAspect="1" noChangeArrowheads="1" noTextEdit="1"/>
          </p:cNvSpPr>
          <p:nvPr>
            <p:ph type="sldImg"/>
          </p:nvPr>
        </p:nvSpPr>
        <p:spPr>
          <a:xfrm>
            <a:off x="1143000" y="685800"/>
            <a:ext cx="4572000" cy="3429000"/>
          </a:xfrm>
          <a:ln/>
        </p:spPr>
      </p:sp>
      <p:sp>
        <p:nvSpPr>
          <p:cNvPr id="409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EE7EF049-8819-4944-BD20-67B0BBF085AD}" type="slidenum">
              <a:rPr lang="en-US" altLang="en-US">
                <a:latin typeface="Arial" pitchFamily="34" charset="0"/>
              </a:rPr>
              <a:pPr/>
              <a:t>40</a:t>
            </a:fld>
            <a:endParaRPr lang="en-US" altLang="en-US">
              <a:latin typeface="Arial" pitchFamily="34" charset="0"/>
            </a:endParaRPr>
          </a:p>
        </p:txBody>
      </p:sp>
      <p:sp>
        <p:nvSpPr>
          <p:cNvPr id="11267" name="Rectangle 2"/>
          <p:cNvSpPr>
            <a:spLocks noGrp="1" noRot="1" noChangeAspect="1" noChangeArrowheads="1" noTextEdit="1"/>
          </p:cNvSpPr>
          <p:nvPr>
            <p:ph type="sldImg"/>
          </p:nvPr>
        </p:nvSpPr>
        <p:spPr>
          <a:xfrm>
            <a:off x="1143000" y="685800"/>
            <a:ext cx="4572000" cy="3429000"/>
          </a:xfrm>
          <a:ln/>
        </p:spPr>
      </p:sp>
      <p:sp>
        <p:nvSpPr>
          <p:cNvPr id="409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638" indent="-168638">
              <a:buFont typeface="Arial" panose="020B0604020202020204" pitchFamily="34" charset="0"/>
              <a:buChar char="•"/>
            </a:pPr>
            <a:r>
              <a:rPr lang="en-US" dirty="0" smtClean="0"/>
              <a:t>Economic</a:t>
            </a:r>
            <a:r>
              <a:rPr lang="en-US" baseline="0" dirty="0" smtClean="0"/>
              <a:t> Analyst – more intrigued with how company run</a:t>
            </a:r>
          </a:p>
          <a:p>
            <a:pPr marL="168638" indent="-168638">
              <a:buFont typeface="Arial" panose="020B0604020202020204" pitchFamily="34" charset="0"/>
              <a:buChar char="•"/>
            </a:pPr>
            <a:r>
              <a:rPr lang="en-US" baseline="0" dirty="0" smtClean="0"/>
              <a:t>Back to Grad school – Three important things 1. WB, 2. confirmed my passion, 3. Internal</a:t>
            </a:r>
          </a:p>
          <a:p>
            <a:pPr marL="168638" indent="-168638">
              <a:buFont typeface="Arial" panose="020B0604020202020204" pitchFamily="34" charset="0"/>
              <a:buChar char="•"/>
            </a:pPr>
            <a:r>
              <a:rPr lang="en-US" baseline="0" dirty="0" smtClean="0"/>
              <a:t>21 Years across 2 fortune 100 companies (RH?)</a:t>
            </a:r>
          </a:p>
          <a:p>
            <a:pPr marL="168638" indent="-168638">
              <a:buFont typeface="Arial" panose="020B0604020202020204" pitchFamily="34" charset="0"/>
              <a:buChar char="•"/>
            </a:pPr>
            <a:endParaRPr lang="id-ID" dirty="0"/>
          </a:p>
        </p:txBody>
      </p:sp>
      <p:sp>
        <p:nvSpPr>
          <p:cNvPr id="4" name="Slide Number Placeholder 3"/>
          <p:cNvSpPr>
            <a:spLocks noGrp="1"/>
          </p:cNvSpPr>
          <p:nvPr>
            <p:ph type="sldNum" sz="quarter" idx="10"/>
          </p:nvPr>
        </p:nvSpPr>
        <p:spPr/>
        <p:txBody>
          <a:bodyPr/>
          <a:lstStyle/>
          <a:p>
            <a:fld id="{74D1495A-DD81-44F4-9F54-1F39867BF2D9}" type="slidenum">
              <a:rPr lang="en-US" smtClean="0"/>
              <a:t>5</a:t>
            </a:fld>
            <a:endParaRPr lang="en-US"/>
          </a:p>
        </p:txBody>
      </p:sp>
    </p:spTree>
    <p:extLst>
      <p:ext uri="{BB962C8B-B14F-4D97-AF65-F5344CB8AC3E}">
        <p14:creationId xmlns:p14="http://schemas.microsoft.com/office/powerpoint/2010/main" val="2788959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B31B282A-0086-4146-BCA6-6198107F24AD}" type="slidenum">
              <a:rPr lang="en-US" altLang="en-US">
                <a:latin typeface="Arial" pitchFamily="34" charset="0"/>
              </a:rPr>
              <a:pPr/>
              <a:t>42</a:t>
            </a:fld>
            <a:endParaRPr lang="en-US" altLang="en-US">
              <a:latin typeface="Arial" pitchFamily="34" charset="0"/>
            </a:endParaRPr>
          </a:p>
        </p:txBody>
      </p:sp>
      <p:sp>
        <p:nvSpPr>
          <p:cNvPr id="14339" name="Rectangle 2"/>
          <p:cNvSpPr>
            <a:spLocks noGrp="1" noRot="1" noChangeAspect="1" noChangeArrowheads="1" noTextEdit="1"/>
          </p:cNvSpPr>
          <p:nvPr>
            <p:ph type="sldImg"/>
          </p:nvPr>
        </p:nvSpPr>
        <p:spPr>
          <a:xfrm>
            <a:off x="1143000" y="685800"/>
            <a:ext cx="4572000" cy="3429000"/>
          </a:xfrm>
          <a:ln/>
        </p:spPr>
      </p:sp>
      <p:sp>
        <p:nvSpPr>
          <p:cNvPr id="409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49CBC881-8872-4664-88D0-1BDABA302580}" type="slidenum">
              <a:rPr lang="en-US" altLang="en-US">
                <a:latin typeface="Arial" pitchFamily="34" charset="0"/>
              </a:rPr>
              <a:pPr/>
              <a:t>44</a:t>
            </a:fld>
            <a:endParaRPr lang="en-US" altLang="en-US">
              <a:latin typeface="Arial" pitchFamily="34" charset="0"/>
            </a:endParaRPr>
          </a:p>
        </p:txBody>
      </p:sp>
      <p:sp>
        <p:nvSpPr>
          <p:cNvPr id="17411"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43000" y="685800"/>
            <a:ext cx="4572000" cy="3429000"/>
          </a:xfrm>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4266404D-8BB3-4EEF-BCC9-CD01E8FA80B2}" type="slidenum">
              <a:rPr lang="en-US" altLang="en-US"/>
              <a:pPr/>
              <a:t>46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3D55C1C3-312D-47BE-8B88-02A635D2C9DC}" type="slidenum">
              <a:rPr lang="en-US" altLang="en-US">
                <a:latin typeface="Arial" pitchFamily="34" charset="0"/>
              </a:rPr>
              <a:pPr/>
              <a:t>55</a:t>
            </a:fld>
            <a:endParaRPr lang="en-US" altLang="en-US">
              <a:latin typeface="Arial" pitchFamily="34" charset="0"/>
            </a:endParaRPr>
          </a:p>
        </p:txBody>
      </p:sp>
      <p:sp>
        <p:nvSpPr>
          <p:cNvPr id="30723"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319DCAD3-4327-46F1-8AD3-4E011D3CE497}" type="slidenum">
              <a:rPr lang="en-US" altLang="en-US">
                <a:latin typeface="Arial" pitchFamily="34" charset="0"/>
              </a:rPr>
              <a:pPr/>
              <a:t>56</a:t>
            </a:fld>
            <a:endParaRPr lang="en-US" altLang="en-US">
              <a:latin typeface="Arial" pitchFamily="34" charset="0"/>
            </a:endParaRPr>
          </a:p>
        </p:txBody>
      </p:sp>
      <p:sp>
        <p:nvSpPr>
          <p:cNvPr id="32771" name="Rectangle 2"/>
          <p:cNvSpPr>
            <a:spLocks noGrp="1" noRot="1" noChangeAspect="1" noChangeArrowheads="1" noTextEdit="1"/>
          </p:cNvSpPr>
          <p:nvPr>
            <p:ph type="sldImg"/>
          </p:nvPr>
        </p:nvSpPr>
        <p:spPr>
          <a:xfrm>
            <a:off x="1143000" y="685800"/>
            <a:ext cx="4572000" cy="3429000"/>
          </a:xfrm>
          <a:ln/>
        </p:spPr>
      </p:sp>
      <p:sp>
        <p:nvSpPr>
          <p:cNvPr id="1945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1B2E9649-504A-43A2-B2E4-9DE231761916}" type="slidenum">
              <a:rPr lang="en-US" altLang="en-US">
                <a:latin typeface="Arial" pitchFamily="34" charset="0"/>
              </a:rPr>
              <a:pPr/>
              <a:t>57</a:t>
            </a:fld>
            <a:endParaRPr lang="en-US" altLang="en-US">
              <a:latin typeface="Arial" pitchFamily="34" charset="0"/>
            </a:endParaRPr>
          </a:p>
        </p:txBody>
      </p:sp>
      <p:sp>
        <p:nvSpPr>
          <p:cNvPr id="34819" name="Rectangle 2"/>
          <p:cNvSpPr>
            <a:spLocks noGrp="1" noRot="1" noChangeAspect="1" noChangeArrowheads="1" noTextEdit="1"/>
          </p:cNvSpPr>
          <p:nvPr>
            <p:ph type="sldImg"/>
          </p:nvPr>
        </p:nvSpPr>
        <p:spPr>
          <a:xfrm>
            <a:off x="1143000" y="685800"/>
            <a:ext cx="4572000" cy="3429000"/>
          </a:xfrm>
          <a:ln/>
        </p:spPr>
      </p:sp>
      <p:sp>
        <p:nvSpPr>
          <p:cNvPr id="29699"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639532FC-44D6-41BB-B34A-33A085801B52}" type="slidenum">
              <a:rPr lang="en-US" altLang="en-US">
                <a:latin typeface="Arial" pitchFamily="34" charset="0"/>
              </a:rPr>
              <a:pPr/>
              <a:t>58</a:t>
            </a:fld>
            <a:endParaRPr lang="en-US" altLang="en-US">
              <a:latin typeface="Arial" pitchFamily="34" charset="0"/>
            </a:endParaRPr>
          </a:p>
        </p:txBody>
      </p:sp>
      <p:sp>
        <p:nvSpPr>
          <p:cNvPr id="36867"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F1F3A0F4-7BB3-4D5E-B194-7868CD5A2D6D}" type="slidenum">
              <a:rPr lang="en-US" altLang="en-US">
                <a:latin typeface="Arial" pitchFamily="34" charset="0"/>
              </a:rPr>
              <a:pPr/>
              <a:t>59</a:t>
            </a:fld>
            <a:endParaRPr lang="en-US" altLang="en-US">
              <a:latin typeface="Arial" pitchFamily="34" charset="0"/>
            </a:endParaRPr>
          </a:p>
        </p:txBody>
      </p:sp>
      <p:sp>
        <p:nvSpPr>
          <p:cNvPr id="38915" name="Rectangle 2"/>
          <p:cNvSpPr>
            <a:spLocks noGrp="1" noRot="1" noChangeAspect="1" noChangeArrowheads="1" noTextEdit="1"/>
          </p:cNvSpPr>
          <p:nvPr>
            <p:ph type="sldImg"/>
          </p:nvPr>
        </p:nvSpPr>
        <p:spPr>
          <a:xfrm>
            <a:off x="1143000" y="685800"/>
            <a:ext cx="4572000" cy="3429000"/>
          </a:xfrm>
          <a:ln/>
        </p:spPr>
      </p:sp>
      <p:sp>
        <p:nvSpPr>
          <p:cNvPr id="25603"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898C3BE4-96A3-4782-BBAB-97D676E66A2F}" type="slidenum">
              <a:rPr lang="en-US" altLang="en-US">
                <a:latin typeface="Arial" pitchFamily="34" charset="0"/>
              </a:rPr>
              <a:pPr/>
              <a:t>60</a:t>
            </a:fld>
            <a:endParaRPr lang="en-US" altLang="en-US">
              <a:latin typeface="Arial" pitchFamily="34" charset="0"/>
            </a:endParaRPr>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31747" name="Rectangle 3"/>
          <p:cNvSpPr>
            <a:spLocks noGrp="1" noChangeArrowheads="1"/>
          </p:cNvSpPr>
          <p:nvPr>
            <p:ph type="body" idx="1"/>
          </p:nvPr>
        </p:nvSpPr>
        <p:spPr/>
        <p:txBody>
          <a:bodyPr/>
          <a:lstStyle/>
          <a:p>
            <a:pPr eaLnBrk="1" hangingPunct="1">
              <a:defRPr/>
            </a:pPr>
            <a:endParaRPr lang="en-US" dirty="0">
              <a:ea typeface="ＭＳ Ｐゴシック" charset="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7397A8C0-82E1-4AEC-8656-FB455ED15188}" type="slidenum">
              <a:rPr lang="en-US" altLang="en-US">
                <a:latin typeface="Arial" pitchFamily="34" charset="0"/>
              </a:rPr>
              <a:pPr/>
              <a:t>61</a:t>
            </a:fld>
            <a:endParaRPr lang="en-US" altLang="en-US">
              <a:latin typeface="Arial" pitchFamily="34" charset="0"/>
            </a:endParaRPr>
          </a:p>
        </p:txBody>
      </p:sp>
      <p:sp>
        <p:nvSpPr>
          <p:cNvPr id="43011" name="Rectangle 2"/>
          <p:cNvSpPr>
            <a:spLocks noGrp="1" noRot="1" noChangeAspect="1" noChangeArrowheads="1" noTextEdit="1"/>
          </p:cNvSpPr>
          <p:nvPr>
            <p:ph type="sldImg"/>
          </p:nvPr>
        </p:nvSpPr>
        <p:spPr>
          <a:xfrm>
            <a:off x="1143000" y="685800"/>
            <a:ext cx="4572000" cy="3429000"/>
          </a:xfrm>
          <a:ln/>
        </p:spPr>
      </p:sp>
      <p:sp>
        <p:nvSpPr>
          <p:cNvPr id="2765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How</a:t>
            </a:r>
            <a:r>
              <a:rPr lang="en-US" baseline="0" dirty="0" smtClean="0"/>
              <a:t> we do it</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6</a:t>
            </a:fld>
            <a:endParaRPr lang="en-US"/>
          </a:p>
        </p:txBody>
      </p:sp>
    </p:spTree>
    <p:extLst>
      <p:ext uri="{BB962C8B-B14F-4D97-AF65-F5344CB8AC3E}">
        <p14:creationId xmlns:p14="http://schemas.microsoft.com/office/powerpoint/2010/main" val="3376926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1" defTabSz="897301">
              <a:defRPr/>
            </a:pPr>
            <a:r>
              <a:rPr lang="en-US" sz="2000" dirty="0">
                <a:latin typeface="Open Sans" charset="0"/>
                <a:ea typeface="Open Sans" charset="0"/>
                <a:cs typeface="Open Sans" charset="0"/>
                <a:hlinkClick r:id="rId3"/>
              </a:rPr>
              <a:t>https://www.washington.edu/brand/graphic-elements/font-download/</a:t>
            </a:r>
            <a:endParaRPr lang="en-US" sz="2000" dirty="0">
              <a:latin typeface="Open Sans" charset="0"/>
              <a:ea typeface="Open Sans" charset="0"/>
              <a:cs typeface="Open Sans" charset="0"/>
            </a:endParaRPr>
          </a:p>
          <a:p>
            <a:endParaRPr lang="en-US" dirty="0" smtClean="0"/>
          </a:p>
          <a:p>
            <a:endParaRPr lang="en-US" dirty="0" smtClean="0"/>
          </a:p>
          <a:p>
            <a:r>
              <a:rPr lang="en-US" dirty="0" smtClean="0"/>
              <a:t>66%</a:t>
            </a:r>
            <a:r>
              <a:rPr lang="en-US" baseline="0" dirty="0" smtClean="0"/>
              <a:t> of employees in organizations in the US are not engaged or are actively disengaged. </a:t>
            </a:r>
          </a:p>
          <a:p>
            <a:endParaRPr lang="en-US" baseline="0" dirty="0" smtClean="0"/>
          </a:p>
          <a:p>
            <a:pPr defTabSz="897301">
              <a:defRPr/>
            </a:pPr>
            <a:r>
              <a:rPr lang="en-US" dirty="0" smtClean="0"/>
              <a:t>Why?</a:t>
            </a:r>
          </a:p>
          <a:p>
            <a:endParaRPr lang="en-US" baseline="0" dirty="0" smtClean="0"/>
          </a:p>
          <a:p>
            <a:r>
              <a:rPr lang="en-US" baseline="0" dirty="0" smtClean="0"/>
              <a:t>Have you experienced a boring meeting where: </a:t>
            </a:r>
          </a:p>
          <a:p>
            <a:pPr marL="168244" indent="-168244">
              <a:buFont typeface="Arial" panose="020B0604020202020204" pitchFamily="34" charset="0"/>
              <a:buChar char="•"/>
            </a:pPr>
            <a:r>
              <a:rPr lang="en-US" baseline="0" dirty="0" smtClean="0"/>
              <a:t>You feel excluded or marginalized, </a:t>
            </a:r>
          </a:p>
          <a:p>
            <a:pPr marL="168244" indent="-168244">
              <a:buFont typeface="Arial" panose="020B0604020202020204" pitchFamily="34" charset="0"/>
              <a:buChar char="•"/>
            </a:pPr>
            <a:r>
              <a:rPr lang="en-US" baseline="0" dirty="0" smtClean="0"/>
              <a:t>People don’t speak up </a:t>
            </a:r>
          </a:p>
          <a:p>
            <a:pPr marL="168244" indent="-168244">
              <a:buFont typeface="Arial" panose="020B0604020202020204" pitchFamily="34" charset="0"/>
              <a:buChar char="•"/>
            </a:pPr>
            <a:r>
              <a:rPr lang="en-US" baseline="0" dirty="0" smtClean="0"/>
              <a:t>Group process is drudgery</a:t>
            </a:r>
          </a:p>
          <a:p>
            <a:pPr marL="168244" indent="-168244">
              <a:buFont typeface="Arial" panose="020B0604020202020204" pitchFamily="34" charset="0"/>
              <a:buChar char="•"/>
            </a:pPr>
            <a:r>
              <a:rPr lang="en-US" baseline="0" dirty="0" smtClean="0"/>
              <a:t>Deciders and doers are separated</a:t>
            </a:r>
          </a:p>
          <a:p>
            <a:pPr marL="168244" indent="-168244">
              <a:buFont typeface="Arial" panose="020B0604020202020204" pitchFamily="34" charset="0"/>
              <a:buChar char="•"/>
            </a:pPr>
            <a:r>
              <a:rPr lang="en-US" baseline="0" dirty="0" smtClean="0"/>
              <a:t>People are deliberately excluded because it slows you down</a:t>
            </a:r>
          </a:p>
          <a:p>
            <a:pPr marL="168244" indent="-168244">
              <a:buFont typeface="Arial" panose="020B0604020202020204" pitchFamily="34" charset="0"/>
              <a:buChar char="•"/>
            </a:pPr>
            <a:r>
              <a:rPr lang="en-US" baseline="0" dirty="0" smtClean="0"/>
              <a:t>Great ideas disappear into the ether? </a:t>
            </a:r>
          </a:p>
          <a:p>
            <a:endParaRPr lang="en-US" baseline="0" dirty="0" smtClean="0"/>
          </a:p>
        </p:txBody>
      </p:sp>
      <p:sp>
        <p:nvSpPr>
          <p:cNvPr id="4" name="Slide Number Placeholder 3"/>
          <p:cNvSpPr>
            <a:spLocks noGrp="1"/>
          </p:cNvSpPr>
          <p:nvPr>
            <p:ph type="sldNum" sz="quarter" idx="10"/>
          </p:nvPr>
        </p:nvSpPr>
        <p:spPr/>
        <p:txBody>
          <a:bodyPr/>
          <a:lstStyle/>
          <a:p>
            <a:fld id="{0631ED3B-E0D2-4907-A892-5B8E98A70A88}"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447267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In March 2016 the Gallup Polls, reported that 34.1% engagement is a new high, from the 33% in previous years. </a:t>
            </a:r>
          </a:p>
          <a:p>
            <a:endParaRPr lang="en-US" baseline="0" dirty="0" smtClean="0"/>
          </a:p>
          <a:p>
            <a:endParaRPr lang="en-US" baseline="0" dirty="0" smtClean="0"/>
          </a:p>
          <a:p>
            <a:r>
              <a:rPr lang="en-US" baseline="0" dirty="0" smtClean="0"/>
              <a:t>In addition,  the field of higher education is shifting rapidly. </a:t>
            </a:r>
          </a:p>
        </p:txBody>
      </p:sp>
      <p:sp>
        <p:nvSpPr>
          <p:cNvPr id="4" name="Slide Number Placeholder 3"/>
          <p:cNvSpPr>
            <a:spLocks noGrp="1"/>
          </p:cNvSpPr>
          <p:nvPr>
            <p:ph type="sldNum" sz="quarter" idx="10"/>
          </p:nvPr>
        </p:nvSpPr>
        <p:spPr/>
        <p:txBody>
          <a:bodyPr/>
          <a:lstStyle/>
          <a:p>
            <a:fld id="{0631ED3B-E0D2-4907-A892-5B8E98A70A88}"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4189767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a:t>
            </a:r>
            <a:r>
              <a:rPr lang="en-US" baseline="0" dirty="0" smtClean="0"/>
              <a:t> addition, </a:t>
            </a:r>
            <a:endParaRPr lang="en-US" baseline="0" dirty="0" smtClean="0">
              <a:solidFill>
                <a:schemeClr val="tx2">
                  <a:lumMod val="60000"/>
                  <a:lumOff val="40000"/>
                </a:schemeClr>
              </a:solidFill>
            </a:endParaRPr>
          </a:p>
          <a:p>
            <a:pPr marL="168244" indent="-168244">
              <a:buFont typeface="Arial" panose="020B0604020202020204" pitchFamily="34" charset="0"/>
              <a:buChar char="•"/>
            </a:pPr>
            <a:endParaRPr lang="en-US" sz="2000" dirty="0">
              <a:solidFill>
                <a:schemeClr val="accent5"/>
              </a:solidFill>
              <a:latin typeface="Open Sans Light"/>
              <a:cs typeface="Open Sans Light"/>
            </a:endParaRPr>
          </a:p>
          <a:p>
            <a:pPr marL="168244" indent="-168244">
              <a:buFont typeface="Arial" panose="020B0604020202020204" pitchFamily="34" charset="0"/>
              <a:buChar char="•"/>
            </a:pPr>
            <a:r>
              <a:rPr lang="en-US" baseline="0" dirty="0" smtClean="0">
                <a:solidFill>
                  <a:schemeClr val="tx2">
                    <a:lumMod val="60000"/>
                    <a:lumOff val="40000"/>
                  </a:schemeClr>
                </a:solidFill>
              </a:rPr>
              <a:t>Access, </a:t>
            </a:r>
          </a:p>
          <a:p>
            <a:pPr marL="168244" indent="-168244">
              <a:buFont typeface="Arial" panose="020B0604020202020204" pitchFamily="34" charset="0"/>
              <a:buChar char="•"/>
            </a:pPr>
            <a:r>
              <a:rPr lang="en-US" baseline="0" dirty="0" smtClean="0">
                <a:solidFill>
                  <a:schemeClr val="tx2">
                    <a:lumMod val="60000"/>
                    <a:lumOff val="40000"/>
                  </a:schemeClr>
                </a:solidFill>
              </a:rPr>
              <a:t>Equity</a:t>
            </a:r>
          </a:p>
          <a:p>
            <a:pPr marL="168244" indent="-168244">
              <a:buFont typeface="Arial" panose="020B0604020202020204" pitchFamily="34" charset="0"/>
              <a:buChar char="•"/>
            </a:pPr>
            <a:r>
              <a:rPr lang="en-US" baseline="0" dirty="0" smtClean="0">
                <a:solidFill>
                  <a:schemeClr val="tx2">
                    <a:lumMod val="60000"/>
                    <a:lumOff val="40000"/>
                  </a:schemeClr>
                </a:solidFill>
              </a:rPr>
              <a:t>Diversity</a:t>
            </a:r>
          </a:p>
          <a:p>
            <a:pPr marL="168244" indent="-168244">
              <a:buFont typeface="Arial" panose="020B0604020202020204" pitchFamily="34" charset="0"/>
              <a:buChar char="•"/>
            </a:pPr>
            <a:r>
              <a:rPr lang="en-US" baseline="0" dirty="0" smtClean="0">
                <a:solidFill>
                  <a:schemeClr val="tx2">
                    <a:lumMod val="60000"/>
                    <a:lumOff val="40000"/>
                  </a:schemeClr>
                </a:solidFill>
              </a:rPr>
              <a:t>Cost</a:t>
            </a:r>
          </a:p>
          <a:p>
            <a:pPr marL="168244" indent="-168244">
              <a:buFont typeface="Arial" panose="020B0604020202020204" pitchFamily="34" charset="0"/>
              <a:buChar char="•"/>
            </a:pPr>
            <a:r>
              <a:rPr lang="en-US" baseline="0" dirty="0" smtClean="0">
                <a:solidFill>
                  <a:schemeClr val="tx2">
                    <a:lumMod val="60000"/>
                    <a:lumOff val="40000"/>
                  </a:schemeClr>
                </a:solidFill>
              </a:rPr>
              <a:t>Revenue Generation</a:t>
            </a:r>
            <a:endParaRPr lang="en-US" dirty="0">
              <a:solidFill>
                <a:schemeClr val="tx2">
                  <a:lumMod val="60000"/>
                  <a:lumOff val="40000"/>
                </a:schemeClr>
              </a:solidFill>
            </a:endParaRPr>
          </a:p>
        </p:txBody>
      </p:sp>
      <p:sp>
        <p:nvSpPr>
          <p:cNvPr id="4" name="Slide Number Placeholder 3"/>
          <p:cNvSpPr>
            <a:spLocks noGrp="1"/>
          </p:cNvSpPr>
          <p:nvPr>
            <p:ph type="sldNum" sz="quarter" idx="10"/>
          </p:nvPr>
        </p:nvSpPr>
        <p:spPr/>
        <p:txBody>
          <a:bodyPr/>
          <a:lstStyle/>
          <a:p>
            <a:fld id="{0631ED3B-E0D2-4907-A892-5B8E98A70A88}"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141346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97301">
              <a:defRPr/>
            </a:pPr>
            <a:fld id="{FB41A165-D1A4-F944-9C4B-890102E2A772}" type="slidenum">
              <a:rPr lang="en-US" smtClean="0">
                <a:solidFill>
                  <a:prstClr val="black"/>
                </a:solidFill>
              </a:rPr>
              <a:pPr defTabSz="897301">
                <a:defRPr/>
              </a:pPr>
              <a:t>85</a:t>
            </a:fld>
            <a:endParaRPr lang="en-US">
              <a:solidFill>
                <a:prstClr val="black"/>
              </a:solidFill>
            </a:endParaRPr>
          </a:p>
        </p:txBody>
      </p:sp>
    </p:spTree>
    <p:extLst>
      <p:ext uri="{BB962C8B-B14F-4D97-AF65-F5344CB8AC3E}">
        <p14:creationId xmlns:p14="http://schemas.microsoft.com/office/powerpoint/2010/main" val="3967992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Rot="1" noChangeAspect="1" noChangeArrowheads="1" noTextEdit="1"/>
          </p:cNvSpPr>
          <p:nvPr>
            <p:ph type="sldImg"/>
          </p:nvPr>
        </p:nvSpPr>
        <p:spPr>
          <a:xfrm>
            <a:off x="1104900" y="674688"/>
            <a:ext cx="4498975" cy="3373437"/>
          </a:xfrm>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a typeface="ＭＳ Ｐゴシック" pitchFamily="34" charset="-128"/>
              <a:cs typeface="Arial" pitchFamily="34" charset="0"/>
            </a:endParaRPr>
          </a:p>
        </p:txBody>
      </p:sp>
    </p:spTree>
    <p:extLst>
      <p:ext uri="{BB962C8B-B14F-4D97-AF65-F5344CB8AC3E}">
        <p14:creationId xmlns:p14="http://schemas.microsoft.com/office/powerpoint/2010/main" val="921988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74688"/>
            <a:ext cx="4498975" cy="3373437"/>
          </a:xfrm>
        </p:spPr>
      </p:sp>
      <p:sp>
        <p:nvSpPr>
          <p:cNvPr id="90115" name="Notes Placeholder 2"/>
          <p:cNvSpPr>
            <a:spLocks noGrp="1"/>
          </p:cNvSpPr>
          <p:nvPr>
            <p:ph type="body" idx="1"/>
          </p:nvPr>
        </p:nvSpPr>
        <p:spPr>
          <a:noFill/>
        </p:spPr>
        <p:txBody>
          <a:bodyPr/>
          <a:lstStyle/>
          <a:p>
            <a:r>
              <a:rPr lang="en-US" altLang="en-US" dirty="0" smtClean="0">
                <a:latin typeface="Arial" pitchFamily="34" charset="0"/>
                <a:ea typeface="ＭＳ Ｐゴシック" pitchFamily="34" charset="-128"/>
                <a:cs typeface="Arial" pitchFamily="34" charset="0"/>
              </a:rPr>
              <a:t>One</a:t>
            </a:r>
          </a:p>
        </p:txBody>
      </p:sp>
      <p:sp>
        <p:nvSpPr>
          <p:cNvPr id="901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07403" indent="-272078" eaLnBrk="0" hangingPunct="0">
              <a:spcBef>
                <a:spcPct val="30000"/>
              </a:spcBef>
              <a:defRPr sz="1200">
                <a:solidFill>
                  <a:schemeClr val="tx1"/>
                </a:solidFill>
                <a:latin typeface="Arial" pitchFamily="34" charset="0"/>
                <a:ea typeface="Arial" pitchFamily="34" charset="0"/>
                <a:cs typeface="Arial" pitchFamily="34" charset="0"/>
              </a:defRPr>
            </a:lvl2pPr>
            <a:lvl3pPr marL="1088314" indent="-217663" eaLnBrk="0" hangingPunct="0">
              <a:spcBef>
                <a:spcPct val="30000"/>
              </a:spcBef>
              <a:defRPr sz="1200">
                <a:solidFill>
                  <a:schemeClr val="tx1"/>
                </a:solidFill>
                <a:latin typeface="Arial" pitchFamily="34" charset="0"/>
                <a:ea typeface="Arial" pitchFamily="34" charset="0"/>
                <a:cs typeface="Arial" pitchFamily="34" charset="0"/>
              </a:defRPr>
            </a:lvl3pPr>
            <a:lvl4pPr marL="1523639" indent="-217663" eaLnBrk="0" hangingPunct="0">
              <a:spcBef>
                <a:spcPct val="30000"/>
              </a:spcBef>
              <a:defRPr sz="1200">
                <a:solidFill>
                  <a:schemeClr val="tx1"/>
                </a:solidFill>
                <a:latin typeface="Arial" pitchFamily="34" charset="0"/>
                <a:ea typeface="Arial" pitchFamily="34" charset="0"/>
                <a:cs typeface="Arial" pitchFamily="34" charset="0"/>
              </a:defRPr>
            </a:lvl4pPr>
            <a:lvl5pPr marL="1958964" indent="-217663" eaLnBrk="0" hangingPunct="0">
              <a:spcBef>
                <a:spcPct val="30000"/>
              </a:spcBef>
              <a:defRPr sz="1200">
                <a:solidFill>
                  <a:schemeClr val="tx1"/>
                </a:solidFill>
                <a:latin typeface="Arial" pitchFamily="34" charset="0"/>
                <a:ea typeface="Arial" pitchFamily="34" charset="0"/>
                <a:cs typeface="Arial" pitchFamily="34" charset="0"/>
              </a:defRPr>
            </a:lvl5pPr>
            <a:lvl6pPr marL="2394290" indent="-217663"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829616" indent="-217663"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264941" indent="-217663"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700266" indent="-217663"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defTabSz="897301" eaLnBrk="1" hangingPunct="1">
              <a:spcBef>
                <a:spcPct val="0"/>
              </a:spcBef>
              <a:defRPr/>
            </a:pPr>
            <a:fld id="{9BF3A9F9-5092-4786-8440-A816D045BB01}" type="slidenum">
              <a:rPr lang="en-US" altLang="en-US">
                <a:solidFill>
                  <a:prstClr val="black"/>
                </a:solidFill>
              </a:rPr>
              <a:pPr defTabSz="897301" eaLnBrk="1" hangingPunct="1">
                <a:spcBef>
                  <a:spcPct val="0"/>
                </a:spcBef>
                <a:defRPr/>
              </a:pPr>
              <a:t>89</a:t>
            </a:fld>
            <a:endParaRPr lang="en-US" altLang="en-US" dirty="0">
              <a:solidFill>
                <a:prstClr val="black"/>
              </a:solidFill>
            </a:endParaRPr>
          </a:p>
        </p:txBody>
      </p:sp>
    </p:spTree>
    <p:extLst>
      <p:ext uri="{BB962C8B-B14F-4D97-AF65-F5344CB8AC3E}">
        <p14:creationId xmlns:p14="http://schemas.microsoft.com/office/powerpoint/2010/main" val="1500516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31ED3B-E0D2-4907-A892-5B8E98A70A88}"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076333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31ED3B-E0D2-4907-A892-5B8E98A70A88}"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827358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31ED3B-E0D2-4907-A892-5B8E98A70A88}"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3757876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89E6B8-8F1B-4A86-804B-9A51E586126B}"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95918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Rapid</a:t>
            </a:r>
            <a:r>
              <a:rPr lang="en-US" baseline="0" dirty="0" smtClean="0"/>
              <a:t> growth &lt;30% CAGR over the last decade</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7</a:t>
            </a:fld>
            <a:endParaRPr lang="en-US"/>
          </a:p>
        </p:txBody>
      </p:sp>
    </p:spTree>
    <p:extLst>
      <p:ext uri="{BB962C8B-B14F-4D97-AF65-F5344CB8AC3E}">
        <p14:creationId xmlns:p14="http://schemas.microsoft.com/office/powerpoint/2010/main" val="3188346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89E6B8-8F1B-4A86-804B-9A51E586126B}"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408442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 one would</a:t>
            </a:r>
            <a:r>
              <a:rPr lang="en-US" baseline="0" dirty="0" smtClean="0"/>
              <a:t> ever recommend 10 Core Values…</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8</a:t>
            </a:fld>
            <a:endParaRPr lang="en-US"/>
          </a:p>
        </p:txBody>
      </p:sp>
    </p:spTree>
    <p:extLst>
      <p:ext uri="{BB962C8B-B14F-4D97-AF65-F5344CB8AC3E}">
        <p14:creationId xmlns:p14="http://schemas.microsoft.com/office/powerpoint/2010/main" val="221185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a:t>
            </a:r>
            <a:r>
              <a:rPr lang="en-US" baseline="0" dirty="0" smtClean="0"/>
              <a:t> the last year… We are not perfect…</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9</a:t>
            </a:fld>
            <a:endParaRPr lang="en-US"/>
          </a:p>
        </p:txBody>
      </p:sp>
    </p:spTree>
    <p:extLst>
      <p:ext uri="{BB962C8B-B14F-4D97-AF65-F5344CB8AC3E}">
        <p14:creationId xmlns:p14="http://schemas.microsoft.com/office/powerpoint/2010/main" val="1226978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638" indent="-168638">
              <a:buFont typeface="Arial" panose="020B0604020202020204" pitchFamily="34" charset="0"/>
              <a:buChar char="•"/>
            </a:pPr>
            <a:r>
              <a:rPr lang="en-US" dirty="0" smtClean="0"/>
              <a:t>Biz</a:t>
            </a:r>
            <a:r>
              <a:rPr lang="en-US" baseline="0" dirty="0" smtClean="0"/>
              <a:t> Acumen – Natural gravity for HR in an ivory tower.  Would your business say you understand their needs? Get credibility, and possibly better solutions.</a:t>
            </a:r>
          </a:p>
          <a:p>
            <a:pPr marL="168638" indent="-168638">
              <a:buFont typeface="Arial" panose="020B0604020202020204" pitchFamily="34" charset="0"/>
              <a:buChar char="•"/>
            </a:pPr>
            <a:r>
              <a:rPr lang="en-US" baseline="0" dirty="0" smtClean="0"/>
              <a:t>Listening Tour – don’t do what they ask </a:t>
            </a:r>
            <a:r>
              <a:rPr lang="en-US" baseline="0" dirty="0" err="1" smtClean="0"/>
              <a:t>for..dig</a:t>
            </a:r>
            <a:r>
              <a:rPr lang="en-US" baseline="0" dirty="0" smtClean="0"/>
              <a:t> underneath and typically find a legitimate need.</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10</a:t>
            </a:fld>
            <a:endParaRPr lang="en-US"/>
          </a:p>
        </p:txBody>
      </p:sp>
    </p:spTree>
    <p:extLst>
      <p:ext uri="{BB962C8B-B14F-4D97-AF65-F5344CB8AC3E}">
        <p14:creationId xmlns:p14="http://schemas.microsoft.com/office/powerpoint/2010/main" val="8730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All the things you touch will add value…but</a:t>
            </a:r>
            <a:r>
              <a:rPr lang="en-US" baseline="0" dirty="0" smtClean="0"/>
              <a:t> all those things are not equal.  The biggest determination of the impact you will have will be on what you choose note to do (x2).</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11</a:t>
            </a:fld>
            <a:endParaRPr lang="en-US"/>
          </a:p>
        </p:txBody>
      </p:sp>
    </p:spTree>
    <p:extLst>
      <p:ext uri="{BB962C8B-B14F-4D97-AF65-F5344CB8AC3E}">
        <p14:creationId xmlns:p14="http://schemas.microsoft.com/office/powerpoint/2010/main" val="57677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a:t>
            </a:r>
            <a:r>
              <a:rPr lang="en-US" baseline="0" dirty="0" smtClean="0"/>
              <a:t> way to ensure that you are not just cranking work out of your teams (and yourself) but growing and developing (which is right for the business and individual careers).  Performance. Development. Engagement. Undocumented.  Look back/forward 3 months.</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334E61EB-621D-4DD7-BE0E-A76196D7453E}" type="datetime1">
              <a:rPr lang="en-US" smtClean="0"/>
              <a:t>6/7/2017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55EC67E-402D-4FA6-937E-816E25842894}" type="slidenum">
              <a:rPr lang="en-US" smtClean="0"/>
              <a:t>12</a:t>
            </a:fld>
            <a:endParaRPr lang="en-US"/>
          </a:p>
        </p:txBody>
      </p:sp>
    </p:spTree>
    <p:extLst>
      <p:ext uri="{BB962C8B-B14F-4D97-AF65-F5344CB8AC3E}">
        <p14:creationId xmlns:p14="http://schemas.microsoft.com/office/powerpoint/2010/main" val="1052559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s://www.washington.edu/brand/graphic-elements/font-download/" TargetMode="External"/><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3EB362-2115-453C-95ED-D216D1C1B0DE}"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290808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EB362-2115-453C-95ED-D216D1C1B0DE}"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29966128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ide Margin Content + Image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33166" y="753037"/>
            <a:ext cx="5022570" cy="1148407"/>
          </a:xfrm>
        </p:spPr>
        <p:txBody>
          <a:bodyPr>
            <a:normAutofit/>
          </a:bodyPr>
          <a:lstStyle>
            <a:lvl1pPr algn="l" defTabSz="685800" rtl="0" eaLnBrk="1" latinLnBrk="0" hangingPunct="1">
              <a:lnSpc>
                <a:spcPts val="2400"/>
              </a:lnSpc>
              <a:spcBef>
                <a:spcPct val="0"/>
              </a:spcBef>
              <a:buNone/>
              <a:defRPr lang="en-US" sz="2200" b="1" kern="1200" cap="none" spc="0" baseline="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a:t>
            </a:r>
            <a:br>
              <a:rPr lang="en-US"/>
            </a:br>
            <a:r>
              <a:rPr lang="en-US"/>
              <a:t>Three Lines</a:t>
            </a:r>
            <a:endParaRPr lang="en-US" dirty="0"/>
          </a:p>
        </p:txBody>
      </p:sp>
      <p:sp>
        <p:nvSpPr>
          <p:cNvPr id="3" name="Content Placeholder 2"/>
          <p:cNvSpPr>
            <a:spLocks noGrp="1"/>
          </p:cNvSpPr>
          <p:nvPr>
            <p:ph idx="1"/>
          </p:nvPr>
        </p:nvSpPr>
        <p:spPr>
          <a:xfrm>
            <a:off x="3133166" y="2626864"/>
            <a:ext cx="5022570" cy="3256448"/>
          </a:xfrm>
        </p:spPr>
        <p:txBody>
          <a:bodyPr/>
          <a:lstStyle>
            <a:lvl1pPr>
              <a:spcBef>
                <a:spcPts val="600"/>
              </a:spcBef>
              <a:defRPr sz="1000"/>
            </a:lvl1pPr>
            <a:lvl2pPr marL="171450" indent="-171450">
              <a:spcBef>
                <a:spcPts val="600"/>
              </a:spcBef>
              <a:spcAft>
                <a:spcPts val="0"/>
              </a:spcAft>
              <a:buFont typeface="Arial" panose="020B0604020202020204" pitchFamily="34" charset="0"/>
              <a:buChar char="•"/>
              <a:defRPr/>
            </a:lvl2pPr>
            <a:lvl3pPr marL="344488" indent="-171450">
              <a:spcBef>
                <a:spcPts val="600"/>
              </a:spcBef>
              <a:defRPr/>
            </a:lvl3pPr>
            <a:lvl4pPr marL="517525" indent="-157163">
              <a:defRPr/>
            </a:lvl4pPr>
            <a:lvl5pPr marL="688975"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010677" y="6183688"/>
            <a:ext cx="3029657" cy="365125"/>
          </a:xfrm>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a:xfrm>
            <a:off x="8142289" y="6176964"/>
            <a:ext cx="647661" cy="365125"/>
          </a:xfrm>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8" name="Straight Connector 7"/>
          <p:cNvCxnSpPr/>
          <p:nvPr userDrawn="1"/>
        </p:nvCxnSpPr>
        <p:spPr>
          <a:xfrm>
            <a:off x="3260530" y="2359152"/>
            <a:ext cx="168454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2"/>
          <p:cNvSpPr>
            <a:spLocks noGrp="1"/>
          </p:cNvSpPr>
          <p:nvPr>
            <p:ph type="body" idx="14" hasCustomPrompt="1"/>
          </p:nvPr>
        </p:nvSpPr>
        <p:spPr>
          <a:xfrm>
            <a:off x="3133166" y="1901444"/>
            <a:ext cx="5022570" cy="359149"/>
          </a:xfrm>
        </p:spPr>
        <p:txBody>
          <a:bodyPr anchor="ctr">
            <a:normAutofit/>
          </a:bodyPr>
          <a:lstStyle>
            <a:lvl1pPr marL="0" indent="0">
              <a:lnSpc>
                <a:spcPts val="1800"/>
              </a:lnSpc>
              <a:buNone/>
              <a:defRPr sz="1200" b="0" spc="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Subhead here, one line only.</a:t>
            </a:r>
          </a:p>
        </p:txBody>
      </p:sp>
      <p:sp>
        <p:nvSpPr>
          <p:cNvPr id="10" name="Picture Placeholder 8"/>
          <p:cNvSpPr>
            <a:spLocks noGrp="1"/>
          </p:cNvSpPr>
          <p:nvPr>
            <p:ph type="pic" sz="quarter" idx="15"/>
          </p:nvPr>
        </p:nvSpPr>
        <p:spPr>
          <a:xfrm>
            <a:off x="2" y="0"/>
            <a:ext cx="2756647" cy="6858000"/>
          </a:xfrm>
          <a:solidFill>
            <a:schemeClr val="bg2"/>
          </a:solidFill>
        </p:spPr>
        <p:txBody>
          <a:bodyPr tIns="1371600" bIns="91440">
            <a:normAutofit/>
          </a:bodyPr>
          <a:lstStyle>
            <a:lvl1pPr algn="ctr">
              <a:lnSpc>
                <a:spcPts val="2400"/>
              </a:lnSpc>
              <a:defRPr sz="2200" b="1" cap="all" baseline="0">
                <a:solidFill>
                  <a:schemeClr val="bg1"/>
                </a:solidFill>
              </a:defRPr>
            </a:lvl1pPr>
          </a:lstStyle>
          <a:p>
            <a:endParaRPr lang="en-US" dirty="0"/>
          </a:p>
          <a:p>
            <a:r>
              <a:rPr lang="en-US" dirty="0"/>
              <a:t>click</a:t>
            </a:r>
            <a:br>
              <a:rPr lang="en-US" dirty="0"/>
            </a:br>
            <a:r>
              <a:rPr lang="en-US" dirty="0"/>
              <a:t>placeholder</a:t>
            </a:r>
            <a:br>
              <a:rPr lang="en-US" dirty="0"/>
            </a:br>
            <a:r>
              <a:rPr lang="en-US" dirty="0"/>
              <a:t>icon to add</a:t>
            </a:r>
            <a:br>
              <a:rPr lang="en-US" dirty="0"/>
            </a:br>
            <a:r>
              <a:rPr lang="en-US" dirty="0"/>
              <a:t>custom photo</a:t>
            </a:r>
            <a:br>
              <a:rPr lang="en-US" dirty="0"/>
            </a:br>
            <a:endParaRPr lang="en-US" dirty="0"/>
          </a:p>
        </p:txBody>
      </p:sp>
    </p:spTree>
    <p:extLst>
      <p:ext uri="{BB962C8B-B14F-4D97-AF65-F5344CB8AC3E}">
        <p14:creationId xmlns:p14="http://schemas.microsoft.com/office/powerpoint/2010/main" val="372802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ide Margin Custom v1">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3D3935"/>
                </a:solidFill>
              </a:rPr>
              <a:t>Starbucks Confidential – INTERNAL USE ONLY</a:t>
            </a:r>
          </a:p>
        </p:txBody>
      </p:sp>
      <p:sp>
        <p:nvSpPr>
          <p:cNvPr id="5" name="Slide Number Placeholder 4"/>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
        <p:nvSpPr>
          <p:cNvPr id="6" name="Content Placeholder 5"/>
          <p:cNvSpPr>
            <a:spLocks noGrp="1"/>
          </p:cNvSpPr>
          <p:nvPr>
            <p:ph sz="quarter" idx="13" hasCustomPrompt="1"/>
          </p:nvPr>
        </p:nvSpPr>
        <p:spPr>
          <a:xfrm>
            <a:off x="904877" y="1781176"/>
            <a:ext cx="7781925" cy="4251325"/>
          </a:xfrm>
        </p:spPr>
        <p:txBody>
          <a:bodyPr/>
          <a:lstStyle>
            <a:lvl1pPr>
              <a:defRPr baseline="0"/>
            </a:lvl1pPr>
          </a:lstStyle>
          <a:p>
            <a:pPr lvl="0"/>
            <a:r>
              <a:rPr lang="en-US"/>
              <a:t>Click any icon below to add a table, chart, Smart Art, image, web image or video.</a:t>
            </a:r>
          </a:p>
        </p:txBody>
      </p:sp>
      <p:sp>
        <p:nvSpPr>
          <p:cNvPr id="7" name="Title 1"/>
          <p:cNvSpPr>
            <a:spLocks noGrp="1"/>
          </p:cNvSpPr>
          <p:nvPr>
            <p:ph type="title" hasCustomPrompt="1"/>
          </p:nvPr>
        </p:nvSpPr>
        <p:spPr>
          <a:xfrm>
            <a:off x="905257" y="137161"/>
            <a:ext cx="7781545" cy="1466452"/>
          </a:xfrm>
        </p:spPr>
        <p:txBody>
          <a:bodyPr>
            <a:normAutofit/>
          </a:bodyPr>
          <a:lstStyle>
            <a:lvl1pPr algn="l" defTabSz="685800" rtl="0" eaLnBrk="1" latinLnBrk="0" hangingPunct="1">
              <a:lnSpc>
                <a:spcPts val="2400"/>
              </a:lnSpc>
              <a:spcBef>
                <a:spcPct val="0"/>
              </a:spcBef>
              <a:buNone/>
              <a:defRPr lang="en-US" sz="2200" b="1" kern="1200" cap="none" spc="0" baseline="0" dirty="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Two Lines</a:t>
            </a:r>
            <a:endParaRPr lang="en-US" dirty="0"/>
          </a:p>
        </p:txBody>
      </p:sp>
    </p:spTree>
    <p:extLst>
      <p:ext uri="{BB962C8B-B14F-4D97-AF65-F5344CB8AC3E}">
        <p14:creationId xmlns:p14="http://schemas.microsoft.com/office/powerpoint/2010/main" val="139760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ide Margin Custom v2">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3D3935"/>
                </a:solidFill>
              </a:rPr>
              <a:t>Starbucks Confidential – INTERNAL USE ONLY</a:t>
            </a:r>
          </a:p>
        </p:txBody>
      </p:sp>
      <p:sp>
        <p:nvSpPr>
          <p:cNvPr id="5" name="Slide Number Placeholder 4"/>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
        <p:nvSpPr>
          <p:cNvPr id="6" name="Content Placeholder 5"/>
          <p:cNvSpPr>
            <a:spLocks noGrp="1"/>
          </p:cNvSpPr>
          <p:nvPr>
            <p:ph sz="quarter" idx="13" hasCustomPrompt="1"/>
          </p:nvPr>
        </p:nvSpPr>
        <p:spPr>
          <a:xfrm>
            <a:off x="905258" y="1781176"/>
            <a:ext cx="3557943" cy="4251325"/>
          </a:xfrm>
        </p:spPr>
        <p:txBody>
          <a:bodyPr/>
          <a:lstStyle>
            <a:lvl1pPr>
              <a:defRPr baseline="0"/>
            </a:lvl1pPr>
          </a:lstStyle>
          <a:p>
            <a:pPr lvl="0"/>
            <a:r>
              <a:rPr lang="en-US"/>
              <a:t>Click any icon below to add a table, chart, </a:t>
            </a:r>
            <a:br>
              <a:rPr lang="en-US"/>
            </a:br>
            <a:r>
              <a:rPr lang="en-US"/>
              <a:t>Smart Art, image, web image or video.</a:t>
            </a:r>
          </a:p>
        </p:txBody>
      </p:sp>
      <p:sp>
        <p:nvSpPr>
          <p:cNvPr id="7" name="Title 1"/>
          <p:cNvSpPr>
            <a:spLocks noGrp="1"/>
          </p:cNvSpPr>
          <p:nvPr>
            <p:ph type="title" hasCustomPrompt="1"/>
          </p:nvPr>
        </p:nvSpPr>
        <p:spPr>
          <a:xfrm>
            <a:off x="905257" y="137161"/>
            <a:ext cx="7374767" cy="1466452"/>
          </a:xfrm>
        </p:spPr>
        <p:txBody>
          <a:bodyPr>
            <a:normAutofit/>
          </a:bodyPr>
          <a:lstStyle>
            <a:lvl1pPr algn="l" defTabSz="685800" rtl="0" eaLnBrk="1" latinLnBrk="0" hangingPunct="1">
              <a:lnSpc>
                <a:spcPts val="2400"/>
              </a:lnSpc>
              <a:spcBef>
                <a:spcPct val="0"/>
              </a:spcBef>
              <a:buNone/>
              <a:defRPr lang="en-US" sz="2200" b="1" kern="1200" cap="none" spc="0" baseline="0" dirty="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Two Lines</a:t>
            </a:r>
            <a:endParaRPr lang="en-US" dirty="0"/>
          </a:p>
        </p:txBody>
      </p:sp>
      <p:sp>
        <p:nvSpPr>
          <p:cNvPr id="8" name="Content Placeholder 5"/>
          <p:cNvSpPr>
            <a:spLocks noGrp="1"/>
          </p:cNvSpPr>
          <p:nvPr>
            <p:ph sz="quarter" idx="14" hasCustomPrompt="1"/>
          </p:nvPr>
        </p:nvSpPr>
        <p:spPr>
          <a:xfrm>
            <a:off x="4722082" y="1781176"/>
            <a:ext cx="3557943" cy="4251325"/>
          </a:xfrm>
        </p:spPr>
        <p:txBody>
          <a:bodyPr/>
          <a:lstStyle>
            <a:lvl1pPr>
              <a:defRPr baseline="0"/>
            </a:lvl1pPr>
          </a:lstStyle>
          <a:p>
            <a:pPr lvl="0"/>
            <a:r>
              <a:rPr lang="en-US"/>
              <a:t>Click any icon below to add a table, chart, </a:t>
            </a:r>
            <a:br>
              <a:rPr lang="en-US"/>
            </a:br>
            <a:r>
              <a:rPr lang="en-US"/>
              <a:t>Smart Art, image, web image or video.</a:t>
            </a:r>
          </a:p>
        </p:txBody>
      </p:sp>
    </p:spTree>
    <p:extLst>
      <p:ext uri="{BB962C8B-B14F-4D97-AF65-F5344CB8AC3E}">
        <p14:creationId xmlns:p14="http://schemas.microsoft.com/office/powerpoint/2010/main" val="28417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Wide Margin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5256" y="137161"/>
            <a:ext cx="7379208" cy="1466452"/>
          </a:xfrm>
        </p:spPr>
        <p:txBody>
          <a:bodyPr>
            <a:normAutofit/>
          </a:bodyPr>
          <a:lstStyle>
            <a:lvl1pPr algn="l" defTabSz="685800" rtl="0" eaLnBrk="1" latinLnBrk="0" hangingPunct="1">
              <a:lnSpc>
                <a:spcPts val="2400"/>
              </a:lnSpc>
              <a:spcBef>
                <a:spcPct val="0"/>
              </a:spcBef>
              <a:buNone/>
              <a:defRPr lang="en-US" sz="2200" b="1" kern="1200" cap="none" spc="0" baseline="0" dirty="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Two Lines</a:t>
            </a:r>
            <a:endParaRPr lang="en-US" dirty="0"/>
          </a:p>
        </p:txBody>
      </p:sp>
      <p:sp>
        <p:nvSpPr>
          <p:cNvPr id="4" name="Footer Placeholder 3"/>
          <p:cNvSpPr>
            <a:spLocks noGrp="1"/>
          </p:cNvSpPr>
          <p:nvPr>
            <p:ph type="ftr" sz="quarter" idx="11"/>
          </p:nvPr>
        </p:nvSpPr>
        <p:spPr/>
        <p:txBody>
          <a:bodyPr/>
          <a:lstStyle/>
          <a:p>
            <a:r>
              <a:rPr lang="en-US" dirty="0">
                <a:solidFill>
                  <a:srgbClr val="3D3935"/>
                </a:solidFill>
              </a:rPr>
              <a:t>Starbucks Confidential – INTERNAL USE ONLY</a:t>
            </a:r>
          </a:p>
        </p:txBody>
      </p:sp>
      <p:sp>
        <p:nvSpPr>
          <p:cNvPr id="5" name="Slide Number Placeholder 4"/>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Tree>
    <p:extLst>
      <p:ext uri="{BB962C8B-B14F-4D97-AF65-F5344CB8AC3E}">
        <p14:creationId xmlns:p14="http://schemas.microsoft.com/office/powerpoint/2010/main" val="33134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EB362-2115-453C-95ED-D216D1C1B0DE}"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1727672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lide Gradient">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0" y="3"/>
            <a:ext cx="9144000" cy="6858001"/>
          </a:xfrm>
          <a:prstGeom prst="rect">
            <a:avLst/>
          </a:prstGeom>
          <a:gradFill flip="none" rotWithShape="1">
            <a:gsLst>
              <a:gs pos="57755">
                <a:srgbClr val="00669B"/>
              </a:gs>
              <a:gs pos="15000">
                <a:srgbClr val="2B2C72"/>
              </a:gs>
              <a:gs pos="100000">
                <a:srgbClr val="6DC2D9"/>
              </a:gs>
            </a:gsLst>
            <a:lin ang="18900000" scaled="1"/>
            <a:tileRect/>
          </a:gradFill>
          <a:ln w="25400" cap="flat" cmpd="sng" algn="ctr">
            <a:noFill/>
            <a:prstDash val="solid"/>
          </a:ln>
          <a:effectLst/>
        </p:spPr>
        <p:txBody>
          <a:bodyPr lIns="91440" tIns="91440" rIns="91440" bIns="91440" rtlCol="0" anchor="ctr" anchorCtr="0"/>
          <a:lstStyle/>
          <a:p>
            <a:pPr algn="ctr" defTabSz="914378">
              <a:defRPr/>
            </a:pPr>
            <a:endParaRPr lang="en-US" kern="0">
              <a:gradFill>
                <a:gsLst>
                  <a:gs pos="0">
                    <a:srgbClr val="FFFFFF"/>
                  </a:gs>
                  <a:gs pos="98000">
                    <a:srgbClr val="FFFFFF"/>
                  </a:gs>
                </a:gsLst>
                <a:lin ang="5400000" scaled="0"/>
              </a:gradFill>
              <a:latin typeface="Arial" panose="020B0604020202020204"/>
              <a:ea typeface="Segoe UI Black" panose="020B0A02040204020203" pitchFamily="34" charset="0"/>
              <a:cs typeface="Segoe UI Black" panose="020B0A02040204020203" pitchFamily="34" charset="0"/>
            </a:endParaRPr>
          </a:p>
        </p:txBody>
      </p:sp>
      <p:sp>
        <p:nvSpPr>
          <p:cNvPr id="6" name="Title Placeholder 1"/>
          <p:cNvSpPr>
            <a:spLocks noGrp="1"/>
          </p:cNvSpPr>
          <p:nvPr>
            <p:ph type="title" hasCustomPrompt="1"/>
          </p:nvPr>
        </p:nvSpPr>
        <p:spPr>
          <a:xfrm>
            <a:off x="304800" y="2251936"/>
            <a:ext cx="8455026" cy="1549997"/>
          </a:xfrm>
          <a:prstGeom prst="rect">
            <a:avLst/>
          </a:prstGeom>
        </p:spPr>
        <p:txBody>
          <a:bodyPr vert="horz" lIns="0" tIns="45720" rIns="91440" bIns="45720" rtlCol="0" anchor="b">
            <a:noAutofit/>
          </a:bodyPr>
          <a:lstStyle>
            <a:lvl1pPr algn="l" defTabSz="685766" rtl="0" eaLnBrk="1" latinLnBrk="0" hangingPunct="1">
              <a:lnSpc>
                <a:spcPct val="90000"/>
              </a:lnSpc>
              <a:spcBef>
                <a:spcPct val="0"/>
              </a:spcBef>
              <a:buNone/>
              <a:defRPr lang="en-US" sz="3600" b="0" kern="1200" spc="0" baseline="0" dirty="0">
                <a:gradFill>
                  <a:gsLst>
                    <a:gs pos="4839">
                      <a:schemeClr val="bg1"/>
                    </a:gs>
                    <a:gs pos="10000">
                      <a:schemeClr val="bg1"/>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r>
              <a:rPr lang="en-US" dirty="0" smtClean="0"/>
              <a:t>Insert </a:t>
            </a:r>
            <a:r>
              <a:rPr lang="en-US" dirty="0"/>
              <a:t>title here. </a:t>
            </a:r>
          </a:p>
        </p:txBody>
      </p:sp>
      <p:sp>
        <p:nvSpPr>
          <p:cNvPr id="12" name="Text Placeholder 10"/>
          <p:cNvSpPr>
            <a:spLocks noGrp="1"/>
          </p:cNvSpPr>
          <p:nvPr>
            <p:ph type="body" sz="quarter" idx="15" hasCustomPrompt="1"/>
          </p:nvPr>
        </p:nvSpPr>
        <p:spPr>
          <a:xfrm>
            <a:off x="313932" y="3950830"/>
            <a:ext cx="8445894" cy="310425"/>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38" baseline="0" dirty="0">
                <a:gradFill>
                  <a:gsLst>
                    <a:gs pos="7258">
                      <a:srgbClr val="FFFFFF"/>
                    </a:gs>
                    <a:gs pos="19000">
                      <a:srgbClr val="FFFFFF"/>
                    </a:gs>
                  </a:gsLst>
                  <a:lin ang="5400000" scaled="1"/>
                </a:gradFill>
                <a:latin typeface="Arial" panose="020B0604020202020204" pitchFamily="34" charset="0"/>
                <a:ea typeface="+mn-ea"/>
                <a:cs typeface="Arial" panose="020B0604020202020204" pitchFamily="34" charset="0"/>
              </a:defRPr>
            </a:lvl1pPr>
          </a:lstStyle>
          <a:p>
            <a:pPr lvl="0"/>
            <a:r>
              <a:rPr lang="en-US" dirty="0" smtClean="0"/>
              <a:t>This is a title slide. Do not use this for content slides. </a:t>
            </a:r>
            <a:endParaRPr lang="en-US" dirty="0"/>
          </a:p>
        </p:txBody>
      </p:sp>
      <p:sp>
        <p:nvSpPr>
          <p:cNvPr id="13" name="Text Placeholder 10"/>
          <p:cNvSpPr>
            <a:spLocks noGrp="1"/>
          </p:cNvSpPr>
          <p:nvPr>
            <p:ph type="body" sz="quarter" idx="22" hasCustomPrompt="1"/>
          </p:nvPr>
        </p:nvSpPr>
        <p:spPr>
          <a:xfrm>
            <a:off x="313932" y="4417825"/>
            <a:ext cx="8445894" cy="277695"/>
          </a:xfrm>
        </p:spPr>
        <p:txBody>
          <a:bodyPr lIns="0" tIns="0" rIns="0" bIns="0">
            <a:normAutofit/>
          </a:bodyPr>
          <a:lstStyle>
            <a:lvl1pPr marL="0" indent="0" algn="l">
              <a:buNone/>
              <a:defRPr sz="900" b="0" kern="0" spc="38" baseline="0">
                <a:solidFill>
                  <a:schemeClr val="accent1">
                    <a:lumMod val="60000"/>
                    <a:lumOff val="40000"/>
                  </a:schemeClr>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smtClean="0"/>
              <a:t>Date</a:t>
            </a:r>
            <a:endParaRPr lang="en-US" dirty="0"/>
          </a:p>
        </p:txBody>
      </p:sp>
    </p:spTree>
    <p:extLst>
      <p:ext uri="{BB962C8B-B14F-4D97-AF65-F5344CB8AC3E}">
        <p14:creationId xmlns:p14="http://schemas.microsoft.com/office/powerpoint/2010/main" val="683247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ogo Slide 3">
    <p:bg>
      <p:bgPr>
        <a:solidFill>
          <a:schemeClr val="bg1"/>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21"/>
          </p:nvPr>
        </p:nvSpPr>
        <p:spPr>
          <a:xfrm>
            <a:off x="0" y="0"/>
            <a:ext cx="9144000" cy="6858000"/>
          </a:xfrm>
          <a:prstGeom prst="rect">
            <a:avLst/>
          </a:prstGeom>
          <a:solidFill>
            <a:schemeClr val="bg1">
              <a:lumMod val="50000"/>
            </a:schemeClr>
          </a:solidFill>
        </p:spPr>
        <p:txBody>
          <a:bodyPr tIns="3383280"/>
          <a:lstStyle>
            <a:lvl1pPr marL="0" indent="0" algn="ctr">
              <a:buNone/>
              <a:defRPr sz="9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smtClean="0"/>
              <a:t>Click icon to add picture</a:t>
            </a:r>
            <a:endParaRPr lang="en-US"/>
          </a:p>
        </p:txBody>
      </p:sp>
      <p:sp>
        <p:nvSpPr>
          <p:cNvPr id="7"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sz="6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a:p>
        </p:txBody>
      </p:sp>
      <p:sp>
        <p:nvSpPr>
          <p:cNvPr id="8" name="TextBox 7"/>
          <p:cNvSpPr txBox="1"/>
          <p:nvPr userDrawn="1"/>
        </p:nvSpPr>
        <p:spPr>
          <a:xfrm>
            <a:off x="304619" y="6447151"/>
            <a:ext cx="579646" cy="138499"/>
          </a:xfrm>
          <a:prstGeom prst="rect">
            <a:avLst/>
          </a:prstGeom>
          <a:noFill/>
        </p:spPr>
        <p:txBody>
          <a:bodyPr wrap="none" lIns="0" bIns="0" rtlCol="0" anchor="b" anchorCtr="0">
            <a:spAutoFit/>
          </a:bodyPr>
          <a:lstStyle/>
          <a:p>
            <a:pPr marL="0" algn="l" defTabSz="685755" rtl="0" eaLnBrk="1" latinLnBrk="0" hangingPunct="1"/>
            <a:r>
              <a:rPr lang="en-AU" sz="600" kern="1200" spc="75" baseline="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spTree>
    <p:extLst>
      <p:ext uri="{BB962C8B-B14F-4D97-AF65-F5344CB8AC3E}">
        <p14:creationId xmlns:p14="http://schemas.microsoft.com/office/powerpoint/2010/main" val="24732954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entered Title Only ">
    <p:bg>
      <p:bgPr>
        <a:solidFill>
          <a:srgbClr val="FFFFFF"/>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4" hasCustomPrompt="1"/>
          </p:nvPr>
        </p:nvSpPr>
        <p:spPr>
          <a:xfrm>
            <a:off x="390527" y="632785"/>
            <a:ext cx="8369301" cy="607929"/>
          </a:xfrm>
        </p:spPr>
        <p:txBody>
          <a:bodyPr vert="horz" wrap="square" lIns="0" tIns="0" rIns="0" bIns="0" rtlCol="0">
            <a:noAutofit/>
          </a:bodyPr>
          <a:lstStyle>
            <a:lvl1pPr marL="285750" indent="-285750" algn="ctr">
              <a:buFont typeface="Arial" panose="020B0604020202020204" pitchFamily="34" charset="0"/>
              <a:buNone/>
              <a:defRPr lang="id-ID" sz="2800" b="1" kern="0" spc="-40"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Slide Title </a:t>
            </a:r>
            <a:r>
              <a:rPr lang="en-US" dirty="0" smtClean="0"/>
              <a:t>Here</a:t>
            </a:r>
            <a:endParaRPr lang="en-US" dirty="0"/>
          </a:p>
        </p:txBody>
      </p:sp>
      <p:sp>
        <p:nvSpPr>
          <p:cNvPr id="10" name="Slide Number Placeholder 5"/>
          <p:cNvSpPr>
            <a:spLocks noGrp="1"/>
          </p:cNvSpPr>
          <p:nvPr>
            <p:ph type="sldNum" sz="quarter" idx="12"/>
          </p:nvPr>
        </p:nvSpPr>
        <p:spPr>
          <a:xfrm>
            <a:off x="8533338" y="6460624"/>
            <a:ext cx="323309" cy="265965"/>
          </a:xfrm>
          <a:prstGeom prst="rect">
            <a:avLst/>
          </a:prstGeom>
        </p:spPr>
        <p:txBody>
          <a:bodyPr lIns="0" tIns="0" rIns="0" bIns="0"/>
          <a:lstStyle>
            <a:lvl1pPr algn="r">
              <a:defRPr sz="60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a:p>
        </p:txBody>
      </p:sp>
    </p:spTree>
    <p:extLst>
      <p:ext uri="{BB962C8B-B14F-4D97-AF65-F5344CB8AC3E}">
        <p14:creationId xmlns:p14="http://schemas.microsoft.com/office/powerpoint/2010/main" val="202217159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 1">
    <p:bg>
      <p:bgPr>
        <a:solidFill>
          <a:srgbClr val="FFFFFF"/>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lang="en-US" sz="600" smtClean="0"/>
            </a:lvl1pPr>
          </a:lstStyle>
          <a:p>
            <a:fld id="{FCEE2C88-6C8F-484D-AF69-578F576B1F44}" type="slidenum">
              <a:rPr lang="en-US" smtClean="0"/>
              <a:pPr/>
              <a:t>‹#›</a:t>
            </a:fld>
            <a:endParaRPr lang="en-US"/>
          </a:p>
        </p:txBody>
      </p:sp>
      <p:sp>
        <p:nvSpPr>
          <p:cNvPr id="8" name="Picture Placeholder 2"/>
          <p:cNvSpPr>
            <a:spLocks noGrp="1"/>
          </p:cNvSpPr>
          <p:nvPr>
            <p:ph type="pic" sz="quarter" idx="17"/>
          </p:nvPr>
        </p:nvSpPr>
        <p:spPr>
          <a:xfrm>
            <a:off x="1239160"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9" name="Picture Placeholder 2"/>
          <p:cNvSpPr>
            <a:spLocks noGrp="1"/>
          </p:cNvSpPr>
          <p:nvPr>
            <p:ph type="pic" sz="quarter" idx="18"/>
          </p:nvPr>
        </p:nvSpPr>
        <p:spPr>
          <a:xfrm>
            <a:off x="3065502"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1" name="Picture Placeholder 2"/>
          <p:cNvSpPr>
            <a:spLocks noGrp="1"/>
          </p:cNvSpPr>
          <p:nvPr>
            <p:ph type="pic" sz="quarter" idx="19"/>
          </p:nvPr>
        </p:nvSpPr>
        <p:spPr>
          <a:xfrm>
            <a:off x="4945921"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3" name="Picture Placeholder 2"/>
          <p:cNvSpPr>
            <a:spLocks noGrp="1"/>
          </p:cNvSpPr>
          <p:nvPr>
            <p:ph type="pic" sz="quarter" idx="20"/>
          </p:nvPr>
        </p:nvSpPr>
        <p:spPr>
          <a:xfrm>
            <a:off x="6789470"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4" name="Text Placeholder 10"/>
          <p:cNvSpPr>
            <a:spLocks noGrp="1"/>
          </p:cNvSpPr>
          <p:nvPr>
            <p:ph type="body" sz="quarter" idx="21" hasCustomPrompt="1"/>
          </p:nvPr>
        </p:nvSpPr>
        <p:spPr>
          <a:xfrm>
            <a:off x="991307" y="3616060"/>
            <a:ext cx="1575711" cy="287145"/>
          </a:xfrm>
          <a:prstGeom prst="rect">
            <a:avLst/>
          </a:prstGeom>
        </p:spPr>
        <p:txBody>
          <a:bodyPr lIns="0" tIns="0" rIns="0" bIns="0">
            <a:noAutofit/>
          </a:bodyPr>
          <a:lstStyle>
            <a:lvl1pPr marL="0" indent="0" algn="ctr">
              <a:buNone/>
              <a:defRPr sz="1100" b="1">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a:t>
            </a:r>
            <a:r>
              <a:rPr lang="en-US" dirty="0" smtClean="0"/>
              <a:t>edit</a:t>
            </a:r>
            <a:endParaRPr lang="en-US" dirty="0"/>
          </a:p>
        </p:txBody>
      </p:sp>
      <p:sp>
        <p:nvSpPr>
          <p:cNvPr id="15" name="Text Placeholder 10"/>
          <p:cNvSpPr>
            <a:spLocks noGrp="1"/>
          </p:cNvSpPr>
          <p:nvPr>
            <p:ph type="body" sz="quarter" idx="22"/>
          </p:nvPr>
        </p:nvSpPr>
        <p:spPr>
          <a:xfrm>
            <a:off x="991303"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18" name="Text Placeholder 10"/>
          <p:cNvSpPr>
            <a:spLocks noGrp="1"/>
          </p:cNvSpPr>
          <p:nvPr>
            <p:ph type="body" sz="quarter" idx="23" hasCustomPrompt="1"/>
          </p:nvPr>
        </p:nvSpPr>
        <p:spPr>
          <a:xfrm>
            <a:off x="2817650" y="3616060"/>
            <a:ext cx="1575711" cy="287145"/>
          </a:xfrm>
          <a:prstGeom prst="rect">
            <a:avLst/>
          </a:prstGeom>
        </p:spPr>
        <p:txBody>
          <a:bodyPr lIns="0" tIns="0" rIns="0" bIns="0">
            <a:noAutofit/>
          </a:bodyPr>
          <a:lstStyle>
            <a:lvl1pPr marL="0" indent="0" algn="ctr">
              <a:buNone/>
              <a:defRPr sz="1100" b="1">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a:t>
            </a:r>
            <a:r>
              <a:rPr lang="en-US" dirty="0" smtClean="0"/>
              <a:t>edit</a:t>
            </a:r>
            <a:endParaRPr lang="en-US" dirty="0"/>
          </a:p>
        </p:txBody>
      </p:sp>
      <p:sp>
        <p:nvSpPr>
          <p:cNvPr id="19" name="Text Placeholder 10"/>
          <p:cNvSpPr>
            <a:spLocks noGrp="1"/>
          </p:cNvSpPr>
          <p:nvPr>
            <p:ph type="body" sz="quarter" idx="24"/>
          </p:nvPr>
        </p:nvSpPr>
        <p:spPr>
          <a:xfrm>
            <a:off x="2817645"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0" name="Text Placeholder 10"/>
          <p:cNvSpPr>
            <a:spLocks noGrp="1"/>
          </p:cNvSpPr>
          <p:nvPr>
            <p:ph type="body" sz="quarter" idx="25" hasCustomPrompt="1"/>
          </p:nvPr>
        </p:nvSpPr>
        <p:spPr>
          <a:xfrm>
            <a:off x="4698069" y="3616060"/>
            <a:ext cx="1575711" cy="287145"/>
          </a:xfrm>
          <a:prstGeom prst="rect">
            <a:avLst/>
          </a:prstGeom>
        </p:spPr>
        <p:txBody>
          <a:bodyPr lIns="0" tIns="0" rIns="0" bIns="0">
            <a:noAutofit/>
          </a:bodyPr>
          <a:lstStyle>
            <a:lvl1pPr marL="0" indent="0" algn="ctr">
              <a:buNone/>
              <a:defRPr sz="1100" b="1">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a:t>
            </a:r>
            <a:r>
              <a:rPr lang="en-US" dirty="0" smtClean="0"/>
              <a:t>edit</a:t>
            </a:r>
            <a:endParaRPr lang="en-US" dirty="0"/>
          </a:p>
        </p:txBody>
      </p:sp>
      <p:sp>
        <p:nvSpPr>
          <p:cNvPr id="21" name="Text Placeholder 10"/>
          <p:cNvSpPr>
            <a:spLocks noGrp="1"/>
          </p:cNvSpPr>
          <p:nvPr>
            <p:ph type="body" sz="quarter" idx="26"/>
          </p:nvPr>
        </p:nvSpPr>
        <p:spPr>
          <a:xfrm>
            <a:off x="4698064"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2" name="Text Placeholder 10"/>
          <p:cNvSpPr>
            <a:spLocks noGrp="1"/>
          </p:cNvSpPr>
          <p:nvPr>
            <p:ph type="body" sz="quarter" idx="27" hasCustomPrompt="1"/>
          </p:nvPr>
        </p:nvSpPr>
        <p:spPr>
          <a:xfrm>
            <a:off x="6541616" y="3616060"/>
            <a:ext cx="1575711" cy="287145"/>
          </a:xfrm>
          <a:prstGeom prst="rect">
            <a:avLst/>
          </a:prstGeom>
        </p:spPr>
        <p:txBody>
          <a:bodyPr lIns="0" tIns="0" rIns="0" bIns="0">
            <a:noAutofit/>
          </a:bodyPr>
          <a:lstStyle>
            <a:lvl1pPr marL="0" indent="0" algn="ctr">
              <a:buNone/>
              <a:defRPr sz="1100" b="1" baseline="0">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a:t>
            </a:r>
            <a:r>
              <a:rPr lang="en-US" dirty="0" smtClean="0"/>
              <a:t>to edit</a:t>
            </a:r>
            <a:endParaRPr lang="en-US" dirty="0"/>
          </a:p>
        </p:txBody>
      </p:sp>
      <p:sp>
        <p:nvSpPr>
          <p:cNvPr id="23" name="Text Placeholder 10"/>
          <p:cNvSpPr>
            <a:spLocks noGrp="1"/>
          </p:cNvSpPr>
          <p:nvPr>
            <p:ph type="body" sz="quarter" idx="28"/>
          </p:nvPr>
        </p:nvSpPr>
        <p:spPr>
          <a:xfrm>
            <a:off x="6541613"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7" name="Text Placeholder 10"/>
          <p:cNvSpPr>
            <a:spLocks noGrp="1"/>
          </p:cNvSpPr>
          <p:nvPr>
            <p:ph type="body" sz="quarter" idx="14" hasCustomPrompt="1"/>
          </p:nvPr>
        </p:nvSpPr>
        <p:spPr>
          <a:xfrm>
            <a:off x="304801" y="433453"/>
            <a:ext cx="8534400" cy="450152"/>
          </a:xfrm>
        </p:spPr>
        <p:txBody>
          <a:bodyPr vert="horz" wrap="square" lIns="0" tIns="0" rIns="0" bIns="0" rtlCol="0">
            <a:noAutofit/>
          </a:bodyPr>
          <a:lstStyle>
            <a:lvl1pPr marL="285750" indent="-285750">
              <a:buFont typeface="Arial" panose="020B0604020202020204" pitchFamily="34" charset="0"/>
              <a:buNone/>
              <a:defRPr lang="id-ID" sz="2800" b="1" kern="0" spc="-40"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a:t>
            </a:r>
            <a:r>
              <a:rPr lang="en-US" dirty="0" smtClean="0"/>
              <a:t>slide </a:t>
            </a:r>
            <a:r>
              <a:rPr lang="en-US" dirty="0"/>
              <a:t>t</a:t>
            </a:r>
            <a:r>
              <a:rPr lang="en-US" dirty="0" smtClean="0"/>
              <a:t>itle here</a:t>
            </a:r>
            <a:endParaRPr lang="en-US" dirty="0"/>
          </a:p>
        </p:txBody>
      </p:sp>
      <p:sp>
        <p:nvSpPr>
          <p:cNvPr id="28" name="Text Placeholder 4"/>
          <p:cNvSpPr>
            <a:spLocks noGrp="1"/>
          </p:cNvSpPr>
          <p:nvPr>
            <p:ph type="body" sz="quarter" idx="16"/>
          </p:nvPr>
        </p:nvSpPr>
        <p:spPr>
          <a:xfrm>
            <a:off x="312791" y="1028284"/>
            <a:ext cx="8524151" cy="227755"/>
          </a:xfrm>
        </p:spPr>
        <p:txBody>
          <a:bodyPr tIns="0"/>
          <a:lstStyle>
            <a:lvl1pPr marL="0" indent="0">
              <a:buNone/>
              <a:defRPr lang="en-US" sz="1100" kern="1200" spc="40"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Tree>
    <p:extLst>
      <p:ext uri="{BB962C8B-B14F-4D97-AF65-F5344CB8AC3E}">
        <p14:creationId xmlns:p14="http://schemas.microsoft.com/office/powerpoint/2010/main" val="29290429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White Backgroun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sz="600">
                <a:solidFill>
                  <a:schemeClr val="accent2"/>
                </a:soli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a:p>
        </p:txBody>
      </p:sp>
      <p:sp>
        <p:nvSpPr>
          <p:cNvPr id="4" name="Text Placeholder 3"/>
          <p:cNvSpPr>
            <a:spLocks noGrp="1"/>
          </p:cNvSpPr>
          <p:nvPr>
            <p:ph type="body" sz="quarter" idx="13" hasCustomPrompt="1"/>
          </p:nvPr>
        </p:nvSpPr>
        <p:spPr>
          <a:xfrm>
            <a:off x="390525" y="1625599"/>
            <a:ext cx="8369300" cy="1952172"/>
          </a:xfrm>
        </p:spPr>
        <p:txBody>
          <a:bodyPr anchor="b">
            <a:noAutofit/>
          </a:bodyPr>
          <a:lstStyle>
            <a:lvl1pPr marL="0" indent="0" algn="ctr">
              <a:lnSpc>
                <a:spcPct val="100000"/>
              </a:lnSpc>
              <a:spcBef>
                <a:spcPts val="0"/>
              </a:spcBef>
              <a:buNone/>
              <a:defRPr sz="2400" spc="-40" baseline="0">
                <a:solidFill>
                  <a:schemeClr val="tx1"/>
                </a:solidFill>
              </a:defRPr>
            </a:lvl1pPr>
            <a:lvl2pPr marL="173037" indent="0" algn="ctr">
              <a:buNone/>
              <a:defRPr sz="2400">
                <a:solidFill>
                  <a:schemeClr val="tx1"/>
                </a:solidFill>
              </a:defRPr>
            </a:lvl2pPr>
            <a:lvl3pPr marL="323850" indent="0" algn="ctr">
              <a:buNone/>
              <a:defRPr sz="2400">
                <a:solidFill>
                  <a:schemeClr val="tx1"/>
                </a:solidFill>
              </a:defRPr>
            </a:lvl3pPr>
            <a:lvl4pPr marL="457200" indent="0" algn="ctr">
              <a:buNone/>
              <a:defRPr sz="2400">
                <a:solidFill>
                  <a:schemeClr val="tx1"/>
                </a:solidFill>
              </a:defRPr>
            </a:lvl4pPr>
            <a:lvl5pPr marL="593725" indent="0" algn="ctr">
              <a:buNone/>
              <a:defRPr sz="2400">
                <a:solidFill>
                  <a:schemeClr val="tx1"/>
                </a:solidFill>
              </a:defRPr>
            </a:lvl5pPr>
          </a:lstStyle>
          <a:p>
            <a:pPr lvl="0"/>
            <a:r>
              <a:rPr lang="en-US" dirty="0" smtClean="0"/>
              <a:t>Summarize your agenda</a:t>
            </a:r>
          </a:p>
          <a:p>
            <a:pPr lvl="0"/>
            <a:r>
              <a:rPr lang="en-US" dirty="0" smtClean="0"/>
              <a:t>Keep it focused on the client!</a:t>
            </a:r>
            <a:endParaRPr lang="en-US" dirty="0"/>
          </a:p>
        </p:txBody>
      </p:sp>
      <p:sp>
        <p:nvSpPr>
          <p:cNvPr id="13" name="Text Placeholder 12"/>
          <p:cNvSpPr>
            <a:spLocks noGrp="1"/>
          </p:cNvSpPr>
          <p:nvPr>
            <p:ph type="body" sz="quarter" idx="14" hasCustomPrompt="1"/>
          </p:nvPr>
        </p:nvSpPr>
        <p:spPr>
          <a:xfrm>
            <a:off x="390525" y="3642728"/>
            <a:ext cx="8369300" cy="780384"/>
          </a:xfrm>
        </p:spPr>
        <p:txBody>
          <a:bodyPr/>
          <a:lstStyle>
            <a:lvl1pPr marL="0" indent="0" algn="ctr" defTabSz="914400" rtl="0" eaLnBrk="1" latinLnBrk="0" hangingPunct="1">
              <a:lnSpc>
                <a:spcPct val="130000"/>
              </a:lnSpc>
              <a:spcBef>
                <a:spcPts val="0"/>
              </a:spcBef>
              <a:spcAft>
                <a:spcPts val="75"/>
              </a:spcAft>
              <a:buFont typeface="Arial" panose="020B0604020202020204" pitchFamily="34" charset="0"/>
              <a:buNone/>
              <a:defRPr sz="1000"/>
            </a:lvl1pPr>
          </a:lstStyle>
          <a:p>
            <a:pPr marL="0" indent="0" algn="ctr" defTabSz="914400" rtl="0" eaLnBrk="1" latinLnBrk="0" hangingPunct="1">
              <a:lnSpc>
                <a:spcPct val="130000"/>
              </a:lnSpc>
              <a:spcBef>
                <a:spcPts val="0"/>
              </a:spcBef>
              <a:spcAft>
                <a:spcPts val="75"/>
              </a:spcAft>
              <a:buFont typeface="Arial" panose="020B0604020202020204" pitchFamily="34" charset="0"/>
              <a:buNone/>
              <a:defRPr/>
            </a:pPr>
            <a:r>
              <a:rPr lang="en-US" sz="1200" kern="1200" dirty="0" err="1" smtClean="0">
                <a:solidFill>
                  <a:schemeClr val="tx1"/>
                </a:solidFill>
                <a:latin typeface="Arial" panose="020B0604020202020204" pitchFamily="34" charset="0"/>
                <a:ea typeface="+mn-ea"/>
                <a:cs typeface="Arial" panose="020B0604020202020204" pitchFamily="34" charset="0"/>
              </a:rPr>
              <a:t>YourCo</a:t>
            </a:r>
            <a:r>
              <a:rPr lang="en-US" sz="1200" kern="1200" dirty="0" smtClean="0">
                <a:solidFill>
                  <a:schemeClr val="tx1"/>
                </a:solidFill>
                <a:latin typeface="Arial" panose="020B0604020202020204" pitchFamily="34" charset="0"/>
                <a:ea typeface="+mn-ea"/>
                <a:cs typeface="Arial" panose="020B0604020202020204" pitchFamily="34" charset="0"/>
              </a:rPr>
              <a:t> is preparing to move its sales, marketing, and support operations to Salesforce. </a:t>
            </a:r>
          </a:p>
          <a:p>
            <a:pPr marL="0" indent="0" algn="ctr" defTabSz="914400" rtl="0" eaLnBrk="1" latinLnBrk="0" hangingPunct="1">
              <a:lnSpc>
                <a:spcPct val="130000"/>
              </a:lnSpc>
              <a:spcBef>
                <a:spcPts val="0"/>
              </a:spcBef>
              <a:spcAft>
                <a:spcPts val="75"/>
              </a:spcAft>
              <a:buFont typeface="Arial" panose="020B0604020202020204" pitchFamily="34" charset="0"/>
              <a:buNone/>
              <a:defRPr/>
            </a:pPr>
            <a:r>
              <a:rPr lang="en-US" sz="1200" kern="1200" dirty="0" smtClean="0">
                <a:solidFill>
                  <a:schemeClr val="tx1"/>
                </a:solidFill>
                <a:latin typeface="Arial" panose="020B0604020202020204" pitchFamily="34" charset="0"/>
                <a:ea typeface="+mn-ea"/>
                <a:cs typeface="Arial" panose="020B0604020202020204" pitchFamily="34" charset="0"/>
              </a:rPr>
              <a:t>We’re here to discuss this opportunity to move customers to the center of your business.</a:t>
            </a:r>
            <a:endParaRPr lang="en-US" sz="1200"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42243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8_Title Slide">
    <p:bg>
      <p:bgPr>
        <a:solidFill>
          <a:srgbClr val="FFFFFF"/>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9144000" cy="6858000"/>
          </a:xfrm>
          <a:prstGeom prst="rect">
            <a:avLst/>
          </a:prstGeom>
          <a:solidFill>
            <a:schemeClr val="bg1">
              <a:lumMod val="50000"/>
            </a:schemeClr>
          </a:solidFill>
        </p:spPr>
        <p:txBody>
          <a:bodyPr tIns="3383280"/>
          <a:lstStyle>
            <a:lvl1pPr marL="0" indent="0" algn="ctr">
              <a:buNone/>
              <a:defRPr sz="9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dirty="0" smtClean="0"/>
              <a:t>Click icon to add picture</a:t>
            </a:r>
            <a:endParaRPr lang="en-US" dirty="0"/>
          </a:p>
        </p:txBody>
      </p:sp>
      <p:sp>
        <p:nvSpPr>
          <p:cNvPr id="7" name="Slide Number Placeholder 5"/>
          <p:cNvSpPr>
            <a:spLocks noGrp="1"/>
          </p:cNvSpPr>
          <p:nvPr>
            <p:ph type="sldNum" sz="quarter" idx="12"/>
          </p:nvPr>
        </p:nvSpPr>
        <p:spPr>
          <a:xfrm>
            <a:off x="8533338" y="6451452"/>
            <a:ext cx="323309" cy="268224"/>
          </a:xfrm>
        </p:spPr>
        <p:txBody>
          <a:bodyPr lIns="0" tIns="0" rIns="0" bIns="0"/>
          <a:lstStyle>
            <a:lvl1pPr algn="r">
              <a:defRPr sz="6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dirty="0"/>
          </a:p>
        </p:txBody>
      </p:sp>
      <p:sp>
        <p:nvSpPr>
          <p:cNvPr id="8" name="TextBox 7"/>
          <p:cNvSpPr txBox="1"/>
          <p:nvPr userDrawn="1"/>
        </p:nvSpPr>
        <p:spPr>
          <a:xfrm>
            <a:off x="304619" y="6447151"/>
            <a:ext cx="579646" cy="138499"/>
          </a:xfrm>
          <a:prstGeom prst="rect">
            <a:avLst/>
          </a:prstGeom>
          <a:noFill/>
        </p:spPr>
        <p:txBody>
          <a:bodyPr wrap="none" lIns="0" bIns="0" rtlCol="0" anchor="b" anchorCtr="0">
            <a:spAutoFit/>
          </a:bodyPr>
          <a:lstStyle/>
          <a:p>
            <a:pPr marL="0" algn="l" defTabSz="685755" rtl="0" eaLnBrk="1" latinLnBrk="0" hangingPunct="1"/>
            <a:r>
              <a:rPr lang="en-AU" sz="600" kern="1200" spc="75" baseline="0" dirty="0" smtClean="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endParaRPr lang="en-AU" sz="600" kern="1200" spc="75" baseline="0" dirty="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16923245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Logo Slide 2">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sz="6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pPr/>
              <a:t>‹#›</a:t>
            </a:fld>
            <a:endParaRPr lang="en-US"/>
          </a:p>
        </p:txBody>
      </p:sp>
      <p:sp>
        <p:nvSpPr>
          <p:cNvPr id="8" name="TextBox 7"/>
          <p:cNvSpPr txBox="1"/>
          <p:nvPr userDrawn="1"/>
        </p:nvSpPr>
        <p:spPr>
          <a:xfrm>
            <a:off x="304619" y="6447151"/>
            <a:ext cx="579646" cy="138499"/>
          </a:xfrm>
          <a:prstGeom prst="rect">
            <a:avLst/>
          </a:prstGeom>
          <a:noFill/>
        </p:spPr>
        <p:txBody>
          <a:bodyPr wrap="none" lIns="0" bIns="0" rtlCol="0" anchor="b" anchorCtr="0">
            <a:spAutoFit/>
          </a:bodyPr>
          <a:lstStyle/>
          <a:p>
            <a:pPr marL="0" algn="l" defTabSz="685755" rtl="0" eaLnBrk="1" latinLnBrk="0" hangingPunct="1"/>
            <a:r>
              <a:rPr lang="en-AU" sz="600" kern="1200" spc="75" baseline="0">
                <a:solidFill>
                  <a:schemeClr val="tx1"/>
                </a:solidFill>
                <a:latin typeface="Arial" panose="020B0604020202020204" pitchFamily="34" charset="0"/>
                <a:ea typeface="Roboto Light" panose="02000000000000000000" pitchFamily="2" charset="0"/>
                <a:cs typeface="Arial" panose="020B0604020202020204" pitchFamily="34" charset="0"/>
              </a:rPr>
              <a:t>slalom.com</a:t>
            </a:r>
          </a:p>
        </p:txBody>
      </p:sp>
      <p:sp>
        <p:nvSpPr>
          <p:cNvPr id="6" name="Text Box 3"/>
          <p:cNvSpPr txBox="1">
            <a:spLocks noChangeArrowheads="1"/>
          </p:cNvSpPr>
          <p:nvPr userDrawn="1"/>
        </p:nvSpPr>
        <p:spPr bwMode="blackWhite">
          <a:xfrm>
            <a:off x="1831840" y="6451881"/>
            <a:ext cx="5480327" cy="352656"/>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a:solidFill>
                  <a:schemeClr val="tx1"/>
                </a:solidFill>
                <a:latin typeface="Arial" panose="020B0604020202020204" pitchFamily="34" charset="0"/>
                <a:cs typeface="Arial" panose="020B0604020202020204" pitchFamily="34" charset="0"/>
              </a:rPr>
              <a:t>© 2016 Slalom, LLC. All rights reserved. The information herein is for informational purposes only and represents the current view of Slalom, LLC. as of the date of this presentation. SLALOM MAKES NO WARRANTIES, EXPRESS, IMPLIED, OR STATUTORY, AS TO THE INFORMATION IN THIS PRESENTATION.</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669" y="2455159"/>
            <a:ext cx="2784662" cy="1314980"/>
          </a:xfrm>
          <a:prstGeom prst="rect">
            <a:avLst/>
          </a:prstGeom>
        </p:spPr>
      </p:pic>
    </p:spTree>
    <p:extLst>
      <p:ext uri="{BB962C8B-B14F-4D97-AF65-F5344CB8AC3E}">
        <p14:creationId xmlns:p14="http://schemas.microsoft.com/office/powerpoint/2010/main" val="28216538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880666" y="4637971"/>
            <a:ext cx="5380249" cy="684732"/>
          </a:xfrm>
        </p:spPr>
        <p:txBody>
          <a:bodyPr anchor="ctr">
            <a:normAutofit/>
          </a:bodyPr>
          <a:lstStyle>
            <a:lvl1pPr algn="ctr">
              <a:defRPr sz="3000" spc="100">
                <a:solidFill>
                  <a:schemeClr val="bg1"/>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80665" y="5322703"/>
            <a:ext cx="5380249" cy="426580"/>
          </a:xfrm>
        </p:spPr>
        <p:txBody>
          <a:bodyPr anchor="ctr">
            <a:normAutofit/>
          </a:bodyPr>
          <a:lstStyle>
            <a:lvl1pPr marL="0" indent="0" algn="ctr">
              <a:buNone/>
              <a:defRPr sz="1800" b="0" i="0" spc="100">
                <a:solidFill>
                  <a:srgbClr val="FDD83B"/>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569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EB362-2115-453C-95ED-D216D1C1B0DE}"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2484279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880666" y="4637971"/>
            <a:ext cx="5380249" cy="684732"/>
          </a:xfrm>
        </p:spPr>
        <p:txBody>
          <a:bodyPr anchor="ctr">
            <a:normAutofit/>
          </a:bodyPr>
          <a:lstStyle>
            <a:lvl1pPr algn="ctr">
              <a:defRPr sz="3000" spc="100">
                <a:solidFill>
                  <a:schemeClr val="bg1"/>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80665" y="5322703"/>
            <a:ext cx="5380249" cy="426580"/>
          </a:xfrm>
        </p:spPr>
        <p:txBody>
          <a:bodyPr anchor="ctr">
            <a:normAutofit/>
          </a:bodyPr>
          <a:lstStyle>
            <a:lvl1pPr marL="0" indent="0" algn="ctr">
              <a:buNone/>
              <a:defRPr sz="1800" b="0" i="0" spc="100">
                <a:solidFill>
                  <a:srgbClr val="FDD83B"/>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84126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323114"/>
            <a:ext cx="6667995" cy="685167"/>
          </a:xfrm>
        </p:spPr>
        <p:txBody>
          <a:bodyPr>
            <a:normAutofit/>
          </a:bodyPr>
          <a:lstStyle>
            <a:lvl1pPr algn="l">
              <a:defRPr sz="3200" b="0" i="0">
                <a:solidFill>
                  <a:schemeClr val="bg1"/>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97152"/>
            <a:ext cx="8229600" cy="4430089"/>
          </a:xfrm>
        </p:spPr>
        <p:txBody>
          <a:bodyPr/>
          <a:lstStyle>
            <a:lvl1pPr>
              <a:defRPr sz="3000">
                <a:solidFill>
                  <a:srgbClr val="333333"/>
                </a:solidFill>
                <a:latin typeface="Myriad Pro"/>
                <a:cs typeface="Myriad Pro"/>
              </a:defRPr>
            </a:lvl1pPr>
            <a:lvl2pPr>
              <a:defRPr>
                <a:solidFill>
                  <a:srgbClr val="333333"/>
                </a:solidFill>
                <a:latin typeface="Myriad Pro"/>
                <a:cs typeface="Myriad Pro"/>
              </a:defRPr>
            </a:lvl2pPr>
            <a:lvl3pPr>
              <a:defRPr>
                <a:solidFill>
                  <a:srgbClr val="333333"/>
                </a:solidFill>
                <a:latin typeface="Myriad Pro"/>
                <a:cs typeface="Myriad Pro"/>
              </a:defRPr>
            </a:lvl3pPr>
            <a:lvl4pPr>
              <a:defRPr>
                <a:solidFill>
                  <a:srgbClr val="333333"/>
                </a:solidFill>
                <a:latin typeface="Myriad Pro"/>
                <a:cs typeface="Myriad Pro"/>
              </a:defRPr>
            </a:lvl4pPr>
            <a:lvl5pPr>
              <a:defRPr>
                <a:solidFill>
                  <a:srgbClr val="333333"/>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8328118" y="6286679"/>
            <a:ext cx="668895" cy="292388"/>
          </a:xfrm>
          <a:prstGeom prst="rect">
            <a:avLst/>
          </a:prstGeom>
          <a:noFill/>
        </p:spPr>
        <p:txBody>
          <a:bodyPr wrap="square" rtlCol="0">
            <a:spAutoFit/>
          </a:bodyPr>
          <a:lstStyle/>
          <a:p>
            <a:pPr algn="r" defTabSz="457200"/>
            <a:fld id="{4375D653-849C-904B-9BA9-B6FFD8E2B90A}" type="slidenum">
              <a:rPr lang="en-US" sz="1300">
                <a:solidFill>
                  <a:srgbClr val="074072"/>
                </a:solidFill>
                <a:latin typeface="Myriad Pro"/>
                <a:cs typeface="Myriad Pro"/>
              </a:rPr>
              <a:pPr algn="r" defTabSz="457200"/>
              <a:t>‹#›</a:t>
            </a:fld>
            <a:endParaRPr lang="en-US" sz="1300" dirty="0">
              <a:solidFill>
                <a:srgbClr val="074072"/>
              </a:solidFill>
              <a:latin typeface="Myriad Pro"/>
              <a:cs typeface="Myriad Pro"/>
            </a:endParaRPr>
          </a:p>
        </p:txBody>
      </p:sp>
    </p:spTree>
    <p:extLst>
      <p:ext uri="{BB962C8B-B14F-4D97-AF65-F5344CB8AC3E}">
        <p14:creationId xmlns:p14="http://schemas.microsoft.com/office/powerpoint/2010/main" val="2330414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60260" y="167994"/>
            <a:ext cx="8432326" cy="685167"/>
          </a:xfrm>
        </p:spPr>
        <p:txBody>
          <a:bodyPr>
            <a:normAutofit/>
          </a:bodyPr>
          <a:lstStyle>
            <a:lvl1pPr algn="l">
              <a:defRPr sz="3400" b="0" i="0">
                <a:solidFill>
                  <a:srgbClr val="074072"/>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9955" y="1309352"/>
            <a:ext cx="8422633" cy="4430089"/>
          </a:xfrm>
        </p:spPr>
        <p:txBody>
          <a:bodyPr/>
          <a:lstStyle>
            <a:lvl1pPr>
              <a:defRPr sz="2800">
                <a:solidFill>
                  <a:srgbClr val="333333"/>
                </a:solidFill>
                <a:latin typeface="Myriad Pro"/>
                <a:cs typeface="Myriad Pro"/>
              </a:defRPr>
            </a:lvl1pPr>
            <a:lvl2pPr>
              <a:defRPr sz="2500">
                <a:solidFill>
                  <a:srgbClr val="333333"/>
                </a:solidFill>
                <a:latin typeface="Myriad Pro"/>
                <a:cs typeface="Myriad Pro"/>
              </a:defRPr>
            </a:lvl2pPr>
            <a:lvl3pPr>
              <a:defRPr sz="2200">
                <a:solidFill>
                  <a:srgbClr val="333333"/>
                </a:solidFill>
                <a:latin typeface="Myriad Pro"/>
                <a:cs typeface="Myriad Pro"/>
              </a:defRPr>
            </a:lvl3pPr>
            <a:lvl4pPr>
              <a:defRPr sz="1900">
                <a:solidFill>
                  <a:srgbClr val="333333"/>
                </a:solidFill>
                <a:latin typeface="Myriad Pro"/>
                <a:cs typeface="Myriad Pro"/>
              </a:defRPr>
            </a:lvl4pPr>
            <a:lvl5pPr>
              <a:defRPr sz="1900">
                <a:solidFill>
                  <a:srgbClr val="333333"/>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0"/>
          </p:nvPr>
        </p:nvSpPr>
        <p:spPr>
          <a:xfrm>
            <a:off x="5159811" y="6098597"/>
            <a:ext cx="2401621" cy="610684"/>
          </a:xfrm>
        </p:spPr>
        <p:txBody>
          <a:bodyPr anchor="ctr">
            <a:normAutofit/>
          </a:bodyPr>
          <a:lstStyle>
            <a:lvl1pPr marL="0" indent="0">
              <a:lnSpc>
                <a:spcPct val="120000"/>
              </a:lnSpc>
              <a:buFontTx/>
              <a:buNone/>
              <a:defRPr sz="1300" cap="all">
                <a:solidFill>
                  <a:srgbClr val="FFFFFF"/>
                </a:solidFill>
                <a:latin typeface="Kadlec Pro Bold"/>
                <a:cs typeface="Kadlec Pro Bold"/>
              </a:defRPr>
            </a:lvl1pPr>
            <a:lvl2pPr>
              <a:defRPr sz="2500">
                <a:solidFill>
                  <a:srgbClr val="333333"/>
                </a:solidFill>
                <a:latin typeface="Myriad Pro"/>
                <a:cs typeface="Myriad Pro"/>
              </a:defRPr>
            </a:lvl2pPr>
            <a:lvl3pPr>
              <a:defRPr sz="2200">
                <a:solidFill>
                  <a:srgbClr val="333333"/>
                </a:solidFill>
                <a:latin typeface="Myriad Pro"/>
                <a:cs typeface="Myriad Pro"/>
              </a:defRPr>
            </a:lvl3pPr>
            <a:lvl4pPr>
              <a:defRPr sz="1900">
                <a:solidFill>
                  <a:srgbClr val="333333"/>
                </a:solidFill>
                <a:latin typeface="Myriad Pro"/>
                <a:cs typeface="Myriad Pro"/>
              </a:defRPr>
            </a:lvl4pPr>
            <a:lvl5pPr>
              <a:defRPr sz="1900">
                <a:solidFill>
                  <a:srgbClr val="333333"/>
                </a:solidFill>
                <a:latin typeface="Myriad Pro"/>
                <a:cs typeface="Myriad Pro"/>
              </a:defRPr>
            </a:lvl5pPr>
          </a:lstStyle>
          <a:p>
            <a:pPr lvl="0"/>
            <a:r>
              <a:rPr lang="en-US" dirty="0" smtClean="0"/>
              <a:t>Click to edit Master text styles</a:t>
            </a:r>
          </a:p>
        </p:txBody>
      </p:sp>
      <p:sp>
        <p:nvSpPr>
          <p:cNvPr id="7" name="TextBox 6"/>
          <p:cNvSpPr txBox="1"/>
          <p:nvPr userDrawn="1"/>
        </p:nvSpPr>
        <p:spPr>
          <a:xfrm>
            <a:off x="8328118" y="6286679"/>
            <a:ext cx="668895" cy="292388"/>
          </a:xfrm>
          <a:prstGeom prst="rect">
            <a:avLst/>
          </a:prstGeom>
          <a:noFill/>
        </p:spPr>
        <p:txBody>
          <a:bodyPr wrap="square" rtlCol="0">
            <a:spAutoFit/>
          </a:bodyPr>
          <a:lstStyle/>
          <a:p>
            <a:pPr algn="r" defTabSz="457200"/>
            <a:fld id="{4375D653-849C-904B-9BA9-B6FFD8E2B90A}" type="slidenum">
              <a:rPr lang="en-US" sz="1300">
                <a:solidFill>
                  <a:srgbClr val="FFFFFF"/>
                </a:solidFill>
                <a:latin typeface="Myriad Pro"/>
                <a:cs typeface="Myriad Pro"/>
              </a:rPr>
              <a:pPr algn="r" defTabSz="457200"/>
              <a:t>‹#›</a:t>
            </a:fld>
            <a:endParaRPr lang="en-US" sz="1300" dirty="0">
              <a:solidFill>
                <a:srgbClr val="FFFFFF"/>
              </a:solidFill>
              <a:latin typeface="Myriad Pro"/>
              <a:cs typeface="Myriad Pro"/>
            </a:endParaRPr>
          </a:p>
        </p:txBody>
      </p:sp>
    </p:spTree>
    <p:extLst>
      <p:ext uri="{BB962C8B-B14F-4D97-AF65-F5344CB8AC3E}">
        <p14:creationId xmlns:p14="http://schemas.microsoft.com/office/powerpoint/2010/main" val="2294745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323114"/>
            <a:ext cx="6667995" cy="685167"/>
          </a:xfrm>
        </p:spPr>
        <p:txBody>
          <a:bodyPr>
            <a:normAutofit/>
          </a:bodyPr>
          <a:lstStyle>
            <a:lvl1pPr algn="l">
              <a:defRPr sz="3200" b="0" i="0">
                <a:solidFill>
                  <a:schemeClr val="bg1"/>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97152"/>
            <a:ext cx="8229600" cy="4430089"/>
          </a:xfrm>
        </p:spPr>
        <p:txBody>
          <a:bodyPr/>
          <a:lstStyle>
            <a:lvl1pPr>
              <a:defRPr sz="3000">
                <a:solidFill>
                  <a:schemeClr val="bg1"/>
                </a:solidFill>
                <a:latin typeface="Myriad Pro"/>
                <a:cs typeface="Myriad Pro"/>
              </a:defRPr>
            </a:lvl1pPr>
            <a:lvl2pPr>
              <a:defRPr>
                <a:solidFill>
                  <a:schemeClr val="bg1"/>
                </a:solidFill>
                <a:latin typeface="Myriad Pro"/>
                <a:cs typeface="Myriad Pro"/>
              </a:defRPr>
            </a:lvl2pPr>
            <a:lvl3pPr>
              <a:defRPr>
                <a:solidFill>
                  <a:schemeClr val="bg1"/>
                </a:solidFill>
                <a:latin typeface="Myriad Pro"/>
                <a:cs typeface="Myriad Pro"/>
              </a:defRPr>
            </a:lvl3pPr>
            <a:lvl4pPr>
              <a:defRPr>
                <a:solidFill>
                  <a:schemeClr val="bg1"/>
                </a:solidFill>
                <a:latin typeface="Myriad Pro"/>
                <a:cs typeface="Myriad Pro"/>
              </a:defRPr>
            </a:lvl4pPr>
            <a:lvl5pPr>
              <a:defRPr>
                <a:solidFill>
                  <a:schemeClr val="bg1"/>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8328118" y="6286679"/>
            <a:ext cx="668895" cy="292388"/>
          </a:xfrm>
          <a:prstGeom prst="rect">
            <a:avLst/>
          </a:prstGeom>
          <a:noFill/>
        </p:spPr>
        <p:txBody>
          <a:bodyPr wrap="square" rtlCol="0">
            <a:spAutoFit/>
          </a:bodyPr>
          <a:lstStyle/>
          <a:p>
            <a:pPr algn="r" defTabSz="457200"/>
            <a:fld id="{4375D653-849C-904B-9BA9-B6FFD8E2B90A}" type="slidenum">
              <a:rPr lang="en-US" sz="1300">
                <a:solidFill>
                  <a:srgbClr val="FFFFFF"/>
                </a:solidFill>
                <a:latin typeface="Myriad Pro"/>
                <a:cs typeface="Myriad Pro"/>
              </a:rPr>
              <a:pPr algn="r" defTabSz="457200"/>
              <a:t>‹#›</a:t>
            </a:fld>
            <a:endParaRPr lang="en-US" sz="1300" dirty="0">
              <a:solidFill>
                <a:srgbClr val="FFFFFF"/>
              </a:solidFill>
              <a:latin typeface="Myriad Pro"/>
              <a:cs typeface="Myriad Pro"/>
            </a:endParaRPr>
          </a:p>
        </p:txBody>
      </p:sp>
    </p:spTree>
    <p:extLst>
      <p:ext uri="{BB962C8B-B14F-4D97-AF65-F5344CB8AC3E}">
        <p14:creationId xmlns:p14="http://schemas.microsoft.com/office/powerpoint/2010/main" val="3222096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1" y="323114"/>
            <a:ext cx="6667995" cy="685167"/>
          </a:xfrm>
        </p:spPr>
        <p:txBody>
          <a:bodyPr>
            <a:normAutofit/>
          </a:bodyPr>
          <a:lstStyle>
            <a:lvl1pPr algn="l">
              <a:defRPr sz="3200" b="0" i="0">
                <a:solidFill>
                  <a:schemeClr val="bg1"/>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97152"/>
            <a:ext cx="8229600" cy="4430089"/>
          </a:xfrm>
        </p:spPr>
        <p:txBody>
          <a:bodyPr/>
          <a:lstStyle>
            <a:lvl1pPr>
              <a:defRPr sz="3000">
                <a:solidFill>
                  <a:srgbClr val="FFFFFF"/>
                </a:solidFill>
                <a:latin typeface="Myriad Pro"/>
                <a:cs typeface="Myriad Pro"/>
              </a:defRPr>
            </a:lvl1pPr>
            <a:lvl2pPr>
              <a:defRPr>
                <a:solidFill>
                  <a:srgbClr val="FFFFFF"/>
                </a:solidFill>
                <a:latin typeface="Myriad Pro"/>
                <a:cs typeface="Myriad Pro"/>
              </a:defRPr>
            </a:lvl2pPr>
            <a:lvl3pPr>
              <a:defRPr>
                <a:solidFill>
                  <a:srgbClr val="FFFFFF"/>
                </a:solidFill>
                <a:latin typeface="Myriad Pro"/>
                <a:cs typeface="Myriad Pro"/>
              </a:defRPr>
            </a:lvl3pPr>
            <a:lvl4pPr>
              <a:defRPr>
                <a:solidFill>
                  <a:srgbClr val="FFFFFF"/>
                </a:solidFill>
                <a:latin typeface="Myriad Pro"/>
                <a:cs typeface="Myriad Pro"/>
              </a:defRPr>
            </a:lvl4pPr>
            <a:lvl5pPr>
              <a:defRPr>
                <a:solidFill>
                  <a:srgbClr val="FFFFFF"/>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8328118" y="6286679"/>
            <a:ext cx="668895" cy="292388"/>
          </a:xfrm>
          <a:prstGeom prst="rect">
            <a:avLst/>
          </a:prstGeom>
          <a:noFill/>
        </p:spPr>
        <p:txBody>
          <a:bodyPr wrap="square" rtlCol="0">
            <a:spAutoFit/>
          </a:bodyPr>
          <a:lstStyle/>
          <a:p>
            <a:pPr algn="r" defTabSz="457200"/>
            <a:fld id="{4375D653-849C-904B-9BA9-B6FFD8E2B90A}" type="slidenum">
              <a:rPr lang="en-US" sz="1300">
                <a:solidFill>
                  <a:srgbClr val="FFFFFF"/>
                </a:solidFill>
                <a:latin typeface="Myriad Pro"/>
                <a:cs typeface="Myriad Pro"/>
              </a:rPr>
              <a:pPr algn="r" defTabSz="457200"/>
              <a:t>‹#›</a:t>
            </a:fld>
            <a:endParaRPr lang="en-US" sz="1300" dirty="0">
              <a:solidFill>
                <a:srgbClr val="FFFFFF"/>
              </a:solidFill>
              <a:latin typeface="Myriad Pro"/>
              <a:cs typeface="Myriad Pro"/>
            </a:endParaRPr>
          </a:p>
        </p:txBody>
      </p:sp>
    </p:spTree>
    <p:extLst>
      <p:ext uri="{BB962C8B-B14F-4D97-AF65-F5344CB8AC3E}">
        <p14:creationId xmlns:p14="http://schemas.microsoft.com/office/powerpoint/2010/main" val="3882055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80666" y="4637971"/>
            <a:ext cx="5380249" cy="684732"/>
          </a:xfrm>
        </p:spPr>
        <p:txBody>
          <a:bodyPr>
            <a:normAutofit/>
          </a:bodyPr>
          <a:lstStyle>
            <a:lvl1pPr algn="ctr">
              <a:defRPr sz="3000" spc="100">
                <a:solidFill>
                  <a:schemeClr val="bg1"/>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80665" y="5322703"/>
            <a:ext cx="5380249" cy="426580"/>
          </a:xfrm>
        </p:spPr>
        <p:txBody>
          <a:bodyPr anchor="ctr">
            <a:normAutofit/>
          </a:bodyPr>
          <a:lstStyle>
            <a:lvl1pPr marL="0" indent="0" algn="ctr">
              <a:buNone/>
              <a:defRPr sz="1800" b="0" i="0" spc="100">
                <a:solidFill>
                  <a:srgbClr val="FDD83B"/>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857261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80666" y="4637971"/>
            <a:ext cx="5380249" cy="684732"/>
          </a:xfrm>
        </p:spPr>
        <p:txBody>
          <a:bodyPr>
            <a:normAutofit/>
          </a:bodyPr>
          <a:lstStyle>
            <a:lvl1pPr algn="ctr">
              <a:defRPr sz="3000" spc="100">
                <a:solidFill>
                  <a:schemeClr val="bg1"/>
                </a:solidFill>
                <a:latin typeface="Myriad Pro"/>
                <a:cs typeface="Myriad Pro"/>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80665" y="5322703"/>
            <a:ext cx="5380249" cy="426580"/>
          </a:xfrm>
        </p:spPr>
        <p:txBody>
          <a:bodyPr anchor="ctr">
            <a:normAutofit/>
          </a:bodyPr>
          <a:lstStyle>
            <a:lvl1pPr marL="0" indent="0" algn="ctr">
              <a:buNone/>
              <a:defRPr sz="1800" b="0" i="0" spc="100">
                <a:solidFill>
                  <a:srgbClr val="FDD83B"/>
                </a:solidFill>
                <a:latin typeface="Myriad Pro"/>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9963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328025" y="6286500"/>
            <a:ext cx="6683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defTabSz="457200" fontAlgn="base">
              <a:spcBef>
                <a:spcPct val="0"/>
              </a:spcBef>
              <a:spcAft>
                <a:spcPct val="0"/>
              </a:spcAft>
              <a:defRPr/>
            </a:pPr>
            <a:fld id="{D6DE52E3-4CEB-442C-BE31-D23151107BAF}" type="slidenum">
              <a:rPr lang="en-US" sz="1300" smtClean="0">
                <a:solidFill>
                  <a:srgbClr val="074072"/>
                </a:solidFill>
                <a:latin typeface="Myriad Pro" pitchFamily="34" charset="0"/>
                <a:ea typeface="Myriad Pro" pitchFamily="34" charset="0"/>
                <a:cs typeface="Myriad Pro" pitchFamily="34" charset="0"/>
              </a:rPr>
              <a:pPr algn="r" defTabSz="457200" fontAlgn="base">
                <a:spcBef>
                  <a:spcPct val="0"/>
                </a:spcBef>
                <a:spcAft>
                  <a:spcPct val="0"/>
                </a:spcAft>
                <a:defRPr/>
              </a:pPr>
              <a:t>‹#›</a:t>
            </a:fld>
            <a:endParaRPr lang="en-US" sz="1300" dirty="0" smtClean="0">
              <a:solidFill>
                <a:srgbClr val="074072"/>
              </a:solidFill>
              <a:latin typeface="Myriad Pro" pitchFamily="34" charset="0"/>
              <a:ea typeface="Myriad Pro" pitchFamily="34" charset="0"/>
              <a:cs typeface="Myriad Pro" pitchFamily="34" charset="0"/>
            </a:endParaRPr>
          </a:p>
        </p:txBody>
      </p:sp>
      <p:sp>
        <p:nvSpPr>
          <p:cNvPr id="2" name="Title 1"/>
          <p:cNvSpPr>
            <a:spLocks noGrp="1"/>
          </p:cNvSpPr>
          <p:nvPr>
            <p:ph type="title"/>
          </p:nvPr>
        </p:nvSpPr>
        <p:spPr>
          <a:xfrm>
            <a:off x="457201" y="323114"/>
            <a:ext cx="6667995" cy="685167"/>
          </a:xfrm>
        </p:spPr>
        <p:txBody>
          <a:bodyPr>
            <a:normAutofit/>
          </a:bodyPr>
          <a:lstStyle>
            <a:lvl1pPr algn="l">
              <a:defRPr sz="3200" b="0" i="0">
                <a:solidFill>
                  <a:schemeClr val="bg1"/>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97152"/>
            <a:ext cx="8229600" cy="4430089"/>
          </a:xfrm>
        </p:spPr>
        <p:txBody>
          <a:bodyPr/>
          <a:lstStyle>
            <a:lvl1pPr>
              <a:defRPr sz="3000">
                <a:solidFill>
                  <a:srgbClr val="333333"/>
                </a:solidFill>
                <a:latin typeface="Myriad Pro"/>
                <a:cs typeface="Myriad Pro"/>
              </a:defRPr>
            </a:lvl1pPr>
            <a:lvl2pPr>
              <a:defRPr>
                <a:solidFill>
                  <a:srgbClr val="333333"/>
                </a:solidFill>
                <a:latin typeface="Myriad Pro"/>
                <a:cs typeface="Myriad Pro"/>
              </a:defRPr>
            </a:lvl2pPr>
            <a:lvl3pPr>
              <a:defRPr>
                <a:solidFill>
                  <a:srgbClr val="333333"/>
                </a:solidFill>
                <a:latin typeface="Myriad Pro"/>
                <a:cs typeface="Myriad Pro"/>
              </a:defRPr>
            </a:lvl3pPr>
            <a:lvl4pPr>
              <a:defRPr>
                <a:solidFill>
                  <a:srgbClr val="333333"/>
                </a:solidFill>
                <a:latin typeface="Myriad Pro"/>
                <a:cs typeface="Myriad Pro"/>
              </a:defRPr>
            </a:lvl4pPr>
            <a:lvl5pPr>
              <a:defRPr>
                <a:solidFill>
                  <a:srgbClr val="333333"/>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425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8328025" y="6286500"/>
            <a:ext cx="6683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defTabSz="457200" fontAlgn="base">
              <a:spcBef>
                <a:spcPct val="0"/>
              </a:spcBef>
              <a:spcAft>
                <a:spcPct val="0"/>
              </a:spcAft>
              <a:defRPr/>
            </a:pPr>
            <a:fld id="{9B65F014-9CA8-417F-A935-D94D7ACDE3DE}" type="slidenum">
              <a:rPr lang="en-US" sz="1300" smtClean="0">
                <a:solidFill>
                  <a:srgbClr val="FFFFFF"/>
                </a:solidFill>
                <a:latin typeface="Myriad Pro" pitchFamily="34" charset="0"/>
                <a:ea typeface="Myriad Pro" pitchFamily="34" charset="0"/>
                <a:cs typeface="Myriad Pro" pitchFamily="34" charset="0"/>
              </a:rPr>
              <a:pPr algn="r" defTabSz="457200" fontAlgn="base">
                <a:spcBef>
                  <a:spcPct val="0"/>
                </a:spcBef>
                <a:spcAft>
                  <a:spcPct val="0"/>
                </a:spcAft>
                <a:defRPr/>
              </a:pPr>
              <a:t>‹#›</a:t>
            </a:fld>
            <a:endParaRPr lang="en-US" sz="1300" dirty="0" smtClean="0">
              <a:solidFill>
                <a:srgbClr val="FFFFFF"/>
              </a:solidFill>
              <a:latin typeface="Myriad Pro" pitchFamily="34" charset="0"/>
              <a:ea typeface="Myriad Pro" pitchFamily="34" charset="0"/>
              <a:cs typeface="Myriad Pro" pitchFamily="34" charset="0"/>
            </a:endParaRPr>
          </a:p>
        </p:txBody>
      </p:sp>
      <p:sp>
        <p:nvSpPr>
          <p:cNvPr id="2" name="Title 1"/>
          <p:cNvSpPr>
            <a:spLocks noGrp="1"/>
          </p:cNvSpPr>
          <p:nvPr>
            <p:ph type="title"/>
          </p:nvPr>
        </p:nvSpPr>
        <p:spPr>
          <a:xfrm>
            <a:off x="360260" y="167994"/>
            <a:ext cx="8432326" cy="685167"/>
          </a:xfrm>
        </p:spPr>
        <p:txBody>
          <a:bodyPr>
            <a:normAutofit/>
          </a:bodyPr>
          <a:lstStyle>
            <a:lvl1pPr algn="l">
              <a:defRPr sz="3400" b="0" i="0">
                <a:solidFill>
                  <a:srgbClr val="074072"/>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9955" y="1309352"/>
            <a:ext cx="8422633" cy="4430089"/>
          </a:xfrm>
        </p:spPr>
        <p:txBody>
          <a:bodyPr/>
          <a:lstStyle>
            <a:lvl1pPr>
              <a:defRPr sz="2800">
                <a:solidFill>
                  <a:srgbClr val="333333"/>
                </a:solidFill>
                <a:latin typeface="Myriad Pro"/>
                <a:cs typeface="Myriad Pro"/>
              </a:defRPr>
            </a:lvl1pPr>
            <a:lvl2pPr>
              <a:defRPr sz="2500">
                <a:solidFill>
                  <a:srgbClr val="333333"/>
                </a:solidFill>
                <a:latin typeface="Myriad Pro"/>
                <a:cs typeface="Myriad Pro"/>
              </a:defRPr>
            </a:lvl2pPr>
            <a:lvl3pPr>
              <a:defRPr sz="2200">
                <a:solidFill>
                  <a:srgbClr val="333333"/>
                </a:solidFill>
                <a:latin typeface="Myriad Pro"/>
                <a:cs typeface="Myriad Pro"/>
              </a:defRPr>
            </a:lvl3pPr>
            <a:lvl4pPr>
              <a:defRPr sz="1900">
                <a:solidFill>
                  <a:srgbClr val="333333"/>
                </a:solidFill>
                <a:latin typeface="Myriad Pro"/>
                <a:cs typeface="Myriad Pro"/>
              </a:defRPr>
            </a:lvl4pPr>
            <a:lvl5pPr>
              <a:defRPr sz="1900">
                <a:solidFill>
                  <a:srgbClr val="333333"/>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0"/>
          </p:nvPr>
        </p:nvSpPr>
        <p:spPr>
          <a:xfrm>
            <a:off x="5159811" y="6098597"/>
            <a:ext cx="2401621" cy="610684"/>
          </a:xfrm>
        </p:spPr>
        <p:txBody>
          <a:bodyPr anchor="ctr">
            <a:normAutofit/>
          </a:bodyPr>
          <a:lstStyle>
            <a:lvl1pPr marL="0" indent="0">
              <a:lnSpc>
                <a:spcPct val="120000"/>
              </a:lnSpc>
              <a:buFontTx/>
              <a:buNone/>
              <a:defRPr sz="1300" cap="all">
                <a:solidFill>
                  <a:srgbClr val="FFFFFF"/>
                </a:solidFill>
                <a:latin typeface="Kadlec Pro Bold"/>
                <a:cs typeface="Kadlec Pro Bold"/>
              </a:defRPr>
            </a:lvl1pPr>
            <a:lvl2pPr>
              <a:defRPr sz="2500">
                <a:solidFill>
                  <a:srgbClr val="333333"/>
                </a:solidFill>
                <a:latin typeface="Myriad Pro"/>
                <a:cs typeface="Myriad Pro"/>
              </a:defRPr>
            </a:lvl2pPr>
            <a:lvl3pPr>
              <a:defRPr sz="2200">
                <a:solidFill>
                  <a:srgbClr val="333333"/>
                </a:solidFill>
                <a:latin typeface="Myriad Pro"/>
                <a:cs typeface="Myriad Pro"/>
              </a:defRPr>
            </a:lvl3pPr>
            <a:lvl4pPr>
              <a:defRPr sz="1900">
                <a:solidFill>
                  <a:srgbClr val="333333"/>
                </a:solidFill>
                <a:latin typeface="Myriad Pro"/>
                <a:cs typeface="Myriad Pro"/>
              </a:defRPr>
            </a:lvl4pPr>
            <a:lvl5pPr>
              <a:defRPr sz="1900">
                <a:solidFill>
                  <a:srgbClr val="333333"/>
                </a:solidFill>
                <a:latin typeface="Myriad Pro"/>
                <a:cs typeface="Myriad Pro"/>
              </a:defRPr>
            </a:lvl5pPr>
          </a:lstStyle>
          <a:p>
            <a:pPr lvl="0"/>
            <a:r>
              <a:rPr lang="en-US" dirty="0" smtClean="0"/>
              <a:t>Click to edit Master text styles</a:t>
            </a:r>
          </a:p>
        </p:txBody>
      </p:sp>
    </p:spTree>
    <p:extLst>
      <p:ext uri="{BB962C8B-B14F-4D97-AF65-F5344CB8AC3E}">
        <p14:creationId xmlns:p14="http://schemas.microsoft.com/office/powerpoint/2010/main" val="3350075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328025" y="6286500"/>
            <a:ext cx="6683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defTabSz="457200" fontAlgn="base">
              <a:spcBef>
                <a:spcPct val="0"/>
              </a:spcBef>
              <a:spcAft>
                <a:spcPct val="0"/>
              </a:spcAft>
              <a:defRPr/>
            </a:pPr>
            <a:fld id="{5E4F4376-3697-43A3-9571-59D484D6794A}" type="slidenum">
              <a:rPr lang="en-US" sz="1300" smtClean="0">
                <a:solidFill>
                  <a:srgbClr val="FFFFFF"/>
                </a:solidFill>
                <a:latin typeface="Myriad Pro" pitchFamily="34" charset="0"/>
                <a:ea typeface="Myriad Pro" pitchFamily="34" charset="0"/>
                <a:cs typeface="Myriad Pro" pitchFamily="34" charset="0"/>
              </a:rPr>
              <a:pPr algn="r" defTabSz="457200" fontAlgn="base">
                <a:spcBef>
                  <a:spcPct val="0"/>
                </a:spcBef>
                <a:spcAft>
                  <a:spcPct val="0"/>
                </a:spcAft>
                <a:defRPr/>
              </a:pPr>
              <a:t>‹#›</a:t>
            </a:fld>
            <a:endParaRPr lang="en-US" sz="1300" dirty="0" smtClean="0">
              <a:solidFill>
                <a:srgbClr val="FFFFFF"/>
              </a:solidFill>
              <a:latin typeface="Myriad Pro" pitchFamily="34" charset="0"/>
              <a:ea typeface="Myriad Pro" pitchFamily="34" charset="0"/>
              <a:cs typeface="Myriad Pro" pitchFamily="34" charset="0"/>
            </a:endParaRPr>
          </a:p>
        </p:txBody>
      </p:sp>
      <p:sp>
        <p:nvSpPr>
          <p:cNvPr id="2" name="Title 1"/>
          <p:cNvSpPr>
            <a:spLocks noGrp="1"/>
          </p:cNvSpPr>
          <p:nvPr>
            <p:ph type="title"/>
          </p:nvPr>
        </p:nvSpPr>
        <p:spPr>
          <a:xfrm>
            <a:off x="457201" y="323114"/>
            <a:ext cx="6667995" cy="685167"/>
          </a:xfrm>
        </p:spPr>
        <p:txBody>
          <a:bodyPr>
            <a:normAutofit/>
          </a:bodyPr>
          <a:lstStyle>
            <a:lvl1pPr algn="l">
              <a:defRPr sz="3200" b="0" i="0">
                <a:solidFill>
                  <a:schemeClr val="bg1"/>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97152"/>
            <a:ext cx="8229600" cy="4430089"/>
          </a:xfrm>
        </p:spPr>
        <p:txBody>
          <a:bodyPr/>
          <a:lstStyle>
            <a:lvl1pPr>
              <a:defRPr sz="3000">
                <a:solidFill>
                  <a:schemeClr val="bg1"/>
                </a:solidFill>
                <a:latin typeface="Myriad Pro"/>
                <a:cs typeface="Myriad Pro"/>
              </a:defRPr>
            </a:lvl1pPr>
            <a:lvl2pPr>
              <a:defRPr>
                <a:solidFill>
                  <a:schemeClr val="bg1"/>
                </a:solidFill>
                <a:latin typeface="Myriad Pro"/>
                <a:cs typeface="Myriad Pro"/>
              </a:defRPr>
            </a:lvl2pPr>
            <a:lvl3pPr>
              <a:defRPr>
                <a:solidFill>
                  <a:schemeClr val="bg1"/>
                </a:solidFill>
                <a:latin typeface="Myriad Pro"/>
                <a:cs typeface="Myriad Pro"/>
              </a:defRPr>
            </a:lvl3pPr>
            <a:lvl4pPr>
              <a:defRPr>
                <a:solidFill>
                  <a:schemeClr val="bg1"/>
                </a:solidFill>
                <a:latin typeface="Myriad Pro"/>
                <a:cs typeface="Myriad Pro"/>
              </a:defRPr>
            </a:lvl4pPr>
            <a:lvl5pPr>
              <a:defRPr>
                <a:solidFill>
                  <a:schemeClr val="bg1"/>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409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3EB362-2115-453C-95ED-D216D1C1B0DE}" type="datetimeFigureOut">
              <a:rPr lang="en-US" smtClean="0"/>
              <a:t>6/7/2017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2248911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328025" y="6286500"/>
            <a:ext cx="6683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defTabSz="457200" fontAlgn="base">
              <a:spcBef>
                <a:spcPct val="0"/>
              </a:spcBef>
              <a:spcAft>
                <a:spcPct val="0"/>
              </a:spcAft>
              <a:defRPr/>
            </a:pPr>
            <a:fld id="{EBE9A262-A927-4FCC-A5CB-87C79AB1E0BA}" type="slidenum">
              <a:rPr lang="en-US" sz="1300" smtClean="0">
                <a:solidFill>
                  <a:srgbClr val="FFFFFF"/>
                </a:solidFill>
                <a:latin typeface="Myriad Pro" pitchFamily="34" charset="0"/>
                <a:ea typeface="Myriad Pro" pitchFamily="34" charset="0"/>
                <a:cs typeface="Myriad Pro" pitchFamily="34" charset="0"/>
              </a:rPr>
              <a:pPr algn="r" defTabSz="457200" fontAlgn="base">
                <a:spcBef>
                  <a:spcPct val="0"/>
                </a:spcBef>
                <a:spcAft>
                  <a:spcPct val="0"/>
                </a:spcAft>
                <a:defRPr/>
              </a:pPr>
              <a:t>‹#›</a:t>
            </a:fld>
            <a:endParaRPr lang="en-US" sz="1300" dirty="0" smtClean="0">
              <a:solidFill>
                <a:srgbClr val="FFFFFF"/>
              </a:solidFill>
              <a:latin typeface="Myriad Pro" pitchFamily="34" charset="0"/>
              <a:ea typeface="Myriad Pro" pitchFamily="34" charset="0"/>
              <a:cs typeface="Myriad Pro" pitchFamily="34" charset="0"/>
            </a:endParaRPr>
          </a:p>
        </p:txBody>
      </p:sp>
      <p:sp>
        <p:nvSpPr>
          <p:cNvPr id="2" name="Title 1"/>
          <p:cNvSpPr>
            <a:spLocks noGrp="1"/>
          </p:cNvSpPr>
          <p:nvPr>
            <p:ph type="title"/>
          </p:nvPr>
        </p:nvSpPr>
        <p:spPr>
          <a:xfrm>
            <a:off x="457201" y="323114"/>
            <a:ext cx="6667995" cy="685167"/>
          </a:xfrm>
        </p:spPr>
        <p:txBody>
          <a:bodyPr>
            <a:normAutofit/>
          </a:bodyPr>
          <a:lstStyle>
            <a:lvl1pPr algn="l">
              <a:defRPr sz="3200" b="0" i="0">
                <a:solidFill>
                  <a:schemeClr val="bg1"/>
                </a:solidFill>
                <a:latin typeface="Kadlec Pro Semi Bold"/>
                <a:cs typeface="Kadlec Pro Semi Bold"/>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97152"/>
            <a:ext cx="8229600" cy="4430089"/>
          </a:xfrm>
        </p:spPr>
        <p:txBody>
          <a:bodyPr/>
          <a:lstStyle>
            <a:lvl1pPr>
              <a:defRPr sz="3000">
                <a:solidFill>
                  <a:srgbClr val="FFFFFF"/>
                </a:solidFill>
                <a:latin typeface="Myriad Pro"/>
                <a:cs typeface="Myriad Pro"/>
              </a:defRPr>
            </a:lvl1pPr>
            <a:lvl2pPr>
              <a:defRPr>
                <a:solidFill>
                  <a:srgbClr val="FFFFFF"/>
                </a:solidFill>
                <a:latin typeface="Myriad Pro"/>
                <a:cs typeface="Myriad Pro"/>
              </a:defRPr>
            </a:lvl2pPr>
            <a:lvl3pPr>
              <a:defRPr>
                <a:solidFill>
                  <a:srgbClr val="FFFFFF"/>
                </a:solidFill>
                <a:latin typeface="Myriad Pro"/>
                <a:cs typeface="Myriad Pro"/>
              </a:defRPr>
            </a:lvl3pPr>
            <a:lvl4pPr>
              <a:defRPr>
                <a:solidFill>
                  <a:srgbClr val="FFFFFF"/>
                </a:solidFill>
                <a:latin typeface="Myriad Pro"/>
                <a:cs typeface="Myriad Pro"/>
              </a:defRPr>
            </a:lvl4pPr>
            <a:lvl5pPr>
              <a:defRPr>
                <a:solidFill>
                  <a:srgbClr val="FFFFFF"/>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687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E_Title Slide">
    <p:bg>
      <p:bgPr>
        <a:solidFill>
          <a:schemeClr val="bg1"/>
        </a:solidFill>
        <a:effectLst/>
      </p:bgPr>
    </p:b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624833"/>
            <a:ext cx="6972300" cy="2641756"/>
          </a:xfrm>
          <a:prstGeom prst="rect">
            <a:avLst/>
          </a:prstGeom>
        </p:spPr>
        <p:txBody>
          <a:bodyPr anchor="b">
            <a:normAutofit/>
          </a:bodyPr>
          <a:lstStyle>
            <a:lvl1pPr marL="0" indent="0">
              <a:lnSpc>
                <a:spcPct val="100000"/>
              </a:lnSpc>
              <a:buNone/>
              <a:defRPr sz="5000" b="0" i="0" cap="all" baseline="0">
                <a:solidFill>
                  <a:schemeClr val="bg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ENCODE NORMAL</a:t>
            </a:r>
          </a:p>
          <a:p>
            <a:pPr lvl="0"/>
            <a:r>
              <a:rPr lang="en-US" dirty="0" smtClean="0"/>
              <a:t>BLACK, 50 PT. </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9463" y="4266590"/>
            <a:ext cx="1600200" cy="110487"/>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2259" y="6408715"/>
            <a:ext cx="1644160" cy="310467"/>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21235" t="42936" r="21078" b="50553"/>
          <a:stretch/>
        </p:blipFill>
        <p:spPr>
          <a:xfrm>
            <a:off x="-42863" y="-28575"/>
            <a:ext cx="9186863" cy="785813"/>
          </a:xfrm>
          <a:prstGeom prst="rect">
            <a:avLst/>
          </a:prstGeom>
        </p:spPr>
      </p:pic>
    </p:spTree>
    <p:extLst>
      <p:ext uri="{BB962C8B-B14F-4D97-AF65-F5344CB8AC3E}">
        <p14:creationId xmlns:p14="http://schemas.microsoft.com/office/powerpoint/2010/main" val="410664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E_Section Head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5545" r="22954" b="90173"/>
          <a:stretch/>
        </p:blipFill>
        <p:spPr>
          <a:xfrm>
            <a:off x="-1313683" y="537882"/>
            <a:ext cx="10437362" cy="437479"/>
          </a:xfrm>
          <a:prstGeom prst="rect">
            <a:avLst/>
          </a:prstGeom>
        </p:spPr>
      </p:pic>
      <p:sp>
        <p:nvSpPr>
          <p:cNvPr id="2" name="Text Placeholder 5"/>
          <p:cNvSpPr>
            <a:spLocks noGrp="1"/>
          </p:cNvSpPr>
          <p:nvPr>
            <p:ph type="body" sz="quarter" idx="10" hasCustomPrompt="1"/>
          </p:nvPr>
        </p:nvSpPr>
        <p:spPr>
          <a:xfrm>
            <a:off x="671757" y="2046061"/>
            <a:ext cx="6972300" cy="2641756"/>
          </a:xfrm>
          <a:prstGeom prst="rect">
            <a:avLst/>
          </a:prstGeom>
        </p:spPr>
        <p:txBody>
          <a:bodyPr anchor="t">
            <a:normAutofit/>
          </a:bodyPr>
          <a:lstStyle>
            <a:lvl1pPr marL="0" indent="0">
              <a:lnSpc>
                <a:spcPct val="100000"/>
              </a:lnSpc>
              <a:buNone/>
              <a:defRPr sz="5000" b="0" i="0" cap="all" baseline="0">
                <a:solidFill>
                  <a:schemeClr val="accent6"/>
                </a:solidFill>
                <a:latin typeface="Uni Sans Regular" charset="0"/>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Section header HERE</a:t>
            </a:r>
          </a:p>
          <a:p>
            <a:pPr lvl="0"/>
            <a:r>
              <a:rPr lang="en-US" dirty="0" err="1" smtClean="0"/>
              <a:t>Uni</a:t>
            </a:r>
            <a:r>
              <a:rPr lang="en-US" dirty="0" smtClean="0"/>
              <a:t> sans </a:t>
            </a:r>
          </a:p>
          <a:p>
            <a:pPr lvl="0"/>
            <a:r>
              <a:rPr lang="en-US" dirty="0" smtClean="0"/>
              <a:t>regular, 50 PT. </a:t>
            </a:r>
            <a:endParaRPr lang="en-US" dirty="0"/>
          </a:p>
        </p:txBody>
      </p:sp>
      <p:pic>
        <p:nvPicPr>
          <p:cNvPr id="5" name="Picture 4"/>
          <p:cNvPicPr>
            <a:picLocks noChangeAspect="1"/>
          </p:cNvPicPr>
          <p:nvPr userDrawn="1"/>
        </p:nvPicPr>
        <p:blipFill>
          <a:blip r:embed="rId3"/>
          <a:stretch>
            <a:fillRect/>
          </a:stretch>
        </p:blipFill>
        <p:spPr>
          <a:xfrm>
            <a:off x="6315017" y="6391824"/>
            <a:ext cx="2425295" cy="162965"/>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32251"/>
            <a:ext cx="3391102" cy="449976"/>
          </a:xfrm>
          <a:prstGeom prst="rect">
            <a:avLst/>
          </a:prstGeom>
        </p:spPr>
      </p:pic>
    </p:spTree>
    <p:extLst>
      <p:ext uri="{BB962C8B-B14F-4D97-AF65-F5344CB8AC3E}">
        <p14:creationId xmlns:p14="http://schemas.microsoft.com/office/powerpoint/2010/main" val="299277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E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chor="b">
            <a:normAutofit/>
          </a:bodyPr>
          <a:lstStyle>
            <a:lvl1pPr marL="0" indent="0">
              <a:lnSpc>
                <a:spcPct val="90000"/>
              </a:lnSpc>
              <a:buNone/>
              <a:defRPr sz="3000" b="0" i="0" cap="all" baseline="0">
                <a:solidFill>
                  <a:schemeClr val="accent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342900" indent="-342900">
              <a:buFont typeface="Wingdings" charset="2"/>
              <a:buChar char="§"/>
              <a:defRPr sz="2400" b="0" i="0" baseline="0">
                <a:solidFill>
                  <a:schemeClr val="accent4">
                    <a:lumMod val="25000"/>
                  </a:schemeClr>
                </a:solidFill>
                <a:latin typeface="Open Sans Light"/>
                <a:cs typeface="Open Sans Light"/>
              </a:defRPr>
            </a:lvl1pPr>
            <a:lvl2pPr marL="742950" indent="-285750">
              <a:buFont typeface="Wingdings" charset="2"/>
              <a:buChar char="§"/>
              <a:defRPr sz="2000" b="0" i="0" baseline="0">
                <a:solidFill>
                  <a:schemeClr val="accent4">
                    <a:lumMod val="25000"/>
                  </a:schemeClr>
                </a:solidFill>
                <a:latin typeface="Open Sans Light"/>
                <a:cs typeface="Open Sans Light"/>
              </a:defRPr>
            </a:lvl2pPr>
            <a:lvl3pPr marL="1143000" indent="-228600">
              <a:buSzPct val="100000"/>
              <a:buFont typeface="Wingdings" charset="2"/>
              <a:buChar char="§"/>
              <a:defRPr sz="1800" b="0" i="0" baseline="0">
                <a:solidFill>
                  <a:schemeClr val="accent4">
                    <a:lumMod val="25000"/>
                  </a:schemeClr>
                </a:solidFill>
                <a:latin typeface="Open Sans Light"/>
                <a:cs typeface="Open Sans Light"/>
              </a:defRPr>
            </a:lvl3pPr>
            <a:lvl4pPr marL="1600200" indent="-228600">
              <a:buFont typeface="Wingdings" charset="2"/>
              <a:buChar char="§"/>
              <a:defRPr sz="1600" b="0" i="0" baseline="0">
                <a:solidFill>
                  <a:schemeClr val="accent4">
                    <a:lumMod val="25000"/>
                  </a:schemeClr>
                </a:solidFill>
                <a:latin typeface="Open Sans Light"/>
                <a:cs typeface="Open Sans Light"/>
              </a:defRPr>
            </a:lvl4pPr>
            <a:lvl5pPr marL="2057400" indent="-228600">
              <a:buFont typeface="Wingdings" charset="2"/>
              <a:buChar char="§"/>
              <a:defRPr sz="1400" b="0" i="0" baseline="0">
                <a:solidFill>
                  <a:schemeClr val="accent4">
                    <a:lumMod val="25000"/>
                  </a:schemeClr>
                </a:solidFill>
                <a:latin typeface="Open Sans Light"/>
                <a:cs typeface="Open Sans Light"/>
              </a:defRPr>
            </a:lvl5pPr>
          </a:lstStyle>
          <a:p>
            <a:pPr lvl="0"/>
            <a:r>
              <a:rPr lang="en-US" dirty="0" smtClean="0"/>
              <a:t>Bulleted content here (Open Sans Light, 24 pt.)</a:t>
            </a:r>
          </a:p>
          <a:p>
            <a:pPr lvl="1"/>
            <a:r>
              <a:rPr lang="en-US" dirty="0" smtClean="0"/>
              <a:t>Second level (Open Sans Light, 20)</a:t>
            </a:r>
          </a:p>
          <a:p>
            <a:pPr lvl="2"/>
            <a:r>
              <a:rPr lang="en-US" dirty="0" smtClean="0"/>
              <a:t>Third level (Open Sans Light, 18)</a:t>
            </a:r>
          </a:p>
          <a:p>
            <a:pPr lvl="3"/>
            <a:r>
              <a:rPr lang="en-US" dirty="0" smtClean="0"/>
              <a:t>Fourth level (Open Sans Light, 16)</a:t>
            </a:r>
          </a:p>
          <a:p>
            <a:pPr lvl="4"/>
            <a:r>
              <a:rPr lang="en-US" dirty="0" smtClean="0"/>
              <a:t>Fifth level (Open Sans Light, 14)</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764" y="1363509"/>
            <a:ext cx="1103781" cy="7621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2259" y="6408715"/>
            <a:ext cx="1644160" cy="310467"/>
          </a:xfrm>
          <a:prstGeom prst="rect">
            <a:avLst/>
          </a:prstGeom>
        </p:spPr>
      </p:pic>
    </p:spTree>
    <p:extLst>
      <p:ext uri="{BB962C8B-B14F-4D97-AF65-F5344CB8AC3E}">
        <p14:creationId xmlns:p14="http://schemas.microsoft.com/office/powerpoint/2010/main" val="1109972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E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chor="b">
            <a:normAutofit/>
          </a:bodyPr>
          <a:lstStyle>
            <a:lvl1pPr marL="0" indent="0">
              <a:lnSpc>
                <a:spcPct val="90000"/>
              </a:lnSpc>
              <a:buNone/>
              <a:defRPr sz="3000" b="0" i="0" cap="all" baseline="0">
                <a:solidFill>
                  <a:schemeClr val="bg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Wingdings" charset="2"/>
              <a:buChar char="§"/>
              <a:defRPr sz="2400" b="0" i="0" baseline="0">
                <a:solidFill>
                  <a:schemeClr val="accent4">
                    <a:lumMod val="10000"/>
                  </a:schemeClr>
                </a:solidFill>
                <a:latin typeface="Open Sans Light"/>
                <a:cs typeface="Open Sans Light"/>
              </a:defRPr>
            </a:lvl1pPr>
            <a:lvl2pPr marL="742950" indent="-285750">
              <a:buFont typeface="Wingdings" charset="2"/>
              <a:buChar char="§"/>
              <a:defRPr sz="2000" b="0" i="0" baseline="0">
                <a:solidFill>
                  <a:schemeClr val="accent4">
                    <a:lumMod val="10000"/>
                  </a:schemeClr>
                </a:solidFill>
                <a:latin typeface="Open Sans Light"/>
                <a:cs typeface="Open Sans Light"/>
              </a:defRPr>
            </a:lvl2pPr>
            <a:lvl3pPr marL="1143000" indent="-228600">
              <a:buSzPct val="100000"/>
              <a:buFont typeface="Wingdings" charset="2"/>
              <a:buChar char="§"/>
              <a:defRPr sz="1800" b="0" i="0" baseline="0">
                <a:solidFill>
                  <a:schemeClr val="accent4">
                    <a:lumMod val="10000"/>
                  </a:schemeClr>
                </a:solidFill>
                <a:latin typeface="Open Sans Light"/>
                <a:cs typeface="Open Sans Light"/>
              </a:defRPr>
            </a:lvl3pPr>
            <a:lvl4pPr marL="1600200" indent="-228600">
              <a:buFont typeface="Wingdings" charset="2"/>
              <a:buChar char="§"/>
              <a:defRPr sz="1600" b="0" i="0" baseline="0">
                <a:solidFill>
                  <a:schemeClr val="accent4">
                    <a:lumMod val="10000"/>
                  </a:schemeClr>
                </a:solidFill>
                <a:latin typeface="Open Sans Light"/>
                <a:cs typeface="Open Sans Light"/>
              </a:defRPr>
            </a:lvl4pPr>
            <a:lvl5pPr marL="2057400" indent="-228600">
              <a:buFont typeface="Wingdings" charset="2"/>
              <a:buChar char="§"/>
              <a:defRPr sz="1400" b="0" i="0" baseline="0">
                <a:solidFill>
                  <a:schemeClr val="accent4">
                    <a:lumMod val="10000"/>
                  </a:schemeClr>
                </a:solidFill>
                <a:latin typeface="Open Sans Light"/>
                <a:cs typeface="Open Sans Light"/>
              </a:defRPr>
            </a:lvl5pPr>
          </a:lstStyle>
          <a:p>
            <a:pPr lvl="0"/>
            <a:r>
              <a:rPr lang="en-US" dirty="0" smtClean="0"/>
              <a:t>Content here (Open Sans Light, 24 pt.)</a:t>
            </a:r>
          </a:p>
          <a:p>
            <a:pPr lvl="1"/>
            <a:r>
              <a:rPr lang="en-US" dirty="0" smtClean="0"/>
              <a:t>Second level (Open Sans Light, 20)</a:t>
            </a:r>
          </a:p>
          <a:p>
            <a:pPr lvl="2"/>
            <a:r>
              <a:rPr lang="en-US" dirty="0" smtClean="0"/>
              <a:t>Third level (Open Sans Light, 18)</a:t>
            </a:r>
          </a:p>
          <a:p>
            <a:pPr lvl="3"/>
            <a:r>
              <a:rPr lang="en-US" dirty="0" smtClean="0"/>
              <a:t>Fourth level (Open Sans Light, 16)</a:t>
            </a:r>
          </a:p>
          <a:p>
            <a:pPr lvl="4"/>
            <a:r>
              <a:rPr lang="en-US" dirty="0" smtClean="0"/>
              <a:t>Fifth level (Open Sans Light, 14)</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764" y="1363509"/>
            <a:ext cx="1103781" cy="76211"/>
          </a:xfrm>
          <a:prstGeom prst="rect">
            <a:avLst/>
          </a:prstGeom>
        </p:spPr>
      </p:pic>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cap="all" baseline="0">
                <a:solidFill>
                  <a:schemeClr val="accent5"/>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(UNI SANS LIGHT, 24 PT.)</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2259" y="6408715"/>
            <a:ext cx="1644160" cy="310467"/>
          </a:xfrm>
          <a:prstGeom prst="rect">
            <a:avLst/>
          </a:prstGeom>
        </p:spPr>
      </p:pic>
    </p:spTree>
    <p:extLst>
      <p:ext uri="{BB962C8B-B14F-4D97-AF65-F5344CB8AC3E}">
        <p14:creationId xmlns:p14="http://schemas.microsoft.com/office/powerpoint/2010/main" val="25940604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E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chemeClr val="accent4">
                    <a:lumMod val="10000"/>
                  </a:schemeClr>
                </a:solidFill>
                <a:latin typeface="Open Sans Light"/>
                <a:cs typeface="Open Sans Light"/>
              </a:defRPr>
            </a:lvl1pPr>
          </a:lstStyle>
          <a:p>
            <a:r>
              <a:rPr lang="en-US" dirty="0" smtClean="0"/>
              <a:t>Graphic Here</a:t>
            </a:r>
            <a:endParaRPr lang="en-US" dirty="0"/>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chemeClr val="accent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764" y="1363509"/>
            <a:ext cx="1103781" cy="7621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12259" y="6408715"/>
            <a:ext cx="1644160" cy="310467"/>
          </a:xfrm>
          <a:prstGeom prst="rect">
            <a:avLst/>
          </a:prstGeom>
        </p:spPr>
      </p:pic>
    </p:spTree>
    <p:extLst>
      <p:ext uri="{BB962C8B-B14F-4D97-AF65-F5344CB8AC3E}">
        <p14:creationId xmlns:p14="http://schemas.microsoft.com/office/powerpoint/2010/main" val="1696875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RECTIONS">
    <p:spTree>
      <p:nvGrpSpPr>
        <p:cNvPr id="1" name=""/>
        <p:cNvGrpSpPr/>
        <p:nvPr/>
      </p:nvGrpSpPr>
      <p:grpSpPr>
        <a:xfrm>
          <a:off x="0" y="0"/>
          <a:ext cx="0" cy="0"/>
          <a:chOff x="0" y="0"/>
          <a:chExt cx="0" cy="0"/>
        </a:xfrm>
      </p:grpSpPr>
      <p:sp>
        <p:nvSpPr>
          <p:cNvPr id="3" name="Text Placeholder 1"/>
          <p:cNvSpPr txBox="1">
            <a:spLocks/>
          </p:cNvSpPr>
          <p:nvPr userDrawn="1"/>
        </p:nvSpPr>
        <p:spPr>
          <a:xfrm>
            <a:off x="516309" y="462950"/>
            <a:ext cx="8184662" cy="99199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cap="all" dirty="0" smtClean="0">
                <a:solidFill>
                  <a:srgbClr val="33006F"/>
                </a:solidFill>
                <a:latin typeface="Encode Sans Normal Black" charset="0"/>
                <a:ea typeface="Encode Sans Normal Black" charset="0"/>
                <a:cs typeface="Encode Sans Normal Black" charset="0"/>
              </a:rPr>
              <a:t>Follow these instructions before using this template</a:t>
            </a:r>
            <a:endParaRPr lang="en-US" b="1" cap="all" dirty="0">
              <a:solidFill>
                <a:srgbClr val="33006F"/>
              </a:solidFill>
              <a:latin typeface="Encode Sans Normal Black" charset="0"/>
              <a:ea typeface="Encode Sans Normal Black" charset="0"/>
              <a:cs typeface="Encode Sans Normal Black" charset="0"/>
            </a:endParaRPr>
          </a:p>
        </p:txBody>
      </p:sp>
      <p:sp>
        <p:nvSpPr>
          <p:cNvPr id="4" name="Text Placeholder 2"/>
          <p:cNvSpPr txBox="1">
            <a:spLocks/>
          </p:cNvSpPr>
          <p:nvPr userDrawn="1"/>
        </p:nvSpPr>
        <p:spPr>
          <a:xfrm>
            <a:off x="503857" y="1828166"/>
            <a:ext cx="8196210" cy="40154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
            </a:pPr>
            <a:r>
              <a:rPr lang="en-US" sz="2400" dirty="0" smtClean="0">
                <a:solidFill>
                  <a:srgbClr val="33006F"/>
                </a:solidFill>
                <a:latin typeface="Uni Sans Regular" charset="0"/>
                <a:ea typeface="Uni Sans" charset="0"/>
                <a:cs typeface="Uni Sans" charset="0"/>
              </a:rPr>
              <a:t>You must download and install the UW Brand fonts:</a:t>
            </a:r>
          </a:p>
          <a:p>
            <a:pPr lvl="1">
              <a:buFont typeface="Wingdings" charset="2"/>
              <a:buChar char="§"/>
            </a:pPr>
            <a:r>
              <a:rPr lang="en-US" sz="2000" b="1" dirty="0" smtClean="0">
                <a:solidFill>
                  <a:srgbClr val="33006F"/>
                </a:solidFill>
                <a:latin typeface="Encode Sans Normal Black" charset="0"/>
                <a:ea typeface="Encode Sans Normal Black" charset="0"/>
                <a:cs typeface="Encode Sans Normal Black" charset="0"/>
              </a:rPr>
              <a:t>Encode Sans</a:t>
            </a:r>
          </a:p>
          <a:p>
            <a:pPr lvl="1">
              <a:buFont typeface="Wingdings" charset="2"/>
              <a:buChar char="§"/>
            </a:pPr>
            <a:r>
              <a:rPr lang="en-US" sz="2000" dirty="0" err="1" smtClean="0">
                <a:solidFill>
                  <a:srgbClr val="33006F"/>
                </a:solidFill>
                <a:latin typeface="Uni Sans Regular" charset="0"/>
                <a:ea typeface="Uni Sans" charset="0"/>
                <a:cs typeface="Uni Sans" charset="0"/>
              </a:rPr>
              <a:t>Uni</a:t>
            </a:r>
            <a:r>
              <a:rPr lang="en-US" sz="2000" dirty="0" smtClean="0">
                <a:solidFill>
                  <a:srgbClr val="33006F"/>
                </a:solidFill>
                <a:latin typeface="Uni Sans Regular" charset="0"/>
                <a:ea typeface="Uni Sans" charset="0"/>
                <a:cs typeface="Uni Sans" charset="0"/>
              </a:rPr>
              <a:t> Sans</a:t>
            </a:r>
          </a:p>
          <a:p>
            <a:pPr lvl="1">
              <a:buFont typeface="Wingdings" charset="2"/>
              <a:buChar char="§"/>
            </a:pPr>
            <a:r>
              <a:rPr lang="en-US" sz="2000" dirty="0" smtClean="0">
                <a:solidFill>
                  <a:srgbClr val="33006F"/>
                </a:solidFill>
                <a:latin typeface="Open Sans" charset="0"/>
                <a:ea typeface="Open Sans" charset="0"/>
                <a:cs typeface="Open Sans" charset="0"/>
              </a:rPr>
              <a:t>Open Sans</a:t>
            </a:r>
          </a:p>
          <a:p>
            <a:pPr>
              <a:buFont typeface="Wingdings" charset="2"/>
              <a:buChar char="§"/>
            </a:pPr>
            <a:r>
              <a:rPr lang="en-US" sz="2400" dirty="0" smtClean="0">
                <a:solidFill>
                  <a:srgbClr val="33006F"/>
                </a:solidFill>
                <a:latin typeface="Uni Sans Regular" charset="0"/>
                <a:ea typeface="Uni Sans" charset="0"/>
                <a:cs typeface="Uni Sans" charset="0"/>
              </a:rPr>
              <a:t>You can find these on their website here:</a:t>
            </a:r>
          </a:p>
          <a:p>
            <a:pPr lvl="1">
              <a:buFont typeface="Wingdings" charset="2"/>
              <a:buChar char="§"/>
            </a:pPr>
            <a:r>
              <a:rPr lang="en-US" sz="2000" dirty="0" smtClean="0">
                <a:solidFill>
                  <a:srgbClr val="33006F"/>
                </a:solidFill>
                <a:latin typeface="Open Sans" charset="0"/>
                <a:ea typeface="Open Sans" charset="0"/>
                <a:cs typeface="Open Sans" charset="0"/>
                <a:hlinkClick r:id="rId2"/>
              </a:rPr>
              <a:t>https://www.washington.edu/brand/graphic-elements/font-download/</a:t>
            </a:r>
            <a:endParaRPr lang="en-US" sz="2000" dirty="0" smtClean="0">
              <a:solidFill>
                <a:srgbClr val="33006F"/>
              </a:solidFill>
              <a:latin typeface="Open Sans" charset="0"/>
              <a:ea typeface="Open Sans" charset="0"/>
              <a:cs typeface="Open Sans" charset="0"/>
            </a:endParaRPr>
          </a:p>
          <a:p>
            <a:pPr indent="-285750">
              <a:buFont typeface="Wingdings" charset="2"/>
              <a:buChar char="§"/>
            </a:pPr>
            <a:r>
              <a:rPr lang="en-US" sz="2400" dirty="0" smtClean="0">
                <a:solidFill>
                  <a:srgbClr val="33006F"/>
                </a:solidFill>
                <a:latin typeface="Uni Sans Regular" charset="0"/>
                <a:ea typeface="Uni Sans" charset="0"/>
                <a:cs typeface="Uni Sans" charset="0"/>
              </a:rPr>
              <a:t>To create a new slide, use the drop down menu under</a:t>
            </a:r>
            <a:br>
              <a:rPr lang="en-US" sz="2400" dirty="0" smtClean="0">
                <a:solidFill>
                  <a:srgbClr val="33006F"/>
                </a:solidFill>
                <a:latin typeface="Uni Sans Regular" charset="0"/>
                <a:ea typeface="Uni Sans" charset="0"/>
                <a:cs typeface="Uni Sans" charset="0"/>
              </a:rPr>
            </a:br>
            <a:r>
              <a:rPr lang="en-US" sz="2400" dirty="0" smtClean="0">
                <a:solidFill>
                  <a:srgbClr val="33006F"/>
                </a:solidFill>
                <a:latin typeface="Uni Sans Light" charset="0"/>
                <a:ea typeface="Uni Sans Light" charset="0"/>
                <a:cs typeface="Uni Sans Light" charset="0"/>
              </a:rPr>
              <a:t>New Slide </a:t>
            </a:r>
            <a:r>
              <a:rPr lang="en-US" sz="2400" dirty="0" smtClean="0">
                <a:solidFill>
                  <a:srgbClr val="33006F"/>
                </a:solidFill>
                <a:latin typeface="Uni Sans Regular" charset="0"/>
                <a:ea typeface="Uni Sans" charset="0"/>
                <a:cs typeface="Uni Sans" charset="0"/>
              </a:rPr>
              <a:t>and select which template you’d like to use </a:t>
            </a:r>
            <a:br>
              <a:rPr lang="en-US" sz="2400" dirty="0" smtClean="0">
                <a:solidFill>
                  <a:srgbClr val="33006F"/>
                </a:solidFill>
                <a:latin typeface="Uni Sans Regular" charset="0"/>
                <a:ea typeface="Uni Sans" charset="0"/>
                <a:cs typeface="Uni Sans" charset="0"/>
              </a:rPr>
            </a:br>
            <a:r>
              <a:rPr lang="en-US" sz="2400" dirty="0" smtClean="0">
                <a:solidFill>
                  <a:srgbClr val="33006F"/>
                </a:solidFill>
                <a:latin typeface="Uni Sans Regular" charset="0"/>
                <a:ea typeface="Uni Sans" charset="0"/>
                <a:cs typeface="Uni Sans" charset="0"/>
              </a:rPr>
              <a:t>(choose from UW/TAP, P&amp;M, OE)</a:t>
            </a:r>
          </a:p>
          <a:p>
            <a:pPr indent="-285750">
              <a:buFont typeface="Wingdings" charset="2"/>
              <a:buChar char="§"/>
            </a:pPr>
            <a:r>
              <a:rPr lang="en-US" sz="2400" dirty="0" smtClean="0">
                <a:solidFill>
                  <a:srgbClr val="33006F"/>
                </a:solidFill>
                <a:latin typeface="Uni Sans Regular" charset="0"/>
                <a:ea typeface="Uni Sans" charset="0"/>
                <a:cs typeface="Uni Sans" charset="0"/>
              </a:rPr>
              <a:t>Delete this slide</a:t>
            </a:r>
            <a:endParaRPr lang="en-US" sz="2400" dirty="0">
              <a:solidFill>
                <a:srgbClr val="33006F"/>
              </a:solidFill>
              <a:latin typeface="Uni Sans Regular" charset="0"/>
              <a:ea typeface="Uni Sans" charset="0"/>
              <a:cs typeface="Uni Sans" charset="0"/>
            </a:endParaRPr>
          </a:p>
        </p:txBody>
      </p:sp>
    </p:spTree>
    <p:extLst>
      <p:ext uri="{BB962C8B-B14F-4D97-AF65-F5344CB8AC3E}">
        <p14:creationId xmlns:p14="http://schemas.microsoft.com/office/powerpoint/2010/main" val="2721795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W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chemeClr val="tx1"/>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ENCODE NORMAL</a:t>
            </a:r>
          </a:p>
          <a:p>
            <a:pPr lvl="0"/>
            <a:r>
              <a:rPr lang="en-US" dirty="0" smtClean="0"/>
              <a:t>BLACK, 50 PT. </a:t>
            </a:r>
            <a:endParaRPr lang="en-US" dirty="0"/>
          </a:p>
        </p:txBody>
      </p:sp>
      <p:pic>
        <p:nvPicPr>
          <p:cNvPr id="3" name="Picture 2"/>
          <p:cNvPicPr>
            <a:picLocks noChangeAspect="1"/>
          </p:cNvPicPr>
          <p:nvPr userDrawn="1"/>
        </p:nvPicPr>
        <p:blipFill>
          <a:blip r:embed="rId2"/>
          <a:stretch>
            <a:fillRect/>
          </a:stretch>
        </p:blipFill>
        <p:spPr>
          <a:xfrm>
            <a:off x="779463" y="4687817"/>
            <a:ext cx="1600200" cy="139700"/>
          </a:xfrm>
          <a:prstGeom prst="rect">
            <a:avLst/>
          </a:prstGeom>
        </p:spPr>
      </p:pic>
      <p:pic>
        <p:nvPicPr>
          <p:cNvPr id="4" name="Picture 3"/>
          <p:cNvPicPr>
            <a:picLocks noChangeAspect="1"/>
          </p:cNvPicPr>
          <p:nvPr userDrawn="1"/>
        </p:nvPicPr>
        <p:blipFill>
          <a:blip r:embed="rId3"/>
          <a:stretch>
            <a:fillRect/>
          </a:stretch>
        </p:blipFill>
        <p:spPr>
          <a:xfrm>
            <a:off x="7790289" y="5686765"/>
            <a:ext cx="1371600" cy="927100"/>
          </a:xfrm>
          <a:prstGeom prst="rect">
            <a:avLst/>
          </a:prstGeom>
        </p:spPr>
      </p:pic>
      <p:pic>
        <p:nvPicPr>
          <p:cNvPr id="5" name="Picture 4"/>
          <p:cNvPicPr>
            <a:picLocks noChangeAspect="1"/>
          </p:cNvPicPr>
          <p:nvPr userDrawn="1"/>
        </p:nvPicPr>
        <p:blipFill>
          <a:blip r:embed="rId4"/>
          <a:stretch>
            <a:fillRect/>
          </a:stretch>
        </p:blipFill>
        <p:spPr>
          <a:xfrm>
            <a:off x="792041" y="1316904"/>
            <a:ext cx="2425295" cy="162965"/>
          </a:xfrm>
          <a:prstGeom prst="rect">
            <a:avLst/>
          </a:prstGeom>
        </p:spPr>
      </p:pic>
      <p:pic>
        <p:nvPicPr>
          <p:cNvPr id="7" name="Picture 6" descr="AngleBackground_gold_RGB.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21678" t="2698" r="21397" b="93348"/>
          <a:stretch/>
        </p:blipFill>
        <p:spPr>
          <a:xfrm>
            <a:off x="-7495" y="2"/>
            <a:ext cx="9158990" cy="479735"/>
          </a:xfrm>
          <a:prstGeom prst="rect">
            <a:avLst/>
          </a:prstGeom>
        </p:spPr>
      </p:pic>
    </p:spTree>
    <p:extLst>
      <p:ext uri="{BB962C8B-B14F-4D97-AF65-F5344CB8AC3E}">
        <p14:creationId xmlns:p14="http://schemas.microsoft.com/office/powerpoint/2010/main" val="887456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UW_Section Header">
    <p:bg>
      <p:bgPr>
        <a:solidFill>
          <a:schemeClr val="tx1"/>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6"/>
            <a:ext cx="6972300" cy="2641756"/>
          </a:xfrm>
          <a:prstGeom prst="rect">
            <a:avLst/>
          </a:prstGeom>
          <a:ln>
            <a:noFill/>
          </a:ln>
        </p:spPr>
        <p:txBody>
          <a:bodyPr>
            <a:normAutofit/>
          </a:bodyPr>
          <a:lstStyle>
            <a:lvl1pPr marL="0" indent="0">
              <a:lnSpc>
                <a:spcPct val="100000"/>
              </a:lnSpc>
              <a:buNone/>
              <a:defRPr sz="5000" b="0" i="0" cap="all" baseline="0">
                <a:solidFill>
                  <a:schemeClr val="bg2"/>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ENCODE NORMAL</a:t>
            </a:r>
          </a:p>
          <a:p>
            <a:pPr lvl="0"/>
            <a:r>
              <a:rPr lang="en-US" dirty="0" smtClean="0"/>
              <a:t>BLACK, 50 PT. </a:t>
            </a:r>
            <a:endParaRPr lang="en-US" dirty="0"/>
          </a:p>
        </p:txBody>
      </p:sp>
      <p:pic>
        <p:nvPicPr>
          <p:cNvPr id="9" name="Picture 8"/>
          <p:cNvPicPr>
            <a:picLocks noChangeAspect="1"/>
          </p:cNvPicPr>
          <p:nvPr userDrawn="1"/>
        </p:nvPicPr>
        <p:blipFill>
          <a:blip r:embed="rId2"/>
          <a:stretch>
            <a:fillRect/>
          </a:stretch>
        </p:blipFill>
        <p:spPr>
          <a:xfrm>
            <a:off x="779463" y="4716353"/>
            <a:ext cx="1600200" cy="1397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378987"/>
            <a:ext cx="1371600" cy="923544"/>
          </a:xfrm>
          <a:prstGeom prst="rect">
            <a:avLst/>
          </a:prstGeom>
        </p:spPr>
      </p:pic>
    </p:spTree>
    <p:extLst>
      <p:ext uri="{BB962C8B-B14F-4D97-AF65-F5344CB8AC3E}">
        <p14:creationId xmlns:p14="http://schemas.microsoft.com/office/powerpoint/2010/main" val="302086969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W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chor="b">
            <a:normAutofit/>
          </a:bodyPr>
          <a:lstStyle>
            <a:lvl1pPr marL="0" indent="0">
              <a:lnSpc>
                <a:spcPct val="90000"/>
              </a:lnSpc>
              <a:buNone/>
              <a:defRPr sz="3000" b="0" i="0" cap="all"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Wingdings" charset="2"/>
              <a:buChar char="§"/>
              <a:defRPr sz="2400" b="0" i="0" baseline="0">
                <a:solidFill>
                  <a:schemeClr val="accent4">
                    <a:lumMod val="10000"/>
                  </a:schemeClr>
                </a:solidFill>
                <a:latin typeface="Open Sans Light"/>
                <a:cs typeface="Open Sans Light"/>
              </a:defRPr>
            </a:lvl1pPr>
            <a:lvl2pPr marL="742950" indent="-285750">
              <a:buFont typeface="Wingdings" charset="2"/>
              <a:buChar char="§"/>
              <a:defRPr sz="2000" b="0" i="0" baseline="0">
                <a:solidFill>
                  <a:schemeClr val="accent4">
                    <a:lumMod val="10000"/>
                  </a:schemeClr>
                </a:solidFill>
                <a:latin typeface="Open Sans Light"/>
                <a:cs typeface="Open Sans Light"/>
              </a:defRPr>
            </a:lvl2pPr>
            <a:lvl3pPr marL="1143000" indent="-228600">
              <a:buSzPct val="100000"/>
              <a:buFont typeface="Wingdings" charset="2"/>
              <a:buChar char="§"/>
              <a:defRPr sz="1800" b="0" i="0" baseline="0">
                <a:solidFill>
                  <a:schemeClr val="accent4">
                    <a:lumMod val="10000"/>
                  </a:schemeClr>
                </a:solidFill>
                <a:latin typeface="Open Sans Light"/>
                <a:cs typeface="Open Sans Light"/>
              </a:defRPr>
            </a:lvl3pPr>
            <a:lvl4pPr marL="1600200" indent="-228600">
              <a:buFont typeface="Wingdings" charset="2"/>
              <a:buChar char="§"/>
              <a:defRPr sz="1600" b="0" i="0" baseline="0">
                <a:solidFill>
                  <a:schemeClr val="accent4">
                    <a:lumMod val="10000"/>
                  </a:schemeClr>
                </a:solidFill>
                <a:latin typeface="Open Sans Light"/>
                <a:cs typeface="Open Sans Light"/>
              </a:defRPr>
            </a:lvl4pPr>
            <a:lvl5pPr marL="2057400" indent="-228600">
              <a:buFont typeface="Wingdings" charset="2"/>
              <a:buChar char="§"/>
              <a:defRPr sz="1400" b="0" i="0" baseline="0">
                <a:solidFill>
                  <a:schemeClr val="accent4">
                    <a:lumMod val="10000"/>
                  </a:schemeClr>
                </a:solidFill>
                <a:latin typeface="Open Sans Light"/>
                <a:cs typeface="Open Sans Light"/>
              </a:defRPr>
            </a:lvl5pPr>
          </a:lstStyle>
          <a:p>
            <a:pPr lvl="0"/>
            <a:r>
              <a:rPr lang="en-US" dirty="0" smtClean="0"/>
              <a:t>Bulleted content here (Open Sans Light, 24 pt.)</a:t>
            </a:r>
          </a:p>
          <a:p>
            <a:pPr lvl="1"/>
            <a:r>
              <a:rPr lang="en-US" dirty="0" smtClean="0"/>
              <a:t>Second level (Open Sans Light, 20)</a:t>
            </a:r>
          </a:p>
          <a:p>
            <a:pPr lvl="2"/>
            <a:r>
              <a:rPr lang="en-US" dirty="0" smtClean="0"/>
              <a:t>Third level (Open Sans Light, 18)</a:t>
            </a:r>
          </a:p>
          <a:p>
            <a:pPr lvl="3"/>
            <a:r>
              <a:rPr lang="en-US" dirty="0" smtClean="0"/>
              <a:t>Fourth level (Open Sans Light, 16)</a:t>
            </a:r>
          </a:p>
          <a:p>
            <a:pPr lvl="4"/>
            <a:r>
              <a:rPr lang="en-US" dirty="0" smtClean="0"/>
              <a:t>Fifth level (Open Sans Light, 14)</a:t>
            </a:r>
            <a:endParaRPr lang="en-US" dirty="0"/>
          </a:p>
        </p:txBody>
      </p:sp>
      <p:pic>
        <p:nvPicPr>
          <p:cNvPr id="7" name="Picture 6"/>
          <p:cNvPicPr>
            <a:picLocks noChangeAspect="1"/>
          </p:cNvPicPr>
          <p:nvPr userDrawn="1"/>
        </p:nvPicPr>
        <p:blipFill>
          <a:blip r:embed="rId2"/>
          <a:stretch>
            <a:fillRect/>
          </a:stretch>
        </p:blipFill>
        <p:spPr>
          <a:xfrm>
            <a:off x="766764" y="1363508"/>
            <a:ext cx="1103781" cy="96363"/>
          </a:xfrm>
          <a:prstGeom prst="rect">
            <a:avLst/>
          </a:prstGeom>
        </p:spPr>
      </p:pic>
      <p:pic>
        <p:nvPicPr>
          <p:cNvPr id="9" name="Picture 8" descr="AngleBackground_gold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1046" t="4510" r="21984" b="93348"/>
          <a:stretch/>
        </p:blipFill>
        <p:spPr>
          <a:xfrm>
            <a:off x="-7495" y="0"/>
            <a:ext cx="9166485" cy="259824"/>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1657" y="6468245"/>
            <a:ext cx="2463859" cy="200999"/>
          </a:xfrm>
          <a:prstGeom prst="rect">
            <a:avLst/>
          </a:prstGeom>
        </p:spPr>
      </p:pic>
    </p:spTree>
    <p:extLst>
      <p:ext uri="{BB962C8B-B14F-4D97-AF65-F5344CB8AC3E}">
        <p14:creationId xmlns:p14="http://schemas.microsoft.com/office/powerpoint/2010/main" val="34945420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3EB362-2115-453C-95ED-D216D1C1B0DE}"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1409542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UW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chor="b">
            <a:normAutofit/>
          </a:bodyPr>
          <a:lstStyle>
            <a:lvl1pPr marL="0" indent="0">
              <a:lnSpc>
                <a:spcPct val="90000"/>
              </a:lnSpc>
              <a:buNone/>
              <a:defRPr sz="3000" b="0" i="0" cap="all"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4" name="Text Placeholder 9"/>
          <p:cNvSpPr>
            <a:spLocks noGrp="1"/>
          </p:cNvSpPr>
          <p:nvPr>
            <p:ph type="body" sz="quarter" idx="11" hasCustomPrompt="1"/>
          </p:nvPr>
        </p:nvSpPr>
        <p:spPr>
          <a:xfrm>
            <a:off x="659305" y="2320241"/>
            <a:ext cx="8197114" cy="3117863"/>
          </a:xfrm>
          <a:prstGeom prst="rect">
            <a:avLst/>
          </a:prstGeom>
        </p:spPr>
        <p:txBody>
          <a:bodyPr/>
          <a:lstStyle>
            <a:lvl1pPr marL="342900" indent="-342900">
              <a:buFont typeface="Wingdings" charset="2"/>
              <a:buChar char="§"/>
              <a:defRPr sz="2400" b="0" i="0" baseline="0">
                <a:solidFill>
                  <a:schemeClr val="accent4">
                    <a:lumMod val="10000"/>
                  </a:schemeClr>
                </a:solidFill>
                <a:latin typeface="Open Sans Light"/>
                <a:cs typeface="Open Sans Light"/>
              </a:defRPr>
            </a:lvl1pPr>
            <a:lvl2pPr marL="742950" indent="-285750">
              <a:buFont typeface="Wingdings" charset="2"/>
              <a:buChar char="§"/>
              <a:defRPr sz="2000" b="0" i="0" baseline="0">
                <a:solidFill>
                  <a:schemeClr val="accent4">
                    <a:lumMod val="10000"/>
                  </a:schemeClr>
                </a:solidFill>
                <a:latin typeface="Open Sans Light"/>
                <a:cs typeface="Open Sans Light"/>
              </a:defRPr>
            </a:lvl2pPr>
            <a:lvl3pPr marL="1143000" indent="-228600">
              <a:buSzPct val="100000"/>
              <a:buFont typeface="Wingdings" charset="2"/>
              <a:buChar char="§"/>
              <a:defRPr sz="1800" b="0" i="0" baseline="0">
                <a:solidFill>
                  <a:schemeClr val="accent4">
                    <a:lumMod val="10000"/>
                  </a:schemeClr>
                </a:solidFill>
                <a:latin typeface="Open Sans Light"/>
                <a:cs typeface="Open Sans Light"/>
              </a:defRPr>
            </a:lvl3pPr>
            <a:lvl4pPr marL="1600200" indent="-228600">
              <a:buFont typeface="Wingdings" charset="2"/>
              <a:buChar char="§"/>
              <a:defRPr sz="1600" b="0" i="0" baseline="0">
                <a:solidFill>
                  <a:schemeClr val="accent4">
                    <a:lumMod val="10000"/>
                  </a:schemeClr>
                </a:solidFill>
                <a:latin typeface="Open Sans Light"/>
                <a:cs typeface="Open Sans Light"/>
              </a:defRPr>
            </a:lvl4pPr>
            <a:lvl5pPr marL="2057400" indent="-228600">
              <a:buFont typeface="Wingdings" charset="2"/>
              <a:buChar char="§"/>
              <a:defRPr sz="1400" b="0" i="0" baseline="0">
                <a:solidFill>
                  <a:schemeClr val="accent4">
                    <a:lumMod val="10000"/>
                  </a:schemeClr>
                </a:solidFill>
                <a:latin typeface="Open Sans Light"/>
                <a:cs typeface="Open Sans Light"/>
              </a:defRPr>
            </a:lvl5pPr>
          </a:lstStyle>
          <a:p>
            <a:pPr lvl="0"/>
            <a:r>
              <a:rPr lang="en-US" dirty="0" smtClean="0"/>
              <a:t>Content here (Open Sans Light, 24 pt.)</a:t>
            </a:r>
          </a:p>
          <a:p>
            <a:pPr lvl="1"/>
            <a:r>
              <a:rPr lang="en-US" dirty="0" smtClean="0"/>
              <a:t>Second level (Open Sans Light, 20)</a:t>
            </a:r>
          </a:p>
          <a:p>
            <a:pPr lvl="2"/>
            <a:r>
              <a:rPr lang="en-US" dirty="0" smtClean="0"/>
              <a:t>Third level (Open Sans Light, 18)</a:t>
            </a:r>
          </a:p>
          <a:p>
            <a:pPr lvl="3"/>
            <a:r>
              <a:rPr lang="en-US" dirty="0" smtClean="0"/>
              <a:t>Fourth level (Open Sans Light, 16)</a:t>
            </a:r>
          </a:p>
          <a:p>
            <a:pPr lvl="4"/>
            <a:r>
              <a:rPr lang="en-US" dirty="0" smtClean="0"/>
              <a:t>Fifth level (Open Sans Light, 14)</a:t>
            </a:r>
            <a:endParaRPr lang="en-US" dirty="0"/>
          </a:p>
        </p:txBody>
      </p:sp>
      <p:pic>
        <p:nvPicPr>
          <p:cNvPr id="5" name="Picture 4"/>
          <p:cNvPicPr>
            <a:picLocks noChangeAspect="1"/>
          </p:cNvPicPr>
          <p:nvPr userDrawn="1"/>
        </p:nvPicPr>
        <p:blipFill>
          <a:blip r:embed="rId2"/>
          <a:stretch>
            <a:fillRect/>
          </a:stretch>
        </p:blipFill>
        <p:spPr>
          <a:xfrm>
            <a:off x="766764" y="1363508"/>
            <a:ext cx="1103781" cy="96363"/>
          </a:xfrm>
          <a:prstGeom prst="rect">
            <a:avLst/>
          </a:prstGeom>
        </p:spPr>
      </p:pic>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cap="all" baseline="0">
                <a:solidFill>
                  <a:schemeClr val="accent5"/>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(UNI SANS LIGHT, 24 PT.)</a:t>
            </a:r>
            <a:endParaRPr lang="en-US" dirty="0"/>
          </a:p>
        </p:txBody>
      </p:sp>
      <p:pic>
        <p:nvPicPr>
          <p:cNvPr id="7" name="Picture 6" descr="AngleBackground_gold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1046" t="4510" r="21984" b="93348"/>
          <a:stretch/>
        </p:blipFill>
        <p:spPr>
          <a:xfrm>
            <a:off x="-7495" y="0"/>
            <a:ext cx="9166485" cy="25982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1657" y="6468245"/>
            <a:ext cx="2463859" cy="200999"/>
          </a:xfrm>
          <a:prstGeom prst="rect">
            <a:avLst/>
          </a:prstGeom>
        </p:spPr>
      </p:pic>
    </p:spTree>
    <p:extLst>
      <p:ext uri="{BB962C8B-B14F-4D97-AF65-F5344CB8AC3E}">
        <p14:creationId xmlns:p14="http://schemas.microsoft.com/office/powerpoint/2010/main" val="21998278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W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3656655"/>
          </a:xfrm>
          <a:prstGeom prst="rect">
            <a:avLst/>
          </a:prstGeom>
        </p:spPr>
        <p:txBody>
          <a:bodyPr>
            <a:normAutofit/>
          </a:bodyPr>
          <a:lstStyle>
            <a:lvl1pPr marL="0" indent="0">
              <a:buNone/>
              <a:defRPr sz="2400" b="0" i="0" baseline="0">
                <a:solidFill>
                  <a:schemeClr val="accent4">
                    <a:lumMod val="10000"/>
                  </a:schemeClr>
                </a:solidFill>
                <a:latin typeface="Open Sans Light"/>
                <a:cs typeface="Open Sans Light"/>
              </a:defRPr>
            </a:lvl1pPr>
          </a:lstStyle>
          <a:p>
            <a:r>
              <a:rPr lang="en-US" dirty="0" smtClean="0"/>
              <a:t>Graphic Here</a:t>
            </a:r>
            <a:endParaRPr lang="en-US" dirty="0"/>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pic>
        <p:nvPicPr>
          <p:cNvPr id="17" name="Picture 16"/>
          <p:cNvPicPr>
            <a:picLocks noChangeAspect="1"/>
          </p:cNvPicPr>
          <p:nvPr userDrawn="1"/>
        </p:nvPicPr>
        <p:blipFill>
          <a:blip r:embed="rId2"/>
          <a:stretch>
            <a:fillRect/>
          </a:stretch>
        </p:blipFill>
        <p:spPr>
          <a:xfrm>
            <a:off x="766764" y="1363508"/>
            <a:ext cx="1103781" cy="96363"/>
          </a:xfrm>
          <a:prstGeom prst="rect">
            <a:avLst/>
          </a:prstGeom>
        </p:spPr>
      </p:pic>
      <p:pic>
        <p:nvPicPr>
          <p:cNvPr id="8" name="Picture 7" descr="AngleBackground_gold_RGB.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1046" t="4510" r="21984" b="93348"/>
          <a:stretch/>
        </p:blipFill>
        <p:spPr>
          <a:xfrm>
            <a:off x="-7495" y="0"/>
            <a:ext cx="9166485" cy="25982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1657" y="6468245"/>
            <a:ext cx="2463859" cy="200999"/>
          </a:xfrm>
          <a:prstGeom prst="rect">
            <a:avLst/>
          </a:prstGeom>
        </p:spPr>
      </p:pic>
    </p:spTree>
    <p:extLst>
      <p:ext uri="{BB962C8B-B14F-4D97-AF65-F5344CB8AC3E}">
        <p14:creationId xmlns:p14="http://schemas.microsoft.com/office/powerpoint/2010/main" val="330768790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76540F42-7293-435A-8646-6A06EECCEF5E}" type="datetimeFigureOut">
              <a:rPr lang="en-US">
                <a:solidFill>
                  <a:srgbClr val="33006F"/>
                </a:solidFill>
              </a:rPr>
              <a:pPr defTabSz="457200"/>
              <a:t>6/7/2017</a:t>
            </a:fld>
            <a:endParaRPr lang="en-US" dirty="0">
              <a:solidFill>
                <a:srgbClr val="33006F"/>
              </a:solidFill>
            </a:endParaRPr>
          </a:p>
        </p:txBody>
      </p:sp>
      <p:sp>
        <p:nvSpPr>
          <p:cNvPr id="3" name="Footer Placeholder 2"/>
          <p:cNvSpPr>
            <a:spLocks noGrp="1"/>
          </p:cNvSpPr>
          <p:nvPr>
            <p:ph type="ftr" sz="quarter" idx="11"/>
          </p:nvPr>
        </p:nvSpPr>
        <p:spPr/>
        <p:txBody>
          <a:bodyPr/>
          <a:lstStyle/>
          <a:p>
            <a:pPr defTabSz="457200"/>
            <a:endParaRPr lang="en-US" dirty="0">
              <a:solidFill>
                <a:srgbClr val="33006F"/>
              </a:solidFill>
            </a:endParaRPr>
          </a:p>
        </p:txBody>
      </p:sp>
      <p:sp>
        <p:nvSpPr>
          <p:cNvPr id="4" name="Slide Number Placeholder 3"/>
          <p:cNvSpPr>
            <a:spLocks noGrp="1"/>
          </p:cNvSpPr>
          <p:nvPr>
            <p:ph type="sldNum" sz="quarter" idx="12"/>
          </p:nvPr>
        </p:nvSpPr>
        <p:spPr/>
        <p:txBody>
          <a:bodyPr/>
          <a:lstStyle/>
          <a:p>
            <a:pPr defTabSz="457200"/>
            <a:fld id="{850370E5-E1BC-43FF-8E9B-C4C158F5E77E}" type="slidenum">
              <a:rPr lang="en-US">
                <a:solidFill>
                  <a:srgbClr val="33006F"/>
                </a:solidFill>
              </a:rPr>
              <a:pPr defTabSz="457200"/>
              <a:t>‹#›</a:t>
            </a:fld>
            <a:endParaRPr lang="en-US" dirty="0">
              <a:solidFill>
                <a:srgbClr val="33006F"/>
              </a:solidFill>
            </a:endParaRPr>
          </a:p>
        </p:txBody>
      </p:sp>
    </p:spTree>
    <p:extLst>
      <p:ext uri="{BB962C8B-B14F-4D97-AF65-F5344CB8AC3E}">
        <p14:creationId xmlns:p14="http://schemas.microsoft.com/office/powerpoint/2010/main" val="2553135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062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013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4250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982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70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973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57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3EB362-2115-453C-95ED-D216D1C1B0DE}" type="datetimeFigureOut">
              <a:rPr lang="en-US" smtClean="0"/>
              <a:t>6/7/2017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1007580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449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04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8A693-B2D9-4D8F-90AE-5F6D1B4AEBB9}"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E6D7EB-225F-4E81-8955-C9A4E4927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6975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B4922-DBD1-404B-B7C6-CC6B260A2FF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18214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616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0599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0411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530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027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3EB362-2115-453C-95ED-D216D1C1B0DE}" type="datetimeFigureOut">
              <a:rPr lang="en-US" smtClean="0"/>
              <a:t>6/7/2017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3884781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3366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8557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7675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2090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7728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40F42-7293-435A-8646-6A06EECCEF5E}" type="datetimeFigureOut">
              <a:rPr lang="en-US" smtClean="0">
                <a:solidFill>
                  <a:prstClr val="black">
                    <a:tint val="75000"/>
                  </a:prstClr>
                </a:solidFill>
              </a:rPr>
              <a:pPr/>
              <a:t>6/7/2017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50370E5-E1BC-43FF-8E9B-C4C158F5E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9231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2" y="2647949"/>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4" y="1730403"/>
            <a:ext cx="5648623" cy="1204307"/>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9"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2" y="2647949"/>
            <a:ext cx="3571875" cy="4210051"/>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8"/>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EB362-2115-453C-95ED-D216D1C1B0DE}" type="datetimeFigureOut">
              <a:rPr lang="en-US" smtClean="0"/>
              <a:t>6/7/2017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2355554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2647949"/>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8"/>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4"/>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4" y="2618913"/>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5"/>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7"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2" y="2647949"/>
            <a:ext cx="3571875" cy="421005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 y="5048250"/>
            <a:ext cx="3571875" cy="180975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2"/>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81"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3EB362-2115-453C-95ED-D216D1C1B0DE}" type="datetimeFigureOut">
              <a:rPr lang="en-US" smtClean="0">
                <a:solidFill>
                  <a:prstClr val="black">
                    <a:tint val="75000"/>
                  </a:prstClr>
                </a:solidFill>
              </a:rPr>
              <a:pPr/>
              <a:t>6/7/2017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EC38-00B0-4F26-AF8B-0C272AC0E6C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Main Title Slide Gradient">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0" y="3"/>
            <a:ext cx="9144000" cy="6858001"/>
          </a:xfrm>
          <a:prstGeom prst="rect">
            <a:avLst/>
          </a:prstGeom>
          <a:gradFill flip="none" rotWithShape="1">
            <a:gsLst>
              <a:gs pos="57755">
                <a:srgbClr val="00669B"/>
              </a:gs>
              <a:gs pos="15000">
                <a:srgbClr val="2B2C72"/>
              </a:gs>
              <a:gs pos="100000">
                <a:srgbClr val="6DC2D9"/>
              </a:gs>
            </a:gsLst>
            <a:lin ang="18900000" scaled="1"/>
            <a:tileRect/>
          </a:gradFill>
          <a:ln w="25400" cap="flat" cmpd="sng" algn="ctr">
            <a:noFill/>
            <a:prstDash val="solid"/>
          </a:ln>
          <a:effectLst/>
        </p:spPr>
        <p:txBody>
          <a:bodyPr lIns="91440" tIns="91440" rIns="91440" bIns="91440" rtlCol="0" anchor="ctr" anchorCtr="0"/>
          <a:lstStyle/>
          <a:p>
            <a:pPr algn="ctr" defTabSz="914378">
              <a:defRPr/>
            </a:pPr>
            <a:endParaRPr lang="en-US" kern="0">
              <a:gradFill>
                <a:gsLst>
                  <a:gs pos="0">
                    <a:srgbClr val="FFFFFF"/>
                  </a:gs>
                  <a:gs pos="98000">
                    <a:srgbClr val="FFFFFF"/>
                  </a:gs>
                </a:gsLst>
                <a:lin ang="5400000" scaled="0"/>
              </a:gradFill>
              <a:latin typeface="Arial" panose="020B0604020202020204"/>
              <a:ea typeface="Segoe UI Black" panose="020B0A02040204020203" pitchFamily="34" charset="0"/>
              <a:cs typeface="Segoe UI Black" panose="020B0A02040204020203" pitchFamily="34" charset="0"/>
            </a:endParaRPr>
          </a:p>
        </p:txBody>
      </p:sp>
      <p:sp>
        <p:nvSpPr>
          <p:cNvPr id="6" name="Title Placeholder 1"/>
          <p:cNvSpPr>
            <a:spLocks noGrp="1"/>
          </p:cNvSpPr>
          <p:nvPr>
            <p:ph type="title" hasCustomPrompt="1"/>
          </p:nvPr>
        </p:nvSpPr>
        <p:spPr>
          <a:xfrm>
            <a:off x="304800" y="2251936"/>
            <a:ext cx="8455026" cy="1549997"/>
          </a:xfrm>
          <a:prstGeom prst="rect">
            <a:avLst/>
          </a:prstGeom>
        </p:spPr>
        <p:txBody>
          <a:bodyPr vert="horz" lIns="0" tIns="45720" rIns="91440" bIns="45720" rtlCol="0" anchor="b">
            <a:noAutofit/>
          </a:bodyPr>
          <a:lstStyle>
            <a:lvl1pPr algn="l" defTabSz="685766" rtl="0" eaLnBrk="1" latinLnBrk="0" hangingPunct="1">
              <a:lnSpc>
                <a:spcPct val="90000"/>
              </a:lnSpc>
              <a:spcBef>
                <a:spcPct val="0"/>
              </a:spcBef>
              <a:buNone/>
              <a:defRPr lang="en-US" sz="3600" b="0" kern="1200" spc="0" baseline="0" dirty="0">
                <a:gradFill>
                  <a:gsLst>
                    <a:gs pos="4839">
                      <a:schemeClr val="bg1"/>
                    </a:gs>
                    <a:gs pos="10000">
                      <a:schemeClr val="bg1"/>
                    </a:gs>
                  </a:gsLst>
                  <a:lin ang="5400000" scaled="1"/>
                </a:gradFill>
                <a:latin typeface="Arial" panose="020B0604020202020204" pitchFamily="34" charset="0"/>
                <a:ea typeface="Roboto Medium" panose="02000000000000000000" pitchFamily="2" charset="0"/>
                <a:cs typeface="Arial" panose="020B0604020202020204" pitchFamily="34" charset="0"/>
              </a:defRPr>
            </a:lvl1pPr>
          </a:lstStyle>
          <a:p>
            <a:r>
              <a:rPr lang="en-US" dirty="0" smtClean="0"/>
              <a:t>Insert </a:t>
            </a:r>
            <a:r>
              <a:rPr lang="en-US" dirty="0"/>
              <a:t>title here. </a:t>
            </a:r>
          </a:p>
        </p:txBody>
      </p:sp>
      <p:sp>
        <p:nvSpPr>
          <p:cNvPr id="12" name="Text Placeholder 10"/>
          <p:cNvSpPr>
            <a:spLocks noGrp="1"/>
          </p:cNvSpPr>
          <p:nvPr>
            <p:ph type="body" sz="quarter" idx="15" hasCustomPrompt="1"/>
          </p:nvPr>
        </p:nvSpPr>
        <p:spPr>
          <a:xfrm>
            <a:off x="313932" y="3950830"/>
            <a:ext cx="8445894" cy="310425"/>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38" baseline="0" dirty="0">
                <a:gradFill>
                  <a:gsLst>
                    <a:gs pos="7258">
                      <a:srgbClr val="FFFFFF"/>
                    </a:gs>
                    <a:gs pos="19000">
                      <a:srgbClr val="FFFFFF"/>
                    </a:gs>
                  </a:gsLst>
                  <a:lin ang="5400000" scaled="1"/>
                </a:gradFill>
                <a:latin typeface="Arial" panose="020B0604020202020204" pitchFamily="34" charset="0"/>
                <a:ea typeface="+mn-ea"/>
                <a:cs typeface="Arial" panose="020B0604020202020204" pitchFamily="34" charset="0"/>
              </a:defRPr>
            </a:lvl1pPr>
          </a:lstStyle>
          <a:p>
            <a:pPr lvl="0"/>
            <a:r>
              <a:rPr lang="en-US" dirty="0" smtClean="0"/>
              <a:t>This is a title slide. Do not use this for content slides. </a:t>
            </a:r>
            <a:endParaRPr lang="en-US" dirty="0"/>
          </a:p>
        </p:txBody>
      </p:sp>
      <p:sp>
        <p:nvSpPr>
          <p:cNvPr id="13" name="Text Placeholder 10"/>
          <p:cNvSpPr>
            <a:spLocks noGrp="1"/>
          </p:cNvSpPr>
          <p:nvPr>
            <p:ph type="body" sz="quarter" idx="22" hasCustomPrompt="1"/>
          </p:nvPr>
        </p:nvSpPr>
        <p:spPr>
          <a:xfrm>
            <a:off x="313932" y="4417825"/>
            <a:ext cx="8445894" cy="277695"/>
          </a:xfrm>
        </p:spPr>
        <p:txBody>
          <a:bodyPr lIns="0" tIns="0" rIns="0" bIns="0">
            <a:normAutofit/>
          </a:bodyPr>
          <a:lstStyle>
            <a:lvl1pPr marL="0" indent="0" algn="l">
              <a:buNone/>
              <a:defRPr sz="900" b="0" kern="0" spc="38" baseline="0">
                <a:solidFill>
                  <a:schemeClr val="accent1">
                    <a:lumMod val="60000"/>
                    <a:lumOff val="40000"/>
                  </a:schemeClr>
                </a:solidFill>
                <a:latin typeface="Arial" panose="020B0604020202020204" pitchFamily="34" charset="0"/>
                <a:ea typeface="Roboto Light" panose="02000000000000000000" pitchFamily="2" charset="0"/>
                <a:cs typeface="Arial" panose="020B0604020202020204" pitchFamily="34" charset="0"/>
              </a:defRPr>
            </a:lvl1pPr>
          </a:lstStyle>
          <a:p>
            <a:pPr lvl="0"/>
            <a:r>
              <a:rPr lang="en-US" dirty="0" smtClean="0"/>
              <a:t>Date</a:t>
            </a:r>
            <a:endParaRPr lang="en-US" dirty="0"/>
          </a:p>
        </p:txBody>
      </p:sp>
    </p:spTree>
    <p:extLst>
      <p:ext uri="{BB962C8B-B14F-4D97-AF65-F5344CB8AC3E}">
        <p14:creationId xmlns:p14="http://schemas.microsoft.com/office/powerpoint/2010/main" val="363160966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Logo Slide 3">
    <p:bg>
      <p:bgPr>
        <a:solidFill>
          <a:schemeClr val="bg1"/>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21"/>
          </p:nvPr>
        </p:nvSpPr>
        <p:spPr>
          <a:xfrm>
            <a:off x="0" y="0"/>
            <a:ext cx="9144000" cy="6858000"/>
          </a:xfrm>
          <a:prstGeom prst="rect">
            <a:avLst/>
          </a:prstGeom>
          <a:solidFill>
            <a:schemeClr val="bg1">
              <a:lumMod val="50000"/>
            </a:schemeClr>
          </a:solidFill>
        </p:spPr>
        <p:txBody>
          <a:bodyPr tIns="3383280"/>
          <a:lstStyle>
            <a:lvl1pPr marL="0" indent="0" algn="ctr">
              <a:buNone/>
              <a:defRPr sz="9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smtClean="0"/>
              <a:t>Click icon to add picture</a:t>
            </a:r>
            <a:endParaRPr lang="en-US"/>
          </a:p>
        </p:txBody>
      </p:sp>
      <p:sp>
        <p:nvSpPr>
          <p:cNvPr id="7"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sz="6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gradFill>
                  <a:gsLst>
                    <a:gs pos="7258">
                      <a:prstClr val="white"/>
                    </a:gs>
                    <a:gs pos="19000">
                      <a:prstClr val="white"/>
                    </a:gs>
                  </a:gsLst>
                  <a:lin ang="5400000" scaled="1"/>
                </a:gradFill>
              </a:rPr>
              <a:pPr/>
              <a:t>‹#›</a:t>
            </a:fld>
            <a:endParaRPr lang="en-US">
              <a:gradFill>
                <a:gsLst>
                  <a:gs pos="7258">
                    <a:prstClr val="white"/>
                  </a:gs>
                  <a:gs pos="19000">
                    <a:prstClr val="white"/>
                  </a:gs>
                </a:gsLst>
                <a:lin ang="5400000" scaled="1"/>
              </a:gradFill>
            </a:endParaRPr>
          </a:p>
        </p:txBody>
      </p:sp>
      <p:sp>
        <p:nvSpPr>
          <p:cNvPr id="8" name="TextBox 7"/>
          <p:cNvSpPr txBox="1"/>
          <p:nvPr userDrawn="1"/>
        </p:nvSpPr>
        <p:spPr>
          <a:xfrm>
            <a:off x="304619" y="6447151"/>
            <a:ext cx="579646" cy="138499"/>
          </a:xfrm>
          <a:prstGeom prst="rect">
            <a:avLst/>
          </a:prstGeom>
          <a:noFill/>
        </p:spPr>
        <p:txBody>
          <a:bodyPr wrap="none" lIns="0" bIns="0" rtlCol="0" anchor="b" anchorCtr="0">
            <a:spAutoFit/>
          </a:bodyPr>
          <a:lstStyle/>
          <a:p>
            <a:pPr defTabSz="685755"/>
            <a:r>
              <a:rPr lang="en-AU" sz="600" spc="75">
                <a:gradFill>
                  <a:gsLst>
                    <a:gs pos="7258">
                      <a:prstClr val="white"/>
                    </a:gs>
                    <a:gs pos="19000">
                      <a:prstClr val="white"/>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spTree>
    <p:extLst>
      <p:ext uri="{BB962C8B-B14F-4D97-AF65-F5344CB8AC3E}">
        <p14:creationId xmlns:p14="http://schemas.microsoft.com/office/powerpoint/2010/main" val="392815921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entered Title Only ">
    <p:bg>
      <p:bgPr>
        <a:solidFill>
          <a:srgbClr val="FFFFFF"/>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4" hasCustomPrompt="1"/>
          </p:nvPr>
        </p:nvSpPr>
        <p:spPr>
          <a:xfrm>
            <a:off x="390527" y="632785"/>
            <a:ext cx="8369301" cy="607929"/>
          </a:xfrm>
        </p:spPr>
        <p:txBody>
          <a:bodyPr vert="horz" wrap="square" lIns="0" tIns="0" rIns="0" bIns="0" rtlCol="0">
            <a:noAutofit/>
          </a:bodyPr>
          <a:lstStyle>
            <a:lvl1pPr marL="285750" indent="-285750" algn="ctr">
              <a:buFont typeface="Arial" panose="020B0604020202020204" pitchFamily="34" charset="0"/>
              <a:buNone/>
              <a:defRPr lang="id-ID" sz="2800" b="1" kern="0" spc="-40"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Slide Title </a:t>
            </a:r>
            <a:r>
              <a:rPr lang="en-US" dirty="0" smtClean="0"/>
              <a:t>Here</a:t>
            </a:r>
            <a:endParaRPr lang="en-US" dirty="0"/>
          </a:p>
        </p:txBody>
      </p:sp>
      <p:sp>
        <p:nvSpPr>
          <p:cNvPr id="10" name="Slide Number Placeholder 5"/>
          <p:cNvSpPr>
            <a:spLocks noGrp="1"/>
          </p:cNvSpPr>
          <p:nvPr>
            <p:ph type="sldNum" sz="quarter" idx="12"/>
          </p:nvPr>
        </p:nvSpPr>
        <p:spPr>
          <a:xfrm>
            <a:off x="8533338" y="6460624"/>
            <a:ext cx="323309" cy="265965"/>
          </a:xfrm>
          <a:prstGeom prst="rect">
            <a:avLst/>
          </a:prstGeom>
        </p:spPr>
        <p:txBody>
          <a:bodyPr lIns="0" tIns="0" rIns="0" bIns="0"/>
          <a:lstStyle>
            <a:lvl1pPr algn="r">
              <a:defRPr sz="600">
                <a:gradFill>
                  <a:gsLst>
                    <a:gs pos="7258">
                      <a:schemeClr val="accent2"/>
                    </a:gs>
                    <a:gs pos="19000">
                      <a:schemeClr val="accent2"/>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gradFill>
                  <a:gsLst>
                    <a:gs pos="7258">
                      <a:srgbClr val="C0504D"/>
                    </a:gs>
                    <a:gs pos="19000">
                      <a:srgbClr val="C0504D"/>
                    </a:gs>
                  </a:gsLst>
                  <a:lin ang="5400000" scaled="1"/>
                </a:gradFill>
              </a:rPr>
              <a:pPr/>
              <a:t>‹#›</a:t>
            </a:fld>
            <a:endParaRPr lang="en-US">
              <a:gradFill>
                <a:gsLst>
                  <a:gs pos="7258">
                    <a:srgbClr val="C0504D"/>
                  </a:gs>
                  <a:gs pos="19000">
                    <a:srgbClr val="C0504D"/>
                  </a:gs>
                </a:gsLst>
                <a:lin ang="5400000" scaled="1"/>
              </a:gradFill>
            </a:endParaRPr>
          </a:p>
        </p:txBody>
      </p:sp>
    </p:spTree>
    <p:extLst>
      <p:ext uri="{BB962C8B-B14F-4D97-AF65-F5344CB8AC3E}">
        <p14:creationId xmlns:p14="http://schemas.microsoft.com/office/powerpoint/2010/main" val="38396250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EB362-2115-453C-95ED-D216D1C1B0DE}"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14197815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am 1">
    <p:bg>
      <p:bgPr>
        <a:solidFill>
          <a:srgbClr val="FFFFFF"/>
        </a:solidFill>
        <a:effectLst/>
      </p:bgPr>
    </p:bg>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lang="en-US" sz="600" smtClean="0"/>
            </a:lvl1pPr>
          </a:lstStyle>
          <a:p>
            <a:fld id="{FCEE2C88-6C8F-484D-AF69-578F576B1F44}" type="slidenum">
              <a:rPr>
                <a:solidFill>
                  <a:prstClr val="black">
                    <a:tint val="75000"/>
                  </a:prstClr>
                </a:solidFill>
              </a:rPr>
              <a:pPr/>
              <a:t>‹#›</a:t>
            </a:fld>
            <a:endParaRPr>
              <a:solidFill>
                <a:prstClr val="black">
                  <a:tint val="75000"/>
                </a:prstClr>
              </a:solidFill>
            </a:endParaRPr>
          </a:p>
        </p:txBody>
      </p:sp>
      <p:sp>
        <p:nvSpPr>
          <p:cNvPr id="8" name="Picture Placeholder 2"/>
          <p:cNvSpPr>
            <a:spLocks noGrp="1"/>
          </p:cNvSpPr>
          <p:nvPr>
            <p:ph type="pic" sz="quarter" idx="17"/>
          </p:nvPr>
        </p:nvSpPr>
        <p:spPr>
          <a:xfrm>
            <a:off x="1239160"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9" name="Picture Placeholder 2"/>
          <p:cNvSpPr>
            <a:spLocks noGrp="1"/>
          </p:cNvSpPr>
          <p:nvPr>
            <p:ph type="pic" sz="quarter" idx="18"/>
          </p:nvPr>
        </p:nvSpPr>
        <p:spPr>
          <a:xfrm>
            <a:off x="3065502"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1" name="Picture Placeholder 2"/>
          <p:cNvSpPr>
            <a:spLocks noGrp="1"/>
          </p:cNvSpPr>
          <p:nvPr>
            <p:ph type="pic" sz="quarter" idx="19"/>
          </p:nvPr>
        </p:nvSpPr>
        <p:spPr>
          <a:xfrm>
            <a:off x="4945921"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3" name="Picture Placeholder 2"/>
          <p:cNvSpPr>
            <a:spLocks noGrp="1"/>
          </p:cNvSpPr>
          <p:nvPr>
            <p:ph type="pic" sz="quarter" idx="20"/>
          </p:nvPr>
        </p:nvSpPr>
        <p:spPr>
          <a:xfrm>
            <a:off x="6789470" y="1888277"/>
            <a:ext cx="1080000" cy="1440000"/>
          </a:xfrm>
          <a:prstGeom prst="ellipse">
            <a:avLst/>
          </a:prstGeom>
          <a:solidFill>
            <a:schemeClr val="bg1">
              <a:lumMod val="50000"/>
            </a:schemeClr>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4" name="Text Placeholder 10"/>
          <p:cNvSpPr>
            <a:spLocks noGrp="1"/>
          </p:cNvSpPr>
          <p:nvPr>
            <p:ph type="body" sz="quarter" idx="21" hasCustomPrompt="1"/>
          </p:nvPr>
        </p:nvSpPr>
        <p:spPr>
          <a:xfrm>
            <a:off x="991307" y="3616060"/>
            <a:ext cx="1575711" cy="287145"/>
          </a:xfrm>
          <a:prstGeom prst="rect">
            <a:avLst/>
          </a:prstGeom>
        </p:spPr>
        <p:txBody>
          <a:bodyPr lIns="0" tIns="0" rIns="0" bIns="0">
            <a:noAutofit/>
          </a:bodyPr>
          <a:lstStyle>
            <a:lvl1pPr marL="0" indent="0" algn="ctr">
              <a:buNone/>
              <a:defRPr sz="1100" b="1">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a:t>
            </a:r>
            <a:r>
              <a:rPr lang="en-US" dirty="0" smtClean="0"/>
              <a:t>edit</a:t>
            </a:r>
            <a:endParaRPr lang="en-US" dirty="0"/>
          </a:p>
        </p:txBody>
      </p:sp>
      <p:sp>
        <p:nvSpPr>
          <p:cNvPr id="15" name="Text Placeholder 10"/>
          <p:cNvSpPr>
            <a:spLocks noGrp="1"/>
          </p:cNvSpPr>
          <p:nvPr>
            <p:ph type="body" sz="quarter" idx="22"/>
          </p:nvPr>
        </p:nvSpPr>
        <p:spPr>
          <a:xfrm>
            <a:off x="991303"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18" name="Text Placeholder 10"/>
          <p:cNvSpPr>
            <a:spLocks noGrp="1"/>
          </p:cNvSpPr>
          <p:nvPr>
            <p:ph type="body" sz="quarter" idx="23" hasCustomPrompt="1"/>
          </p:nvPr>
        </p:nvSpPr>
        <p:spPr>
          <a:xfrm>
            <a:off x="2817650" y="3616060"/>
            <a:ext cx="1575711" cy="287145"/>
          </a:xfrm>
          <a:prstGeom prst="rect">
            <a:avLst/>
          </a:prstGeom>
        </p:spPr>
        <p:txBody>
          <a:bodyPr lIns="0" tIns="0" rIns="0" bIns="0">
            <a:noAutofit/>
          </a:bodyPr>
          <a:lstStyle>
            <a:lvl1pPr marL="0" indent="0" algn="ctr">
              <a:buNone/>
              <a:defRPr sz="1100" b="1">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a:t>
            </a:r>
            <a:r>
              <a:rPr lang="en-US" dirty="0" smtClean="0"/>
              <a:t>edit</a:t>
            </a:r>
            <a:endParaRPr lang="en-US" dirty="0"/>
          </a:p>
        </p:txBody>
      </p:sp>
      <p:sp>
        <p:nvSpPr>
          <p:cNvPr id="19" name="Text Placeholder 10"/>
          <p:cNvSpPr>
            <a:spLocks noGrp="1"/>
          </p:cNvSpPr>
          <p:nvPr>
            <p:ph type="body" sz="quarter" idx="24"/>
          </p:nvPr>
        </p:nvSpPr>
        <p:spPr>
          <a:xfrm>
            <a:off x="2817645"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0" name="Text Placeholder 10"/>
          <p:cNvSpPr>
            <a:spLocks noGrp="1"/>
          </p:cNvSpPr>
          <p:nvPr>
            <p:ph type="body" sz="quarter" idx="25" hasCustomPrompt="1"/>
          </p:nvPr>
        </p:nvSpPr>
        <p:spPr>
          <a:xfrm>
            <a:off x="4698069" y="3616060"/>
            <a:ext cx="1575711" cy="287145"/>
          </a:xfrm>
          <a:prstGeom prst="rect">
            <a:avLst/>
          </a:prstGeom>
        </p:spPr>
        <p:txBody>
          <a:bodyPr lIns="0" tIns="0" rIns="0" bIns="0">
            <a:noAutofit/>
          </a:bodyPr>
          <a:lstStyle>
            <a:lvl1pPr marL="0" indent="0" algn="ctr">
              <a:buNone/>
              <a:defRPr sz="1100" b="1">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a:t>
            </a:r>
            <a:r>
              <a:rPr lang="en-US" dirty="0" smtClean="0"/>
              <a:t>edit</a:t>
            </a:r>
            <a:endParaRPr lang="en-US" dirty="0"/>
          </a:p>
        </p:txBody>
      </p:sp>
      <p:sp>
        <p:nvSpPr>
          <p:cNvPr id="21" name="Text Placeholder 10"/>
          <p:cNvSpPr>
            <a:spLocks noGrp="1"/>
          </p:cNvSpPr>
          <p:nvPr>
            <p:ph type="body" sz="quarter" idx="26"/>
          </p:nvPr>
        </p:nvSpPr>
        <p:spPr>
          <a:xfrm>
            <a:off x="4698064"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2" name="Text Placeholder 10"/>
          <p:cNvSpPr>
            <a:spLocks noGrp="1"/>
          </p:cNvSpPr>
          <p:nvPr>
            <p:ph type="body" sz="quarter" idx="27" hasCustomPrompt="1"/>
          </p:nvPr>
        </p:nvSpPr>
        <p:spPr>
          <a:xfrm>
            <a:off x="6541616" y="3616060"/>
            <a:ext cx="1575711" cy="287145"/>
          </a:xfrm>
          <a:prstGeom prst="rect">
            <a:avLst/>
          </a:prstGeom>
        </p:spPr>
        <p:txBody>
          <a:bodyPr lIns="0" tIns="0" rIns="0" bIns="0">
            <a:noAutofit/>
          </a:bodyPr>
          <a:lstStyle>
            <a:lvl1pPr marL="0" indent="0" algn="ctr">
              <a:buNone/>
              <a:defRPr sz="1100" b="1" baseline="0">
                <a:solidFill>
                  <a:schemeClr val="accent2"/>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a:t>
            </a:r>
            <a:r>
              <a:rPr lang="en-US" dirty="0" smtClean="0"/>
              <a:t>to edit</a:t>
            </a:r>
            <a:endParaRPr lang="en-US" dirty="0"/>
          </a:p>
        </p:txBody>
      </p:sp>
      <p:sp>
        <p:nvSpPr>
          <p:cNvPr id="23" name="Text Placeholder 10"/>
          <p:cNvSpPr>
            <a:spLocks noGrp="1"/>
          </p:cNvSpPr>
          <p:nvPr>
            <p:ph type="body" sz="quarter" idx="28"/>
          </p:nvPr>
        </p:nvSpPr>
        <p:spPr>
          <a:xfrm>
            <a:off x="6541613" y="3927099"/>
            <a:ext cx="1575714" cy="273508"/>
          </a:xfrm>
          <a:prstGeom prst="rect">
            <a:avLst/>
          </a:prstGeom>
        </p:spPr>
        <p:txBody>
          <a:bodyPr lIns="0" tIns="0" rIns="0" bIns="0">
            <a:noAutofit/>
          </a:bodyPr>
          <a:lstStyle>
            <a:lvl1pPr marL="0" indent="0" algn="ctr">
              <a:buNone/>
              <a:defRPr sz="900" i="0">
                <a:gradFill>
                  <a:gsLst>
                    <a:gs pos="28763">
                      <a:schemeClr val="tx1"/>
                    </a:gs>
                    <a:gs pos="15860">
                      <a:schemeClr val="tx1"/>
                    </a:gs>
                  </a:gsLst>
                  <a:lin ang="5400000" scaled="1"/>
                </a:gra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7" name="Text Placeholder 10"/>
          <p:cNvSpPr>
            <a:spLocks noGrp="1"/>
          </p:cNvSpPr>
          <p:nvPr>
            <p:ph type="body" sz="quarter" idx="14" hasCustomPrompt="1"/>
          </p:nvPr>
        </p:nvSpPr>
        <p:spPr>
          <a:xfrm>
            <a:off x="304801" y="433453"/>
            <a:ext cx="8534400" cy="450152"/>
          </a:xfrm>
        </p:spPr>
        <p:txBody>
          <a:bodyPr vert="horz" wrap="square" lIns="0" tIns="0" rIns="0" bIns="0" rtlCol="0">
            <a:noAutofit/>
          </a:bodyPr>
          <a:lstStyle>
            <a:lvl1pPr marL="285750" indent="-285750">
              <a:buFont typeface="Arial" panose="020B0604020202020204" pitchFamily="34" charset="0"/>
              <a:buNone/>
              <a:defRPr lang="id-ID" sz="2800" b="1" kern="0" spc="-40" baseline="0" dirty="0">
                <a:gradFill>
                  <a:gsLst>
                    <a:gs pos="2419">
                      <a:schemeClr val="accent2"/>
                    </a:gs>
                    <a:gs pos="7000">
                      <a:schemeClr val="accent2"/>
                    </a:gs>
                  </a:gsLst>
                  <a:lin ang="5400000" scaled="1"/>
                </a:gradFill>
                <a:ea typeface="Roboto Medium" panose="02000000000000000000" pitchFamily="2" charset="0"/>
              </a:defRPr>
            </a:lvl1pPr>
          </a:lstStyle>
          <a:p>
            <a:pPr marL="0" lvl="0" indent="0"/>
            <a:r>
              <a:rPr lang="en-US" dirty="0"/>
              <a:t>Insert </a:t>
            </a:r>
            <a:r>
              <a:rPr lang="en-US" dirty="0" smtClean="0"/>
              <a:t>slide </a:t>
            </a:r>
            <a:r>
              <a:rPr lang="en-US" dirty="0"/>
              <a:t>t</a:t>
            </a:r>
            <a:r>
              <a:rPr lang="en-US" dirty="0" smtClean="0"/>
              <a:t>itle here</a:t>
            </a:r>
            <a:endParaRPr lang="en-US" dirty="0"/>
          </a:p>
        </p:txBody>
      </p:sp>
      <p:sp>
        <p:nvSpPr>
          <p:cNvPr id="28" name="Text Placeholder 4"/>
          <p:cNvSpPr>
            <a:spLocks noGrp="1"/>
          </p:cNvSpPr>
          <p:nvPr>
            <p:ph type="body" sz="quarter" idx="16"/>
          </p:nvPr>
        </p:nvSpPr>
        <p:spPr>
          <a:xfrm>
            <a:off x="312791" y="1028284"/>
            <a:ext cx="8524151" cy="227755"/>
          </a:xfrm>
        </p:spPr>
        <p:txBody>
          <a:bodyPr tIns="0"/>
          <a:lstStyle>
            <a:lvl1pPr marL="0" indent="0">
              <a:buNone/>
              <a:defRPr lang="en-US" sz="1100" kern="1200" spc="40" baseline="0" dirty="0" smtClean="0">
                <a:gradFill>
                  <a:gsLst>
                    <a:gs pos="2419">
                      <a:schemeClr val="bg1">
                        <a:lumMod val="50000"/>
                      </a:schemeClr>
                    </a:gs>
                    <a:gs pos="8000">
                      <a:schemeClr val="bg1">
                        <a:lumMod val="50000"/>
                      </a:schemeClr>
                    </a:gs>
                  </a:gsLst>
                  <a:lin ang="5400000" scaled="0"/>
                </a:gra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Tree>
    <p:extLst>
      <p:ext uri="{BB962C8B-B14F-4D97-AF65-F5344CB8AC3E}">
        <p14:creationId xmlns:p14="http://schemas.microsoft.com/office/powerpoint/2010/main" val="143850578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genda White Backgroun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sz="600">
                <a:solidFill>
                  <a:schemeClr val="accent2"/>
                </a:soli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solidFill>
                  <a:srgbClr val="C0504D"/>
                </a:solidFill>
              </a:rPr>
              <a:pPr/>
              <a:t>‹#›</a:t>
            </a:fld>
            <a:endParaRPr lang="en-US">
              <a:solidFill>
                <a:srgbClr val="C0504D"/>
              </a:solidFill>
            </a:endParaRPr>
          </a:p>
        </p:txBody>
      </p:sp>
      <p:sp>
        <p:nvSpPr>
          <p:cNvPr id="4" name="Text Placeholder 3"/>
          <p:cNvSpPr>
            <a:spLocks noGrp="1"/>
          </p:cNvSpPr>
          <p:nvPr>
            <p:ph type="body" sz="quarter" idx="13" hasCustomPrompt="1"/>
          </p:nvPr>
        </p:nvSpPr>
        <p:spPr>
          <a:xfrm>
            <a:off x="390525" y="1625599"/>
            <a:ext cx="8369300" cy="1952172"/>
          </a:xfrm>
        </p:spPr>
        <p:txBody>
          <a:bodyPr anchor="b">
            <a:noAutofit/>
          </a:bodyPr>
          <a:lstStyle>
            <a:lvl1pPr marL="0" indent="0" algn="ctr">
              <a:lnSpc>
                <a:spcPct val="100000"/>
              </a:lnSpc>
              <a:spcBef>
                <a:spcPts val="0"/>
              </a:spcBef>
              <a:buNone/>
              <a:defRPr sz="2400" spc="-40" baseline="0">
                <a:solidFill>
                  <a:schemeClr val="tx1"/>
                </a:solidFill>
              </a:defRPr>
            </a:lvl1pPr>
            <a:lvl2pPr marL="173037" indent="0" algn="ctr">
              <a:buNone/>
              <a:defRPr sz="2400">
                <a:solidFill>
                  <a:schemeClr val="tx1"/>
                </a:solidFill>
              </a:defRPr>
            </a:lvl2pPr>
            <a:lvl3pPr marL="323850" indent="0" algn="ctr">
              <a:buNone/>
              <a:defRPr sz="2400">
                <a:solidFill>
                  <a:schemeClr val="tx1"/>
                </a:solidFill>
              </a:defRPr>
            </a:lvl3pPr>
            <a:lvl4pPr marL="457200" indent="0" algn="ctr">
              <a:buNone/>
              <a:defRPr sz="2400">
                <a:solidFill>
                  <a:schemeClr val="tx1"/>
                </a:solidFill>
              </a:defRPr>
            </a:lvl4pPr>
            <a:lvl5pPr marL="593725" indent="0" algn="ctr">
              <a:buNone/>
              <a:defRPr sz="2400">
                <a:solidFill>
                  <a:schemeClr val="tx1"/>
                </a:solidFill>
              </a:defRPr>
            </a:lvl5pPr>
          </a:lstStyle>
          <a:p>
            <a:pPr lvl="0"/>
            <a:r>
              <a:rPr lang="en-US" dirty="0" smtClean="0"/>
              <a:t>Summarize your agenda</a:t>
            </a:r>
          </a:p>
          <a:p>
            <a:pPr lvl="0"/>
            <a:r>
              <a:rPr lang="en-US" dirty="0" smtClean="0"/>
              <a:t>Keep it focused on the client!</a:t>
            </a:r>
            <a:endParaRPr lang="en-US" dirty="0"/>
          </a:p>
        </p:txBody>
      </p:sp>
      <p:sp>
        <p:nvSpPr>
          <p:cNvPr id="13" name="Text Placeholder 12"/>
          <p:cNvSpPr>
            <a:spLocks noGrp="1"/>
          </p:cNvSpPr>
          <p:nvPr>
            <p:ph type="body" sz="quarter" idx="14" hasCustomPrompt="1"/>
          </p:nvPr>
        </p:nvSpPr>
        <p:spPr>
          <a:xfrm>
            <a:off x="390525" y="3642728"/>
            <a:ext cx="8369300" cy="780384"/>
          </a:xfrm>
        </p:spPr>
        <p:txBody>
          <a:bodyPr/>
          <a:lstStyle>
            <a:lvl1pPr marL="0" indent="0" algn="ctr" defTabSz="914400" rtl="0" eaLnBrk="1" latinLnBrk="0" hangingPunct="1">
              <a:lnSpc>
                <a:spcPct val="130000"/>
              </a:lnSpc>
              <a:spcBef>
                <a:spcPts val="0"/>
              </a:spcBef>
              <a:spcAft>
                <a:spcPts val="75"/>
              </a:spcAft>
              <a:buFont typeface="Arial" panose="020B0604020202020204" pitchFamily="34" charset="0"/>
              <a:buNone/>
              <a:defRPr sz="1000"/>
            </a:lvl1pPr>
          </a:lstStyle>
          <a:p>
            <a:pPr marL="0" indent="0" algn="ctr" defTabSz="914400" rtl="0" eaLnBrk="1" latinLnBrk="0" hangingPunct="1">
              <a:lnSpc>
                <a:spcPct val="130000"/>
              </a:lnSpc>
              <a:spcBef>
                <a:spcPts val="0"/>
              </a:spcBef>
              <a:spcAft>
                <a:spcPts val="75"/>
              </a:spcAft>
              <a:buFont typeface="Arial" panose="020B0604020202020204" pitchFamily="34" charset="0"/>
              <a:buNone/>
              <a:defRPr/>
            </a:pPr>
            <a:r>
              <a:rPr lang="en-US" sz="1200" kern="1200" dirty="0" err="1" smtClean="0">
                <a:solidFill>
                  <a:schemeClr val="tx1"/>
                </a:solidFill>
                <a:latin typeface="Arial" panose="020B0604020202020204" pitchFamily="34" charset="0"/>
                <a:ea typeface="+mn-ea"/>
                <a:cs typeface="Arial" panose="020B0604020202020204" pitchFamily="34" charset="0"/>
              </a:rPr>
              <a:t>YourCo</a:t>
            </a:r>
            <a:r>
              <a:rPr lang="en-US" sz="1200" kern="1200" dirty="0" smtClean="0">
                <a:solidFill>
                  <a:schemeClr val="tx1"/>
                </a:solidFill>
                <a:latin typeface="Arial" panose="020B0604020202020204" pitchFamily="34" charset="0"/>
                <a:ea typeface="+mn-ea"/>
                <a:cs typeface="Arial" panose="020B0604020202020204" pitchFamily="34" charset="0"/>
              </a:rPr>
              <a:t> is preparing to move its sales, marketing, and support operations to Salesforce. </a:t>
            </a:r>
          </a:p>
          <a:p>
            <a:pPr marL="0" indent="0" algn="ctr" defTabSz="914400" rtl="0" eaLnBrk="1" latinLnBrk="0" hangingPunct="1">
              <a:lnSpc>
                <a:spcPct val="130000"/>
              </a:lnSpc>
              <a:spcBef>
                <a:spcPts val="0"/>
              </a:spcBef>
              <a:spcAft>
                <a:spcPts val="75"/>
              </a:spcAft>
              <a:buFont typeface="Arial" panose="020B0604020202020204" pitchFamily="34" charset="0"/>
              <a:buNone/>
              <a:defRPr/>
            </a:pPr>
            <a:r>
              <a:rPr lang="en-US" sz="1200" kern="1200" dirty="0" smtClean="0">
                <a:solidFill>
                  <a:schemeClr val="tx1"/>
                </a:solidFill>
                <a:latin typeface="Arial" panose="020B0604020202020204" pitchFamily="34" charset="0"/>
                <a:ea typeface="+mn-ea"/>
                <a:cs typeface="Arial" panose="020B0604020202020204" pitchFamily="34" charset="0"/>
              </a:rPr>
              <a:t>We’re here to discuss this opportunity to move customers to the center of your business.</a:t>
            </a:r>
            <a:endParaRPr lang="en-US" sz="1200" kern="1200" dirty="0">
              <a:solidFill>
                <a:schemeClr val="tx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9455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8_Title Slide">
    <p:bg>
      <p:bgPr>
        <a:solidFill>
          <a:srgbClr val="FFFFFF"/>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9144000" cy="6858000"/>
          </a:xfrm>
          <a:prstGeom prst="rect">
            <a:avLst/>
          </a:prstGeom>
          <a:solidFill>
            <a:schemeClr val="bg1">
              <a:lumMod val="50000"/>
            </a:schemeClr>
          </a:solidFill>
        </p:spPr>
        <p:txBody>
          <a:bodyPr tIns="3383280"/>
          <a:lstStyle>
            <a:lvl1pPr marL="0" indent="0" algn="ctr">
              <a:buNone/>
              <a:defRPr sz="900" b="1" baseline="0">
                <a:gradFill>
                  <a:gsLst>
                    <a:gs pos="2419">
                      <a:schemeClr val="bg1"/>
                    </a:gs>
                    <a:gs pos="8000">
                      <a:schemeClr val="bg1"/>
                    </a:gs>
                  </a:gsLst>
                  <a:lin ang="5400000" scaled="0"/>
                </a:gradFill>
                <a:latin typeface="Arial" panose="020B0604020202020204" pitchFamily="34" charset="0"/>
                <a:cs typeface="Arial" panose="020B0604020202020204" pitchFamily="34" charset="0"/>
              </a:defRPr>
            </a:lvl1pPr>
          </a:lstStyle>
          <a:p>
            <a:pPr marL="0" lvl="0" indent="0" algn="ctr">
              <a:buNone/>
            </a:pPr>
            <a:r>
              <a:rPr lang="en-US" dirty="0" smtClean="0"/>
              <a:t>Click icon to add picture</a:t>
            </a:r>
            <a:endParaRPr lang="en-US" dirty="0"/>
          </a:p>
        </p:txBody>
      </p:sp>
      <p:sp>
        <p:nvSpPr>
          <p:cNvPr id="7" name="Slide Number Placeholder 5"/>
          <p:cNvSpPr>
            <a:spLocks noGrp="1"/>
          </p:cNvSpPr>
          <p:nvPr>
            <p:ph type="sldNum" sz="quarter" idx="12"/>
          </p:nvPr>
        </p:nvSpPr>
        <p:spPr>
          <a:xfrm>
            <a:off x="8533338" y="6451452"/>
            <a:ext cx="323309" cy="268224"/>
          </a:xfrm>
        </p:spPr>
        <p:txBody>
          <a:bodyPr lIns="0" tIns="0" rIns="0" bIns="0"/>
          <a:lstStyle>
            <a:lvl1pPr algn="r">
              <a:defRPr sz="6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gradFill>
                  <a:gsLst>
                    <a:gs pos="7258">
                      <a:prstClr val="white"/>
                    </a:gs>
                    <a:gs pos="19000">
                      <a:prstClr val="white"/>
                    </a:gs>
                  </a:gsLst>
                  <a:lin ang="5400000" scaled="1"/>
                </a:gradFill>
              </a:rPr>
              <a:pPr/>
              <a:t>‹#›</a:t>
            </a:fld>
            <a:endParaRPr lang="en-US" dirty="0">
              <a:gradFill>
                <a:gsLst>
                  <a:gs pos="7258">
                    <a:prstClr val="white"/>
                  </a:gs>
                  <a:gs pos="19000">
                    <a:prstClr val="white"/>
                  </a:gs>
                </a:gsLst>
                <a:lin ang="5400000" scaled="1"/>
              </a:gradFill>
            </a:endParaRPr>
          </a:p>
        </p:txBody>
      </p:sp>
      <p:sp>
        <p:nvSpPr>
          <p:cNvPr id="8" name="TextBox 7"/>
          <p:cNvSpPr txBox="1"/>
          <p:nvPr userDrawn="1"/>
        </p:nvSpPr>
        <p:spPr>
          <a:xfrm>
            <a:off x="304619" y="6447151"/>
            <a:ext cx="579646" cy="138499"/>
          </a:xfrm>
          <a:prstGeom prst="rect">
            <a:avLst/>
          </a:prstGeom>
          <a:noFill/>
        </p:spPr>
        <p:txBody>
          <a:bodyPr wrap="none" lIns="0" bIns="0" rtlCol="0" anchor="b" anchorCtr="0">
            <a:spAutoFit/>
          </a:bodyPr>
          <a:lstStyle/>
          <a:p>
            <a:pPr defTabSz="685755"/>
            <a:r>
              <a:rPr lang="en-AU" sz="600" spc="75" dirty="0">
                <a:gradFill>
                  <a:gsLst>
                    <a:gs pos="7258">
                      <a:prstClr val="white"/>
                    </a:gs>
                    <a:gs pos="19000">
                      <a:prstClr val="white"/>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spTree>
    <p:extLst>
      <p:ext uri="{BB962C8B-B14F-4D97-AF65-F5344CB8AC3E}">
        <p14:creationId xmlns:p14="http://schemas.microsoft.com/office/powerpoint/2010/main" val="16036456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Logo Slide 2">
    <p:bg>
      <p:bgRef idx="1001">
        <a:schemeClr val="bg1"/>
      </p:bgRef>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533338" y="6451452"/>
            <a:ext cx="323309" cy="268224"/>
          </a:xfrm>
          <a:prstGeom prst="rect">
            <a:avLst/>
          </a:prstGeom>
        </p:spPr>
        <p:txBody>
          <a:bodyPr lIns="0" tIns="0" rIns="0" bIns="0"/>
          <a:lstStyle>
            <a:lvl1pPr algn="r">
              <a:defRPr sz="6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fld id="{FCEE2C88-6C8F-484D-AF69-578F576B1F44}" type="slidenum">
              <a:rPr lang="en-US" smtClean="0">
                <a:solidFill>
                  <a:prstClr val="black"/>
                </a:solidFill>
              </a:rPr>
              <a:pPr/>
              <a:t>‹#›</a:t>
            </a:fld>
            <a:endParaRPr lang="en-US">
              <a:solidFill>
                <a:prstClr val="black"/>
              </a:solidFill>
            </a:endParaRPr>
          </a:p>
        </p:txBody>
      </p:sp>
      <p:sp>
        <p:nvSpPr>
          <p:cNvPr id="8" name="TextBox 7"/>
          <p:cNvSpPr txBox="1"/>
          <p:nvPr userDrawn="1"/>
        </p:nvSpPr>
        <p:spPr>
          <a:xfrm>
            <a:off x="304619" y="6447151"/>
            <a:ext cx="579646" cy="138499"/>
          </a:xfrm>
          <a:prstGeom prst="rect">
            <a:avLst/>
          </a:prstGeom>
          <a:noFill/>
        </p:spPr>
        <p:txBody>
          <a:bodyPr wrap="none" lIns="0" bIns="0" rtlCol="0" anchor="b" anchorCtr="0">
            <a:spAutoFit/>
          </a:bodyPr>
          <a:lstStyle/>
          <a:p>
            <a:pPr defTabSz="685755"/>
            <a:r>
              <a:rPr lang="en-AU" sz="600" spc="75">
                <a:solidFill>
                  <a:prstClr val="black"/>
                </a:solidFill>
                <a:latin typeface="Arial" panose="020B0604020202020204" pitchFamily="34" charset="0"/>
                <a:ea typeface="Roboto Light" panose="02000000000000000000" pitchFamily="2" charset="0"/>
                <a:cs typeface="Arial" panose="020B0604020202020204" pitchFamily="34" charset="0"/>
              </a:rPr>
              <a:t>slalom.com</a:t>
            </a:r>
          </a:p>
        </p:txBody>
      </p:sp>
      <p:sp>
        <p:nvSpPr>
          <p:cNvPr id="6" name="Text Box 3"/>
          <p:cNvSpPr txBox="1">
            <a:spLocks noChangeArrowheads="1"/>
          </p:cNvSpPr>
          <p:nvPr userDrawn="1"/>
        </p:nvSpPr>
        <p:spPr bwMode="blackWhite">
          <a:xfrm>
            <a:off x="1831840" y="6451881"/>
            <a:ext cx="5480327" cy="352656"/>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a:solidFill>
                  <a:prstClr val="black"/>
                </a:solidFill>
                <a:latin typeface="Arial" panose="020B0604020202020204" pitchFamily="34" charset="0"/>
                <a:cs typeface="Arial" panose="020B0604020202020204" pitchFamily="34" charset="0"/>
              </a:rPr>
              <a:t>© 2016 Slalom, LLC. All rights reserved. The information herein is for informational purposes only and represents the current view of Slalom, LLC. as of the date of this presentation. SLALOM MAKES NO WARRANTIES, EXPRESS, IMPLIED, OR STATUTORY, AS TO THE INFORMATION IN THIS PRESENTATION.</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669" y="2455159"/>
            <a:ext cx="2784662" cy="1314980"/>
          </a:xfrm>
          <a:prstGeom prst="rect">
            <a:avLst/>
          </a:prstGeom>
        </p:spPr>
      </p:pic>
    </p:spTree>
    <p:extLst>
      <p:ext uri="{BB962C8B-B14F-4D97-AF65-F5344CB8AC3E}">
        <p14:creationId xmlns:p14="http://schemas.microsoft.com/office/powerpoint/2010/main" val="40834543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v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64273" y="1139711"/>
            <a:ext cx="8229253" cy="1339807"/>
          </a:xfrm>
        </p:spPr>
        <p:txBody>
          <a:bodyPr anchor="b">
            <a:normAutofit/>
          </a:bodyPr>
          <a:lstStyle>
            <a:lvl1pPr algn="ctr">
              <a:lnSpc>
                <a:spcPts val="3200"/>
              </a:lnSpc>
              <a:defRPr sz="3000" cap="none" spc="0" baseline="0"/>
            </a:lvl1pPr>
          </a:lstStyle>
          <a:p>
            <a:r>
              <a:rPr lang="en-US"/>
              <a:t>Title Goes Here,</a:t>
            </a:r>
            <a:br>
              <a:rPr lang="en-US"/>
            </a:br>
            <a:r>
              <a:rPr lang="en-US"/>
              <a:t>Maximum</a:t>
            </a:r>
            <a:br>
              <a:rPr lang="en-US"/>
            </a:br>
            <a:r>
              <a:rPr lang="en-US"/>
              <a:t>Three Lines</a:t>
            </a:r>
          </a:p>
        </p:txBody>
      </p:sp>
      <p:sp>
        <p:nvSpPr>
          <p:cNvPr id="3" name="Subtitle 2"/>
          <p:cNvSpPr>
            <a:spLocks noGrp="1"/>
          </p:cNvSpPr>
          <p:nvPr>
            <p:ph type="subTitle" idx="1" hasCustomPrompt="1"/>
          </p:nvPr>
        </p:nvSpPr>
        <p:spPr>
          <a:xfrm>
            <a:off x="464273" y="2529984"/>
            <a:ext cx="8229253" cy="398067"/>
          </a:xfrm>
        </p:spPr>
        <p:txBody>
          <a:bodyPr>
            <a:normAutofit/>
          </a:bodyPr>
          <a:lstStyle>
            <a:lvl1pPr marL="0" indent="0" algn="ctr">
              <a:lnSpc>
                <a:spcPts val="1800"/>
              </a:lnSpc>
              <a:buNone/>
              <a:defRPr sz="1200" spc="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 goes here, one line only</a:t>
            </a:r>
          </a:p>
        </p:txBody>
      </p:sp>
      <p:sp>
        <p:nvSpPr>
          <p:cNvPr id="4" name="Date Placeholder 3"/>
          <p:cNvSpPr>
            <a:spLocks noGrp="1"/>
          </p:cNvSpPr>
          <p:nvPr>
            <p:ph type="dt" sz="half" idx="10"/>
          </p:nvPr>
        </p:nvSpPr>
        <p:spPr>
          <a:xfrm>
            <a:off x="3199197" y="3316165"/>
            <a:ext cx="2745609" cy="184388"/>
          </a:xfrm>
        </p:spPr>
        <p:txBody>
          <a:bodyPr/>
          <a:lstStyle>
            <a:lvl1pPr>
              <a:defRPr sz="800" b="1" cap="all" baseline="0"/>
            </a:lvl1pPr>
          </a:lstStyle>
          <a:p>
            <a:r>
              <a:rPr lang="en-US" dirty="0">
                <a:solidFill>
                  <a:srgbClr val="3D3935"/>
                </a:solidFill>
              </a:rPr>
              <a:t>Date</a:t>
            </a:r>
          </a:p>
        </p:txBody>
      </p:sp>
      <p:cxnSp>
        <p:nvCxnSpPr>
          <p:cNvPr id="12" name="Straight Connector 11"/>
          <p:cNvCxnSpPr/>
          <p:nvPr userDrawn="1"/>
        </p:nvCxnSpPr>
        <p:spPr>
          <a:xfrm>
            <a:off x="4341264" y="3209483"/>
            <a:ext cx="45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2106" y="1"/>
            <a:ext cx="9144000" cy="874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F7F7"/>
              </a:solidFill>
            </a:endParaRPr>
          </a:p>
        </p:txBody>
      </p:sp>
    </p:spTree>
    <p:extLst>
      <p:ext uri="{BB962C8B-B14F-4D97-AF65-F5344CB8AC3E}">
        <p14:creationId xmlns:p14="http://schemas.microsoft.com/office/powerpoint/2010/main" val="26048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v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Picture Placeholder 8"/>
          <p:cNvSpPr>
            <a:spLocks noGrp="1"/>
          </p:cNvSpPr>
          <p:nvPr>
            <p:ph type="pic" sz="quarter" idx="11" hasCustomPrompt="1"/>
          </p:nvPr>
        </p:nvSpPr>
        <p:spPr>
          <a:xfrm>
            <a:off x="6373815" y="0"/>
            <a:ext cx="2770187" cy="6858000"/>
          </a:xfrm>
          <a:solidFill>
            <a:schemeClr val="bg2"/>
          </a:solidFill>
        </p:spPr>
        <p:txBody>
          <a:bodyPr tIns="1371600" bIns="91440">
            <a:normAutofit/>
          </a:bodyPr>
          <a:lstStyle>
            <a:lvl1pPr algn="ctr">
              <a:lnSpc>
                <a:spcPts val="2400"/>
              </a:lnSpc>
              <a:defRPr sz="2200" b="1" cap="all" baseline="0">
                <a:solidFill>
                  <a:schemeClr val="bg1"/>
                </a:solidFill>
              </a:defRPr>
            </a:lvl1pPr>
          </a:lstStyle>
          <a:p>
            <a:r>
              <a:rPr lang="en-US" dirty="0"/>
              <a:t>click</a:t>
            </a:r>
            <a:br>
              <a:rPr lang="en-US" dirty="0"/>
            </a:br>
            <a:r>
              <a:rPr lang="en-US" dirty="0"/>
              <a:t>Placeholder</a:t>
            </a:r>
            <a:br>
              <a:rPr lang="en-US" dirty="0"/>
            </a:br>
            <a:r>
              <a:rPr lang="en-US" dirty="0"/>
              <a:t>icon to </a:t>
            </a:r>
            <a:br>
              <a:rPr lang="en-US" dirty="0"/>
            </a:br>
            <a:r>
              <a:rPr lang="en-US" dirty="0"/>
              <a:t>add</a:t>
            </a:r>
            <a:br>
              <a:rPr lang="en-US" dirty="0"/>
            </a:br>
            <a:r>
              <a:rPr lang="en-US" dirty="0"/>
              <a:t>custom </a:t>
            </a:r>
            <a:br>
              <a:rPr lang="en-US" dirty="0"/>
            </a:br>
            <a:r>
              <a:rPr lang="en-US" dirty="0"/>
              <a:t>photo</a:t>
            </a:r>
          </a:p>
        </p:txBody>
      </p:sp>
      <p:sp>
        <p:nvSpPr>
          <p:cNvPr id="2" name="Title 1"/>
          <p:cNvSpPr>
            <a:spLocks noGrp="1"/>
          </p:cNvSpPr>
          <p:nvPr>
            <p:ph type="ctrTitle" hasCustomPrompt="1"/>
          </p:nvPr>
        </p:nvSpPr>
        <p:spPr>
          <a:xfrm>
            <a:off x="450824" y="1355215"/>
            <a:ext cx="5480706" cy="953124"/>
          </a:xfrm>
        </p:spPr>
        <p:txBody>
          <a:bodyPr anchor="b">
            <a:normAutofit/>
          </a:bodyPr>
          <a:lstStyle>
            <a:lvl1pPr algn="ctr">
              <a:lnSpc>
                <a:spcPts val="3200"/>
              </a:lnSpc>
              <a:defRPr sz="3000" cap="none" spc="0" baseline="0"/>
            </a:lvl1pPr>
          </a:lstStyle>
          <a:p>
            <a:r>
              <a:rPr lang="en-US"/>
              <a:t>Title Goes Here,</a:t>
            </a:r>
            <a:br>
              <a:rPr lang="en-US"/>
            </a:br>
            <a:r>
              <a:rPr lang="en-US"/>
              <a:t>Maximum Two Lines</a:t>
            </a:r>
          </a:p>
        </p:txBody>
      </p:sp>
      <p:sp>
        <p:nvSpPr>
          <p:cNvPr id="3" name="Subtitle 2"/>
          <p:cNvSpPr>
            <a:spLocks noGrp="1"/>
          </p:cNvSpPr>
          <p:nvPr>
            <p:ph type="subTitle" idx="1" hasCustomPrompt="1"/>
          </p:nvPr>
        </p:nvSpPr>
        <p:spPr>
          <a:xfrm>
            <a:off x="457549" y="2307378"/>
            <a:ext cx="5467259" cy="311349"/>
          </a:xfrm>
        </p:spPr>
        <p:txBody>
          <a:bodyPr>
            <a:noAutofit/>
          </a:bodyPr>
          <a:lstStyle>
            <a:lvl1pPr marL="0" indent="0" algn="ctr">
              <a:lnSpc>
                <a:spcPts val="1800"/>
              </a:lnSpc>
              <a:buNone/>
              <a:defRPr sz="1200"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 goes here, one line only.</a:t>
            </a:r>
          </a:p>
        </p:txBody>
      </p:sp>
      <p:sp>
        <p:nvSpPr>
          <p:cNvPr id="4" name="Date Placeholder 3"/>
          <p:cNvSpPr>
            <a:spLocks noGrp="1"/>
          </p:cNvSpPr>
          <p:nvPr>
            <p:ph type="dt" sz="half" idx="10"/>
          </p:nvPr>
        </p:nvSpPr>
        <p:spPr>
          <a:xfrm>
            <a:off x="1812945" y="3057028"/>
            <a:ext cx="2745609" cy="166653"/>
          </a:xfrm>
        </p:spPr>
        <p:txBody>
          <a:bodyPr/>
          <a:lstStyle>
            <a:lvl1pPr marL="0" algn="ctr" defTabSz="914400" rtl="0" eaLnBrk="1" latinLnBrk="0" hangingPunct="1">
              <a:defRPr lang="en-US" sz="800" b="1" kern="1200" cap="all" baseline="0">
                <a:solidFill>
                  <a:schemeClr val="tx1"/>
                </a:solidFill>
                <a:latin typeface="Arial" panose="020B0604020202020204" pitchFamily="34" charset="0"/>
                <a:ea typeface="+mn-ea"/>
                <a:cs typeface="Arial" panose="020B0604020202020204" pitchFamily="34" charset="0"/>
              </a:defRPr>
            </a:lvl1pPr>
          </a:lstStyle>
          <a:p>
            <a:endParaRPr dirty="0">
              <a:solidFill>
                <a:srgbClr val="3D3935"/>
              </a:solidFill>
            </a:endParaRPr>
          </a:p>
        </p:txBody>
      </p:sp>
      <p:cxnSp>
        <p:nvCxnSpPr>
          <p:cNvPr id="12" name="Straight Connector 11"/>
          <p:cNvCxnSpPr/>
          <p:nvPr userDrawn="1"/>
        </p:nvCxnSpPr>
        <p:spPr>
          <a:xfrm>
            <a:off x="2954838" y="2979601"/>
            <a:ext cx="45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23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v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Picture Placeholder 8"/>
          <p:cNvSpPr>
            <a:spLocks noGrp="1"/>
          </p:cNvSpPr>
          <p:nvPr>
            <p:ph type="pic" sz="quarter" idx="11" hasCustomPrompt="1"/>
          </p:nvPr>
        </p:nvSpPr>
        <p:spPr>
          <a:xfrm>
            <a:off x="3372803" y="0"/>
            <a:ext cx="5771199" cy="6858000"/>
          </a:xfrm>
          <a:solidFill>
            <a:schemeClr val="bg2"/>
          </a:solidFill>
        </p:spPr>
        <p:txBody>
          <a:bodyPr tIns="2286000" bIns="91440">
            <a:normAutofit/>
          </a:bodyPr>
          <a:lstStyle>
            <a:lvl1pPr algn="ctr">
              <a:lnSpc>
                <a:spcPts val="2400"/>
              </a:lnSpc>
              <a:defRPr sz="2200" b="1" cap="all" baseline="0">
                <a:solidFill>
                  <a:schemeClr val="bg1"/>
                </a:solidFill>
              </a:defRPr>
            </a:lvl1pPr>
          </a:lstStyle>
          <a:p>
            <a:r>
              <a:rPr lang="en-US" dirty="0"/>
              <a:t>click placeholder icon </a:t>
            </a:r>
            <a:br>
              <a:rPr lang="en-US" dirty="0"/>
            </a:br>
            <a:r>
              <a:rPr lang="en-US" dirty="0"/>
              <a:t>to add custom photo</a:t>
            </a:r>
          </a:p>
        </p:txBody>
      </p:sp>
      <p:sp>
        <p:nvSpPr>
          <p:cNvPr id="2" name="Title 1"/>
          <p:cNvSpPr>
            <a:spLocks noGrp="1"/>
          </p:cNvSpPr>
          <p:nvPr>
            <p:ph type="ctrTitle" hasCustomPrompt="1"/>
          </p:nvPr>
        </p:nvSpPr>
        <p:spPr>
          <a:xfrm>
            <a:off x="450824" y="1272850"/>
            <a:ext cx="2487358" cy="953124"/>
          </a:xfrm>
        </p:spPr>
        <p:txBody>
          <a:bodyPr anchor="b">
            <a:normAutofit/>
          </a:bodyPr>
          <a:lstStyle>
            <a:lvl1pPr algn="ctr">
              <a:lnSpc>
                <a:spcPts val="3200"/>
              </a:lnSpc>
              <a:defRPr sz="3000" cap="none" spc="0" baseline="0"/>
            </a:lvl1pPr>
          </a:lstStyle>
          <a:p>
            <a:r>
              <a:rPr lang="en-US"/>
              <a:t>Title Goes </a:t>
            </a:r>
            <a:br>
              <a:rPr lang="en-US"/>
            </a:br>
            <a:r>
              <a:rPr lang="en-US"/>
              <a:t>Here</a:t>
            </a:r>
          </a:p>
        </p:txBody>
      </p:sp>
      <p:sp>
        <p:nvSpPr>
          <p:cNvPr id="3" name="Subtitle 2"/>
          <p:cNvSpPr>
            <a:spLocks noGrp="1"/>
          </p:cNvSpPr>
          <p:nvPr>
            <p:ph type="subTitle" idx="1" hasCustomPrompt="1"/>
          </p:nvPr>
        </p:nvSpPr>
        <p:spPr>
          <a:xfrm>
            <a:off x="457549" y="2225974"/>
            <a:ext cx="2480635" cy="338401"/>
          </a:xfrm>
        </p:spPr>
        <p:txBody>
          <a:bodyPr>
            <a:normAutofit/>
          </a:bodyPr>
          <a:lstStyle>
            <a:lvl1pPr marL="0" indent="0" algn="ctr">
              <a:lnSpc>
                <a:spcPts val="1800"/>
              </a:lnSpc>
              <a:buNone/>
              <a:defRPr sz="1200" spc="5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 here, one line only.</a:t>
            </a:r>
          </a:p>
        </p:txBody>
      </p:sp>
      <p:sp>
        <p:nvSpPr>
          <p:cNvPr id="4" name="Date Placeholder 3"/>
          <p:cNvSpPr>
            <a:spLocks noGrp="1"/>
          </p:cNvSpPr>
          <p:nvPr>
            <p:ph type="dt" sz="half" idx="10"/>
          </p:nvPr>
        </p:nvSpPr>
        <p:spPr>
          <a:xfrm>
            <a:off x="471095" y="2965681"/>
            <a:ext cx="2427893" cy="206643"/>
          </a:xfrm>
        </p:spPr>
        <p:txBody>
          <a:bodyPr/>
          <a:lstStyle>
            <a:lvl1pPr marL="0" algn="ctr" defTabSz="914400" rtl="0" eaLnBrk="1" latinLnBrk="0" hangingPunct="1">
              <a:defRPr lang="en-US" sz="800" b="1" kern="1200" cap="all" baseline="0">
                <a:solidFill>
                  <a:schemeClr val="tx1"/>
                </a:solidFill>
                <a:latin typeface="Arial" panose="020B0604020202020204" pitchFamily="34" charset="0"/>
                <a:ea typeface="+mn-ea"/>
                <a:cs typeface="Arial" panose="020B0604020202020204" pitchFamily="34" charset="0"/>
              </a:defRPr>
            </a:lvl1pPr>
          </a:lstStyle>
          <a:p>
            <a:endParaRPr dirty="0">
              <a:solidFill>
                <a:srgbClr val="3D3935"/>
              </a:solidFill>
            </a:endParaRPr>
          </a:p>
        </p:txBody>
      </p:sp>
      <p:cxnSp>
        <p:nvCxnSpPr>
          <p:cNvPr id="12" name="Straight Connector 11"/>
          <p:cNvCxnSpPr/>
          <p:nvPr userDrawn="1"/>
        </p:nvCxnSpPr>
        <p:spPr>
          <a:xfrm>
            <a:off x="1455491" y="2905747"/>
            <a:ext cx="45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33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v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57549" y="1048317"/>
            <a:ext cx="8229253" cy="957495"/>
          </a:xfrm>
        </p:spPr>
        <p:txBody>
          <a:bodyPr anchor="b">
            <a:normAutofit/>
          </a:bodyPr>
          <a:lstStyle>
            <a:lvl1pPr algn="ctr">
              <a:lnSpc>
                <a:spcPts val="3200"/>
              </a:lnSpc>
              <a:defRPr sz="3000" cap="none" spc="0" baseline="0"/>
            </a:lvl1pPr>
          </a:lstStyle>
          <a:p>
            <a:r>
              <a:rPr lang="en-US"/>
              <a:t>Title Goes Here,</a:t>
            </a:r>
            <a:br>
              <a:rPr lang="en-US"/>
            </a:br>
            <a:r>
              <a:rPr lang="en-US"/>
              <a:t>Maximum Two Lines</a:t>
            </a:r>
          </a:p>
        </p:txBody>
      </p:sp>
      <p:sp>
        <p:nvSpPr>
          <p:cNvPr id="3" name="Subtitle 2"/>
          <p:cNvSpPr>
            <a:spLocks noGrp="1"/>
          </p:cNvSpPr>
          <p:nvPr>
            <p:ph type="subTitle" idx="1" hasCustomPrompt="1"/>
          </p:nvPr>
        </p:nvSpPr>
        <p:spPr>
          <a:xfrm>
            <a:off x="464273" y="2005811"/>
            <a:ext cx="8229253" cy="316336"/>
          </a:xfrm>
        </p:spPr>
        <p:txBody>
          <a:bodyPr>
            <a:noAutofit/>
          </a:bodyPr>
          <a:lstStyle>
            <a:lvl1pPr marL="0" indent="0" algn="ctr">
              <a:lnSpc>
                <a:spcPts val="1800"/>
              </a:lnSpc>
              <a:buNone/>
              <a:defRPr sz="1200" spc="5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 goes here, one line only.</a:t>
            </a:r>
          </a:p>
        </p:txBody>
      </p:sp>
      <p:sp>
        <p:nvSpPr>
          <p:cNvPr id="4" name="Date Placeholder 3"/>
          <p:cNvSpPr>
            <a:spLocks noGrp="1"/>
          </p:cNvSpPr>
          <p:nvPr>
            <p:ph type="dt" sz="half" idx="10"/>
          </p:nvPr>
        </p:nvSpPr>
        <p:spPr>
          <a:xfrm>
            <a:off x="3199371" y="2728173"/>
            <a:ext cx="2745609" cy="202499"/>
          </a:xfrm>
        </p:spPr>
        <p:txBody>
          <a:bodyPr/>
          <a:lstStyle>
            <a:lvl1pPr>
              <a:defRPr lang="en-US" sz="800" b="1" kern="1200" cap="all" baseline="0">
                <a:solidFill>
                  <a:schemeClr val="tx1"/>
                </a:solidFill>
                <a:latin typeface="Arial" panose="020B0604020202020204" pitchFamily="34" charset="0"/>
                <a:ea typeface="+mn-ea"/>
                <a:cs typeface="Arial" panose="020B0604020202020204" pitchFamily="34" charset="0"/>
              </a:defRPr>
            </a:lvl1pPr>
          </a:lstStyle>
          <a:p>
            <a:endParaRPr dirty="0">
              <a:solidFill>
                <a:srgbClr val="3D3935"/>
              </a:solidFill>
            </a:endParaRPr>
          </a:p>
        </p:txBody>
      </p:sp>
      <p:cxnSp>
        <p:nvCxnSpPr>
          <p:cNvPr id="12" name="Straight Connector 11"/>
          <p:cNvCxnSpPr/>
          <p:nvPr userDrawn="1"/>
        </p:nvCxnSpPr>
        <p:spPr>
          <a:xfrm>
            <a:off x="4341264" y="2673548"/>
            <a:ext cx="45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1" hasCustomPrompt="1"/>
          </p:nvPr>
        </p:nvSpPr>
        <p:spPr>
          <a:xfrm>
            <a:off x="2" y="4058033"/>
            <a:ext cx="9144001" cy="2799969"/>
          </a:xfrm>
          <a:solidFill>
            <a:schemeClr val="bg2"/>
          </a:solidFill>
        </p:spPr>
        <p:txBody>
          <a:bodyPr tIns="274320" bIns="91440">
            <a:normAutofit/>
          </a:bodyPr>
          <a:lstStyle>
            <a:lvl1pPr algn="ctr">
              <a:lnSpc>
                <a:spcPts val="2400"/>
              </a:lnSpc>
              <a:defRPr sz="2200" b="1" cap="all" baseline="0">
                <a:solidFill>
                  <a:schemeClr val="bg1"/>
                </a:solidFill>
              </a:defRPr>
            </a:lvl1pPr>
          </a:lstStyle>
          <a:p>
            <a:r>
              <a:rPr lang="en-US" dirty="0"/>
              <a:t>click Placeholder icon </a:t>
            </a:r>
            <a:br>
              <a:rPr lang="en-US" dirty="0"/>
            </a:br>
            <a:r>
              <a:rPr lang="en-US" dirty="0"/>
              <a:t>to add custom photo</a:t>
            </a:r>
          </a:p>
        </p:txBody>
      </p:sp>
    </p:spTree>
    <p:extLst>
      <p:ext uri="{BB962C8B-B14F-4D97-AF65-F5344CB8AC3E}">
        <p14:creationId xmlns:p14="http://schemas.microsoft.com/office/powerpoint/2010/main" val="123106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Emphasis / Transition v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p:cNvSpPr>
            <a:spLocks noGrp="1"/>
          </p:cNvSpPr>
          <p:nvPr>
            <p:ph type="ftr" sz="quarter" idx="11"/>
          </p:nvPr>
        </p:nvSpPr>
        <p:spPr/>
        <p:txBody>
          <a:bodyPr/>
          <a:lstStyle>
            <a:lvl1pPr>
              <a:defRPr>
                <a:solidFill>
                  <a:schemeClr val="tx1"/>
                </a:solidFill>
              </a:defRPr>
            </a:lvl1p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A404012-4980-4B50-A3E8-A47442D048D4}" type="slidenum">
              <a:rPr lang="en-US" smtClean="0">
                <a:solidFill>
                  <a:srgbClr val="3D3935"/>
                </a:solidFill>
              </a:rPr>
              <a:pPr/>
              <a:t>‹#›</a:t>
            </a:fld>
            <a:endParaRPr lang="en-US" dirty="0">
              <a:solidFill>
                <a:srgbClr val="3D3935"/>
              </a:solidFill>
            </a:endParaRPr>
          </a:p>
        </p:txBody>
      </p:sp>
      <p:sp>
        <p:nvSpPr>
          <p:cNvPr id="9" name="Rectangle 8"/>
          <p:cNvSpPr/>
          <p:nvPr userDrawn="1"/>
        </p:nvSpPr>
        <p:spPr>
          <a:xfrm>
            <a:off x="2106" y="1"/>
            <a:ext cx="9144000" cy="874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F7F7"/>
              </a:solidFill>
            </a:endParaRPr>
          </a:p>
        </p:txBody>
      </p:sp>
      <p:sp>
        <p:nvSpPr>
          <p:cNvPr id="2" name="Title 1"/>
          <p:cNvSpPr>
            <a:spLocks noGrp="1"/>
          </p:cNvSpPr>
          <p:nvPr>
            <p:ph type="title"/>
          </p:nvPr>
        </p:nvSpPr>
        <p:spPr>
          <a:xfrm>
            <a:off x="623888" y="1843465"/>
            <a:ext cx="7886700" cy="2852737"/>
          </a:xfrm>
        </p:spPr>
        <p:txBody>
          <a:bodyPr anchor="ctr">
            <a:normAutofit/>
          </a:bodyPr>
          <a:lstStyle>
            <a:lvl1pPr algn="ctr">
              <a:lnSpc>
                <a:spcPts val="3000"/>
              </a:lnSpc>
              <a:spcAft>
                <a:spcPts val="1200"/>
              </a:spcAft>
              <a:defRPr sz="1800" b="0" cap="none"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7568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mphasis / Transition v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ooter Placeholder 4"/>
          <p:cNvSpPr>
            <a:spLocks noGrp="1"/>
          </p:cNvSpPr>
          <p:nvPr>
            <p:ph type="ftr" sz="quarter" idx="11"/>
          </p:nvPr>
        </p:nvSpPr>
        <p:spPr/>
        <p:txBody>
          <a:bodyPr/>
          <a:lstStyle>
            <a:lvl1pPr>
              <a:defRPr>
                <a:solidFill>
                  <a:schemeClr val="tx1"/>
                </a:solidFill>
              </a:defRPr>
            </a:lvl1p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A404012-4980-4B50-A3E8-A47442D048D4}" type="slidenum">
              <a:rPr lang="en-US" smtClean="0">
                <a:solidFill>
                  <a:srgbClr val="3D3935"/>
                </a:solidFill>
              </a:rPr>
              <a:pPr/>
              <a:t>‹#›</a:t>
            </a:fld>
            <a:endParaRPr lang="en-US" dirty="0">
              <a:solidFill>
                <a:srgbClr val="3D3935"/>
              </a:solidFill>
            </a:endParaRPr>
          </a:p>
        </p:txBody>
      </p:sp>
      <p:sp>
        <p:nvSpPr>
          <p:cNvPr id="9" name="Rectangle 8"/>
          <p:cNvSpPr/>
          <p:nvPr userDrawn="1"/>
        </p:nvSpPr>
        <p:spPr>
          <a:xfrm>
            <a:off x="2106" y="1"/>
            <a:ext cx="9144000" cy="874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F7F7"/>
              </a:solidFill>
            </a:endParaRPr>
          </a:p>
        </p:txBody>
      </p:sp>
      <p:sp>
        <p:nvSpPr>
          <p:cNvPr id="2" name="Title 1"/>
          <p:cNvSpPr>
            <a:spLocks noGrp="1"/>
          </p:cNvSpPr>
          <p:nvPr>
            <p:ph type="title"/>
          </p:nvPr>
        </p:nvSpPr>
        <p:spPr>
          <a:xfrm>
            <a:off x="623888" y="1843465"/>
            <a:ext cx="7886700" cy="2852737"/>
          </a:xfrm>
        </p:spPr>
        <p:txBody>
          <a:bodyPr anchor="ctr">
            <a:normAutofit/>
          </a:bodyPr>
          <a:lstStyle>
            <a:lvl1pPr algn="ctr">
              <a:lnSpc>
                <a:spcPts val="3000"/>
              </a:lnSpc>
              <a:spcAft>
                <a:spcPts val="1200"/>
              </a:spcAft>
              <a:defRPr sz="1800" b="0" cap="none"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402855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EB362-2115-453C-95ED-D216D1C1B0DE}" type="datetimeFigureOut">
              <a:rPr lang="en-US" smtClean="0"/>
              <a:t>6/7/2017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1EC38-00B0-4F26-AF8B-0C272AC0E6C0}" type="slidenum">
              <a:rPr lang="en-US" smtClean="0"/>
              <a:t>‹#›</a:t>
            </a:fld>
            <a:endParaRPr lang="en-US"/>
          </a:p>
        </p:txBody>
      </p:sp>
    </p:spTree>
    <p:extLst>
      <p:ext uri="{BB962C8B-B14F-4D97-AF65-F5344CB8AC3E}">
        <p14:creationId xmlns:p14="http://schemas.microsoft.com/office/powerpoint/2010/main" val="1135794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Narrow Margin 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Headline Here,</a:t>
            </a:r>
            <a:br>
              <a:rPr lang="en-US"/>
            </a:br>
            <a:r>
              <a:rPr lang="en-US"/>
              <a:t>Maximum Two Lines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8" name="Straight Connector 7"/>
          <p:cNvCxnSpPr/>
          <p:nvPr userDrawn="1"/>
        </p:nvCxnSpPr>
        <p:spPr>
          <a:xfrm>
            <a:off x="457202" y="1077900"/>
            <a:ext cx="62339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47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arrow Margin Title + 2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Headline Here,</a:t>
            </a:r>
            <a:br>
              <a:rPr lang="en-US"/>
            </a:br>
            <a:r>
              <a:rPr lang="en-US"/>
              <a:t>Maximum Two Lines</a:t>
            </a:r>
          </a:p>
        </p:txBody>
      </p:sp>
      <p:sp>
        <p:nvSpPr>
          <p:cNvPr id="3" name="Content Placeholder 2"/>
          <p:cNvSpPr>
            <a:spLocks noGrp="1"/>
          </p:cNvSpPr>
          <p:nvPr>
            <p:ph idx="1"/>
          </p:nvPr>
        </p:nvSpPr>
        <p:spPr>
          <a:xfrm>
            <a:off x="357640" y="1220467"/>
            <a:ext cx="4106784" cy="4662847"/>
          </a:xfrm>
        </p:spPr>
        <p:txBody>
          <a:bodyPr/>
          <a:lstStyle>
            <a:lvl1pPr>
              <a:spcBef>
                <a:spcPts val="0"/>
              </a:spcBef>
              <a:defRPr b="1"/>
            </a:lvl1pPr>
            <a:lvl2pPr>
              <a:spcBef>
                <a:spcPts val="0"/>
              </a:spcBef>
              <a:spcAft>
                <a:spcPts val="600"/>
              </a:spcAft>
              <a:defRPr/>
            </a:lvl2pPr>
            <a:lvl3pPr>
              <a:spcBef>
                <a:spcPts val="0"/>
              </a:spcBef>
              <a:spcAft>
                <a:spcPts val="6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8" name="Straight Connector 7"/>
          <p:cNvCxnSpPr/>
          <p:nvPr userDrawn="1"/>
        </p:nvCxnSpPr>
        <p:spPr>
          <a:xfrm>
            <a:off x="457202" y="1077900"/>
            <a:ext cx="62339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4585445" y="1218378"/>
            <a:ext cx="4106784" cy="4662847"/>
          </a:xfrm>
        </p:spPr>
        <p:txBody>
          <a:bodyPr/>
          <a:lstStyle>
            <a:lvl1pPr>
              <a:spcBef>
                <a:spcPts val="0"/>
              </a:spcBef>
              <a:defRPr b="1"/>
            </a:lvl1pPr>
            <a:lvl2pPr>
              <a:spcBef>
                <a:spcPts val="0"/>
              </a:spcBef>
              <a:spcAft>
                <a:spcPts val="600"/>
              </a:spcAft>
              <a:defRPr/>
            </a:lvl2pPr>
            <a:lvl3pPr>
              <a:spcBef>
                <a:spcPts val="0"/>
              </a:spcBef>
              <a:spcAft>
                <a:spcPts val="6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83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arrow Margin Title + 3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Headline Here,</a:t>
            </a:r>
            <a:br>
              <a:rPr lang="en-US"/>
            </a:br>
            <a:r>
              <a:rPr lang="en-US"/>
              <a:t>Maximum Two Lines</a:t>
            </a:r>
          </a:p>
        </p:txBody>
      </p:sp>
      <p:sp>
        <p:nvSpPr>
          <p:cNvPr id="3" name="Content Placeholder 2"/>
          <p:cNvSpPr>
            <a:spLocks noGrp="1"/>
          </p:cNvSpPr>
          <p:nvPr>
            <p:ph idx="1"/>
          </p:nvPr>
        </p:nvSpPr>
        <p:spPr>
          <a:xfrm>
            <a:off x="357640" y="1225296"/>
            <a:ext cx="2735184" cy="4662847"/>
          </a:xfrm>
        </p:spPr>
        <p:txBody>
          <a:bodyPr/>
          <a:lstStyle>
            <a:lvl1pPr>
              <a:defRPr b="1"/>
            </a:lvl1pPr>
            <a:lvl3pPr>
              <a:spcAft>
                <a:spcPts val="6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8" name="Straight Connector 7"/>
          <p:cNvCxnSpPr/>
          <p:nvPr userDrawn="1"/>
        </p:nvCxnSpPr>
        <p:spPr>
          <a:xfrm>
            <a:off x="457202" y="1077900"/>
            <a:ext cx="62339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3178076" y="1225296"/>
            <a:ext cx="2734056" cy="4662847"/>
          </a:xfrm>
        </p:spPr>
        <p:txBody>
          <a:bodyPr/>
          <a:lstStyle>
            <a:lvl1pPr>
              <a:defRPr b="1"/>
            </a:lvl1pPr>
            <a:lvl3pPr>
              <a:spcAft>
                <a:spcPts val="6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4"/>
          </p:nvPr>
        </p:nvSpPr>
        <p:spPr>
          <a:xfrm>
            <a:off x="5997384" y="1225296"/>
            <a:ext cx="2734056" cy="4662847"/>
          </a:xfrm>
        </p:spPr>
        <p:txBody>
          <a:bodyPr/>
          <a:lstStyle>
            <a:lvl1pPr>
              <a:defRPr b="1"/>
            </a:lvl1pPr>
            <a:lvl3pPr>
              <a:spcAft>
                <a:spcPts val="60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69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arrow Margin Custom v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Headline Here,</a:t>
            </a:r>
            <a:br>
              <a:rPr lang="en-US"/>
            </a:br>
            <a:r>
              <a:rPr lang="en-US"/>
              <a:t>Maximum Two Lines</a:t>
            </a:r>
          </a:p>
        </p:txBody>
      </p:sp>
      <p:sp>
        <p:nvSpPr>
          <p:cNvPr id="4" name="Footer Placeholder 3"/>
          <p:cNvSpPr>
            <a:spLocks noGrp="1"/>
          </p:cNvSpPr>
          <p:nvPr>
            <p:ph type="ftr" sz="quarter" idx="11"/>
          </p:nvPr>
        </p:nvSpPr>
        <p:spPr/>
        <p:txBody>
          <a:bodyPr/>
          <a:lstStyle/>
          <a:p>
            <a:r>
              <a:rPr lang="en-US" dirty="0">
                <a:solidFill>
                  <a:srgbClr val="3D3935"/>
                </a:solidFill>
              </a:rPr>
              <a:t>Starbucks Confidential – INTERNAL USE ONLY</a:t>
            </a:r>
          </a:p>
        </p:txBody>
      </p:sp>
      <p:sp>
        <p:nvSpPr>
          <p:cNvPr id="5" name="Slide Number Placeholder 4"/>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
        <p:nvSpPr>
          <p:cNvPr id="6" name="Content Placeholder 5"/>
          <p:cNvSpPr>
            <a:spLocks noGrp="1"/>
          </p:cNvSpPr>
          <p:nvPr>
            <p:ph sz="quarter" idx="13" hasCustomPrompt="1"/>
          </p:nvPr>
        </p:nvSpPr>
        <p:spPr>
          <a:xfrm>
            <a:off x="457201" y="1146413"/>
            <a:ext cx="8229600" cy="4886088"/>
          </a:xfrm>
        </p:spPr>
        <p:txBody>
          <a:bodyPr/>
          <a:lstStyle>
            <a:lvl1pPr>
              <a:defRPr baseline="0"/>
            </a:lvl1pPr>
          </a:lstStyle>
          <a:p>
            <a:pPr lvl="0"/>
            <a:r>
              <a:rPr lang="en-US"/>
              <a:t>Click any icon below to add a table, chart, Smart Art, image, web image or video.</a:t>
            </a:r>
          </a:p>
        </p:txBody>
      </p:sp>
    </p:spTree>
    <p:extLst>
      <p:ext uri="{BB962C8B-B14F-4D97-AF65-F5344CB8AC3E}">
        <p14:creationId xmlns:p14="http://schemas.microsoft.com/office/powerpoint/2010/main" val="11635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arrow Margin Custom v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Headline Here,</a:t>
            </a:r>
            <a:br>
              <a:rPr lang="en-US"/>
            </a:br>
            <a:r>
              <a:rPr lang="en-US"/>
              <a:t>Maximum Two Lines</a:t>
            </a:r>
          </a:p>
        </p:txBody>
      </p:sp>
      <p:sp>
        <p:nvSpPr>
          <p:cNvPr id="4" name="Footer Placeholder 3"/>
          <p:cNvSpPr>
            <a:spLocks noGrp="1"/>
          </p:cNvSpPr>
          <p:nvPr>
            <p:ph type="ftr" sz="quarter" idx="11"/>
          </p:nvPr>
        </p:nvSpPr>
        <p:spPr/>
        <p:txBody>
          <a:bodyPr/>
          <a:lstStyle/>
          <a:p>
            <a:r>
              <a:rPr lang="en-US" dirty="0">
                <a:solidFill>
                  <a:srgbClr val="3D3935"/>
                </a:solidFill>
              </a:rPr>
              <a:t>Starbucks Confidential – INTERNAL USE ONLY</a:t>
            </a:r>
          </a:p>
        </p:txBody>
      </p:sp>
      <p:sp>
        <p:nvSpPr>
          <p:cNvPr id="5" name="Slide Number Placeholder 4"/>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
        <p:nvSpPr>
          <p:cNvPr id="6" name="Content Placeholder 5"/>
          <p:cNvSpPr>
            <a:spLocks noGrp="1"/>
          </p:cNvSpPr>
          <p:nvPr>
            <p:ph sz="quarter" idx="13" hasCustomPrompt="1"/>
          </p:nvPr>
        </p:nvSpPr>
        <p:spPr>
          <a:xfrm>
            <a:off x="457201" y="1146413"/>
            <a:ext cx="4005617" cy="4886088"/>
          </a:xfrm>
        </p:spPr>
        <p:txBody>
          <a:bodyPr/>
          <a:lstStyle>
            <a:lvl1pPr>
              <a:defRPr baseline="0"/>
            </a:lvl1pPr>
          </a:lstStyle>
          <a:p>
            <a:pPr lvl="0"/>
            <a:r>
              <a:rPr lang="en-US"/>
              <a:t>Click any icon below to add a table, chart, </a:t>
            </a:r>
            <a:br>
              <a:rPr lang="en-US"/>
            </a:br>
            <a:r>
              <a:rPr lang="en-US"/>
              <a:t>Smart Art, image, web image or video.</a:t>
            </a:r>
          </a:p>
        </p:txBody>
      </p:sp>
      <p:sp>
        <p:nvSpPr>
          <p:cNvPr id="7" name="Content Placeholder 5"/>
          <p:cNvSpPr>
            <a:spLocks noGrp="1"/>
          </p:cNvSpPr>
          <p:nvPr>
            <p:ph sz="quarter" idx="14" hasCustomPrompt="1"/>
          </p:nvPr>
        </p:nvSpPr>
        <p:spPr>
          <a:xfrm>
            <a:off x="4681185" y="1146413"/>
            <a:ext cx="4005617" cy="4886088"/>
          </a:xfrm>
        </p:spPr>
        <p:txBody>
          <a:bodyPr/>
          <a:lstStyle>
            <a:lvl1pPr>
              <a:defRPr baseline="0"/>
            </a:lvl1pPr>
          </a:lstStyle>
          <a:p>
            <a:pPr lvl="0"/>
            <a:r>
              <a:rPr lang="en-US"/>
              <a:t>Click any icon below to add a table, chart, </a:t>
            </a:r>
            <a:br>
              <a:rPr lang="en-US"/>
            </a:br>
            <a:r>
              <a:rPr lang="en-US"/>
              <a:t>Smart Art, image, web image or video.</a:t>
            </a:r>
          </a:p>
        </p:txBody>
      </p:sp>
    </p:spTree>
    <p:extLst>
      <p:ext uri="{BB962C8B-B14F-4D97-AF65-F5344CB8AC3E}">
        <p14:creationId xmlns:p14="http://schemas.microsoft.com/office/powerpoint/2010/main" val="41908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Narrow Margin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Headline Here,</a:t>
            </a:r>
            <a:br>
              <a:rPr lang="en-US"/>
            </a:br>
            <a:r>
              <a:rPr lang="en-US"/>
              <a:t>Maximum Two Lines</a:t>
            </a:r>
          </a:p>
        </p:txBody>
      </p:sp>
      <p:sp>
        <p:nvSpPr>
          <p:cNvPr id="4" name="Footer Placeholder 3"/>
          <p:cNvSpPr>
            <a:spLocks noGrp="1"/>
          </p:cNvSpPr>
          <p:nvPr>
            <p:ph type="ftr" sz="quarter" idx="11"/>
          </p:nvPr>
        </p:nvSpPr>
        <p:spPr/>
        <p:txBody>
          <a:bodyPr/>
          <a:lstStyle/>
          <a:p>
            <a:r>
              <a:rPr lang="en-US" dirty="0">
                <a:solidFill>
                  <a:srgbClr val="3D3935"/>
                </a:solidFill>
              </a:rPr>
              <a:t>Starbucks Confidential – INTERNAL USE ONLY</a:t>
            </a:r>
          </a:p>
        </p:txBody>
      </p:sp>
      <p:sp>
        <p:nvSpPr>
          <p:cNvPr id="5" name="Slide Number Placeholder 4"/>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Tree>
    <p:extLst>
      <p:ext uri="{BB962C8B-B14F-4D97-AF65-F5344CB8AC3E}">
        <p14:creationId xmlns:p14="http://schemas.microsoft.com/office/powerpoint/2010/main" val="6840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ide Margin Title +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954" y="2346513"/>
            <a:ext cx="7254782" cy="3536801"/>
          </a:xfrm>
        </p:spPr>
        <p:txBody>
          <a:bodyPr>
            <a:normAutofit/>
          </a:bodyPr>
          <a:lstStyle>
            <a:lvl1pPr>
              <a:lnSpc>
                <a:spcPts val="1600"/>
              </a:lnSpc>
              <a:spcAft>
                <a:spcPts val="600"/>
              </a:spcAft>
              <a:defRPr sz="1000"/>
            </a:lvl1pPr>
            <a:lvl2pPr marL="174625" indent="-174625">
              <a:lnSpc>
                <a:spcPts val="1600"/>
              </a:lnSpc>
              <a:spcAft>
                <a:spcPts val="0"/>
              </a:spcAft>
              <a:buFont typeface="Arial" panose="020B0604020202020204" pitchFamily="34" charset="0"/>
              <a:buChar char="•"/>
              <a:defRPr sz="1000"/>
            </a:lvl2pPr>
            <a:lvl3pPr>
              <a:lnSpc>
                <a:spcPts val="1600"/>
              </a:lnSpc>
              <a:defRPr sz="1000"/>
            </a:lvl3pPr>
            <a:lvl4pPr>
              <a:lnSpc>
                <a:spcPts val="1600"/>
              </a:lnSpc>
              <a:defRPr sz="1000"/>
            </a:lvl4pPr>
            <a:lvl5pPr>
              <a:lnSpc>
                <a:spcPts val="16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8" name="Straight Connector 7"/>
          <p:cNvCxnSpPr/>
          <p:nvPr userDrawn="1"/>
        </p:nvCxnSpPr>
        <p:spPr>
          <a:xfrm>
            <a:off x="1015260" y="2086379"/>
            <a:ext cx="164735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idx="13" hasCustomPrompt="1"/>
          </p:nvPr>
        </p:nvSpPr>
        <p:spPr>
          <a:xfrm>
            <a:off x="900954" y="1610532"/>
            <a:ext cx="7254782" cy="359149"/>
          </a:xfrm>
        </p:spPr>
        <p:txBody>
          <a:bodyPr anchor="ctr">
            <a:normAutofit/>
          </a:bodyPr>
          <a:lstStyle>
            <a:lvl1pPr marL="0" indent="0">
              <a:lnSpc>
                <a:spcPts val="1800"/>
              </a:lnSpc>
              <a:buNone/>
              <a:defRPr sz="1100" b="0" spc="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Subhead here, one line only.</a:t>
            </a:r>
          </a:p>
        </p:txBody>
      </p:sp>
      <p:sp>
        <p:nvSpPr>
          <p:cNvPr id="9" name="Title 1"/>
          <p:cNvSpPr>
            <a:spLocks noGrp="1"/>
          </p:cNvSpPr>
          <p:nvPr>
            <p:ph type="title" hasCustomPrompt="1"/>
          </p:nvPr>
        </p:nvSpPr>
        <p:spPr>
          <a:xfrm>
            <a:off x="905256" y="137161"/>
            <a:ext cx="7254782" cy="1466452"/>
          </a:xfrm>
        </p:spPr>
        <p:txBody>
          <a:bodyPr>
            <a:normAutofit/>
          </a:bodyPr>
          <a:lstStyle>
            <a:lvl1pPr algn="l" defTabSz="685800" rtl="0" eaLnBrk="1" latinLnBrk="0" hangingPunct="1">
              <a:lnSpc>
                <a:spcPts val="2400"/>
              </a:lnSpc>
              <a:spcBef>
                <a:spcPct val="0"/>
              </a:spcBef>
              <a:buNone/>
              <a:defRPr lang="en-US" sz="2200" b="1" kern="1200" cap="none" spc="0" baseline="0" dirty="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Two Lines</a:t>
            </a:r>
            <a:endParaRPr lang="en-US" dirty="0"/>
          </a:p>
        </p:txBody>
      </p:sp>
    </p:spTree>
    <p:extLst>
      <p:ext uri="{BB962C8B-B14F-4D97-AF65-F5344CB8AC3E}">
        <p14:creationId xmlns:p14="http://schemas.microsoft.com/office/powerpoint/2010/main" val="198154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ide Margin Title + 2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954" y="2348603"/>
            <a:ext cx="3576917" cy="3691216"/>
          </a:xfrm>
        </p:spPr>
        <p:txBody>
          <a:bodyPr>
            <a:normAutofit/>
          </a:bodyPr>
          <a:lstStyle>
            <a:lvl1pPr>
              <a:lnSpc>
                <a:spcPts val="1600"/>
              </a:lnSpc>
              <a:spcBef>
                <a:spcPts val="600"/>
              </a:spcBef>
              <a:spcAft>
                <a:spcPts val="0"/>
              </a:spcAft>
              <a:defRPr sz="1000"/>
            </a:lvl1pPr>
            <a:lvl2pPr marL="171450" indent="-171450">
              <a:lnSpc>
                <a:spcPts val="1600"/>
              </a:lnSpc>
              <a:spcBef>
                <a:spcPts val="600"/>
              </a:spcBef>
              <a:spcAft>
                <a:spcPts val="0"/>
              </a:spcAft>
              <a:buFont typeface="Arial" panose="020B0604020202020204" pitchFamily="34" charset="0"/>
              <a:buChar char="•"/>
              <a:defRPr sz="1000"/>
            </a:lvl2pPr>
            <a:lvl3pPr marL="342900" indent="-171450">
              <a:lnSpc>
                <a:spcPts val="1600"/>
              </a:lnSpc>
              <a:defRPr sz="1000"/>
            </a:lvl3pPr>
            <a:lvl4pPr marL="517525" indent="-171450">
              <a:lnSpc>
                <a:spcPts val="1600"/>
              </a:lnSpc>
              <a:defRPr sz="1000"/>
            </a:lvl4pPr>
            <a:lvl5pPr marL="685800" indent="-171450">
              <a:lnSpc>
                <a:spcPts val="16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sp>
        <p:nvSpPr>
          <p:cNvPr id="9" name="Content Placeholder 2"/>
          <p:cNvSpPr>
            <a:spLocks noGrp="1"/>
          </p:cNvSpPr>
          <p:nvPr>
            <p:ph idx="13"/>
          </p:nvPr>
        </p:nvSpPr>
        <p:spPr>
          <a:xfrm>
            <a:off x="4713194" y="2346513"/>
            <a:ext cx="3429094" cy="3691216"/>
          </a:xfrm>
        </p:spPr>
        <p:txBody>
          <a:bodyPr>
            <a:normAutofit/>
          </a:bodyPr>
          <a:lstStyle>
            <a:lvl1pPr>
              <a:lnSpc>
                <a:spcPts val="1600"/>
              </a:lnSpc>
              <a:spcBef>
                <a:spcPts val="600"/>
              </a:spcBef>
              <a:spcAft>
                <a:spcPts val="0"/>
              </a:spcAft>
              <a:defRPr sz="1000"/>
            </a:lvl1pPr>
            <a:lvl2pPr marL="174625" indent="-174625">
              <a:lnSpc>
                <a:spcPts val="1600"/>
              </a:lnSpc>
              <a:spcBef>
                <a:spcPts val="600"/>
              </a:spcBef>
              <a:spcAft>
                <a:spcPts val="0"/>
              </a:spcAft>
              <a:buFont typeface="Arial" panose="020B0604020202020204" pitchFamily="34" charset="0"/>
              <a:buChar char="•"/>
              <a:defRPr sz="1000"/>
            </a:lvl2pPr>
            <a:lvl3pPr marL="342900" indent="-171450">
              <a:lnSpc>
                <a:spcPts val="1600"/>
              </a:lnSpc>
              <a:defRPr sz="1000"/>
            </a:lvl3pPr>
            <a:lvl4pPr marL="517525" indent="-171450">
              <a:lnSpc>
                <a:spcPts val="1600"/>
              </a:lnSpc>
              <a:defRPr sz="1000"/>
            </a:lvl4pPr>
            <a:lvl5pPr marL="685800" indent="-171450">
              <a:lnSpc>
                <a:spcPts val="16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idx="14" hasCustomPrompt="1"/>
          </p:nvPr>
        </p:nvSpPr>
        <p:spPr>
          <a:xfrm>
            <a:off x="900954" y="1610532"/>
            <a:ext cx="7254782" cy="359149"/>
          </a:xfrm>
        </p:spPr>
        <p:txBody>
          <a:bodyPr anchor="ctr">
            <a:normAutofit/>
          </a:bodyPr>
          <a:lstStyle>
            <a:lvl1pPr marL="0" indent="0">
              <a:lnSpc>
                <a:spcPts val="1800"/>
              </a:lnSpc>
              <a:buNone/>
              <a:defRPr sz="1200" b="0" spc="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Subhead here, one line only.</a:t>
            </a:r>
          </a:p>
        </p:txBody>
      </p:sp>
      <p:cxnSp>
        <p:nvCxnSpPr>
          <p:cNvPr id="13" name="Straight Connector 12"/>
          <p:cNvCxnSpPr/>
          <p:nvPr userDrawn="1"/>
        </p:nvCxnSpPr>
        <p:spPr>
          <a:xfrm>
            <a:off x="1001713" y="2093153"/>
            <a:ext cx="164735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905256" y="137161"/>
            <a:ext cx="7254782" cy="1466452"/>
          </a:xfrm>
        </p:spPr>
        <p:txBody>
          <a:bodyPr>
            <a:normAutofit/>
          </a:bodyPr>
          <a:lstStyle>
            <a:lvl1pPr algn="l" defTabSz="685800" rtl="0" eaLnBrk="1" latinLnBrk="0" hangingPunct="1">
              <a:lnSpc>
                <a:spcPts val="2400"/>
              </a:lnSpc>
              <a:spcBef>
                <a:spcPct val="0"/>
              </a:spcBef>
              <a:buNone/>
              <a:defRPr lang="en-US" sz="2200" b="1" kern="1200" cap="none" spc="0" baseline="0" dirty="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Two Lines</a:t>
            </a:r>
            <a:endParaRPr lang="en-US" dirty="0"/>
          </a:p>
        </p:txBody>
      </p:sp>
    </p:spTree>
    <p:extLst>
      <p:ext uri="{BB962C8B-B14F-4D97-AF65-F5344CB8AC3E}">
        <p14:creationId xmlns:p14="http://schemas.microsoft.com/office/powerpoint/2010/main" val="152411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ide Margin 2 Columns + Subtitl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00855" y="1828800"/>
            <a:ext cx="3420275" cy="550115"/>
          </a:xfrm>
        </p:spPr>
        <p:txBody>
          <a:bodyPr anchor="b">
            <a:normAutofit/>
          </a:bodyPr>
          <a:lstStyle>
            <a:lvl1pPr marL="0" indent="0">
              <a:lnSpc>
                <a:spcPts val="1600"/>
              </a:lnSpc>
              <a:buNone/>
              <a:defRPr sz="1200" b="0" spc="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Subhead one – </a:t>
            </a:r>
            <a:br>
              <a:rPr lang="en-US"/>
            </a:br>
            <a:r>
              <a:rPr lang="en-US"/>
              <a:t>maximum two lines.</a:t>
            </a:r>
          </a:p>
        </p:txBody>
      </p:sp>
      <p:sp>
        <p:nvSpPr>
          <p:cNvPr id="4" name="Content Placeholder 3"/>
          <p:cNvSpPr>
            <a:spLocks noGrp="1"/>
          </p:cNvSpPr>
          <p:nvPr>
            <p:ph sz="half" idx="2"/>
          </p:nvPr>
        </p:nvSpPr>
        <p:spPr>
          <a:xfrm>
            <a:off x="894133" y="2663734"/>
            <a:ext cx="3496469" cy="3403517"/>
          </a:xfrm>
        </p:spPr>
        <p:txBody>
          <a:bodyPr>
            <a:normAutofit/>
          </a:bodyPr>
          <a:lstStyle>
            <a:lvl1pPr marL="228600" indent="-228600">
              <a:lnSpc>
                <a:spcPts val="1600"/>
              </a:lnSpc>
              <a:spcBef>
                <a:spcPts val="600"/>
              </a:spcBef>
              <a:spcAft>
                <a:spcPts val="0"/>
              </a:spcAft>
              <a:buFont typeface="Arial" panose="020B0604020202020204" pitchFamily="34" charset="0"/>
              <a:buChar char="•"/>
              <a:defRPr sz="1000"/>
            </a:lvl1pPr>
            <a:lvl2pPr marL="457200" indent="-228600">
              <a:lnSpc>
                <a:spcPts val="1600"/>
              </a:lnSpc>
              <a:spcBef>
                <a:spcPts val="600"/>
              </a:spcBef>
              <a:spcAft>
                <a:spcPts val="0"/>
              </a:spcAft>
              <a:buFont typeface="Arial" panose="020B0604020202020204" pitchFamily="34" charset="0"/>
              <a:buChar char="•"/>
              <a:defRPr sz="1000"/>
            </a:lvl2pPr>
            <a:lvl3pPr marL="631825" indent="-171450">
              <a:lnSpc>
                <a:spcPts val="1600"/>
              </a:lnSpc>
              <a:defRPr sz="1000"/>
            </a:lvl3pPr>
            <a:lvl4pPr marL="800100" indent="-171450">
              <a:lnSpc>
                <a:spcPts val="1600"/>
              </a:lnSpc>
              <a:defRPr sz="1000"/>
            </a:lvl4pPr>
            <a:lvl5pPr marL="974725" indent="-171450">
              <a:lnSpc>
                <a:spcPts val="16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705171" y="1828800"/>
            <a:ext cx="3437119" cy="550115"/>
          </a:xfrm>
        </p:spPr>
        <p:txBody>
          <a:bodyPr anchor="b">
            <a:normAutofit/>
          </a:bodyPr>
          <a:lstStyle>
            <a:lvl1pPr marL="0" indent="0">
              <a:lnSpc>
                <a:spcPts val="1600"/>
              </a:lnSpc>
              <a:buNone/>
              <a:defRPr sz="1200" b="0" spc="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Subhead two – </a:t>
            </a:r>
            <a:br>
              <a:rPr lang="en-US"/>
            </a:br>
            <a:r>
              <a:rPr lang="en-US"/>
              <a:t>maximum two lines.</a:t>
            </a:r>
          </a:p>
        </p:txBody>
      </p:sp>
      <p:sp>
        <p:nvSpPr>
          <p:cNvPr id="6" name="Content Placeholder 5"/>
          <p:cNvSpPr>
            <a:spLocks noGrp="1"/>
          </p:cNvSpPr>
          <p:nvPr>
            <p:ph sz="quarter" idx="4"/>
          </p:nvPr>
        </p:nvSpPr>
        <p:spPr>
          <a:xfrm>
            <a:off x="4705171" y="2663734"/>
            <a:ext cx="3513689" cy="3403517"/>
          </a:xfrm>
        </p:spPr>
        <p:txBody>
          <a:bodyPr>
            <a:normAutofit/>
          </a:bodyPr>
          <a:lstStyle>
            <a:lvl1pPr marL="228600" indent="-228600">
              <a:lnSpc>
                <a:spcPts val="1600"/>
              </a:lnSpc>
              <a:spcBef>
                <a:spcPts val="600"/>
              </a:spcBef>
              <a:spcAft>
                <a:spcPts val="0"/>
              </a:spcAft>
              <a:buFont typeface="Arial" panose="020B0604020202020204" pitchFamily="34" charset="0"/>
              <a:buChar char="•"/>
              <a:defRPr lang="en-US" sz="1000" smtClean="0"/>
            </a:lvl1pPr>
            <a:lvl2pPr marL="457200" indent="-228600">
              <a:lnSpc>
                <a:spcPts val="1600"/>
              </a:lnSpc>
              <a:spcBef>
                <a:spcPts val="600"/>
              </a:spcBef>
              <a:spcAft>
                <a:spcPts val="0"/>
              </a:spcAft>
              <a:buFont typeface="Arial" panose="020B0604020202020204" pitchFamily="34" charset="0"/>
              <a:buChar char="•"/>
              <a:defRPr sz="1000"/>
            </a:lvl2pPr>
            <a:lvl3pPr marL="631825" indent="-171450">
              <a:lnSpc>
                <a:spcPts val="1600"/>
              </a:lnSpc>
              <a:defRPr sz="1000"/>
            </a:lvl3pPr>
            <a:lvl4pPr marL="800100" indent="-171450">
              <a:lnSpc>
                <a:spcPts val="1600"/>
              </a:lnSpc>
              <a:defRPr sz="1000"/>
            </a:lvl4pPr>
            <a:lvl5pPr marL="974725" indent="-171450">
              <a:lnSpc>
                <a:spcPts val="1600"/>
              </a:lnSpc>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solidFill>
                  <a:srgbClr val="3D3935"/>
                </a:solidFill>
              </a:rPr>
              <a:t>Starbucks Confidential – INTERNAL USE ONLY</a:t>
            </a:r>
          </a:p>
        </p:txBody>
      </p:sp>
      <p:sp>
        <p:nvSpPr>
          <p:cNvPr id="9" name="Slide Number Placeholder 8"/>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12" name="Straight Connector 11"/>
          <p:cNvCxnSpPr/>
          <p:nvPr userDrawn="1"/>
        </p:nvCxnSpPr>
        <p:spPr>
          <a:xfrm>
            <a:off x="1001715" y="2516736"/>
            <a:ext cx="333496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7327" y="2516736"/>
            <a:ext cx="3334963"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905256" y="137161"/>
            <a:ext cx="7254782" cy="1466452"/>
          </a:xfrm>
        </p:spPr>
        <p:txBody>
          <a:bodyPr>
            <a:normAutofit/>
          </a:bodyPr>
          <a:lstStyle>
            <a:lvl1pPr algn="l" defTabSz="685800" rtl="0" eaLnBrk="1" latinLnBrk="0" hangingPunct="1">
              <a:lnSpc>
                <a:spcPts val="2400"/>
              </a:lnSpc>
              <a:spcBef>
                <a:spcPct val="0"/>
              </a:spcBef>
              <a:buNone/>
              <a:defRPr lang="en-US" sz="2200" b="1" kern="1200" cap="none" spc="0" baseline="0" dirty="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Two Lines</a:t>
            </a:r>
            <a:endParaRPr lang="en-US" dirty="0"/>
          </a:p>
        </p:txBody>
      </p:sp>
    </p:spTree>
    <p:extLst>
      <p:ext uri="{BB962C8B-B14F-4D97-AF65-F5344CB8AC3E}">
        <p14:creationId xmlns:p14="http://schemas.microsoft.com/office/powerpoint/2010/main" val="35213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ide Margin 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6472" y="679077"/>
            <a:ext cx="3449265" cy="1222367"/>
          </a:xfrm>
        </p:spPr>
        <p:txBody>
          <a:bodyPr>
            <a:normAutofit/>
          </a:bodyPr>
          <a:lstStyle>
            <a:lvl1pPr algn="l" defTabSz="685800" rtl="0" eaLnBrk="1" latinLnBrk="0" hangingPunct="1">
              <a:lnSpc>
                <a:spcPts val="2400"/>
              </a:lnSpc>
              <a:spcBef>
                <a:spcPct val="0"/>
              </a:spcBef>
              <a:buNone/>
              <a:defRPr lang="en-US" sz="2200" b="1" kern="1200" cap="none" spc="0" baseline="0">
                <a:solidFill>
                  <a:schemeClr val="tx2"/>
                </a:solidFill>
                <a:latin typeface="Arial" panose="020B0604020202020204" pitchFamily="34" charset="0"/>
                <a:ea typeface="+mj-ea"/>
                <a:cs typeface="Arial" panose="020B0604020202020204" pitchFamily="34" charset="0"/>
              </a:defRPr>
            </a:lvl1pPr>
          </a:lstStyle>
          <a:p>
            <a:r>
              <a:rPr lang="en-US"/>
              <a:t>Headline Here, </a:t>
            </a:r>
            <a:br>
              <a:rPr lang="en-US"/>
            </a:br>
            <a:r>
              <a:rPr lang="en-US"/>
              <a:t>Maximum </a:t>
            </a:r>
            <a:br>
              <a:rPr lang="en-US"/>
            </a:br>
            <a:r>
              <a:rPr lang="en-US"/>
              <a:t>Three Lines</a:t>
            </a:r>
            <a:endParaRPr lang="en-US" dirty="0"/>
          </a:p>
        </p:txBody>
      </p:sp>
      <p:sp>
        <p:nvSpPr>
          <p:cNvPr id="3" name="Content Placeholder 2"/>
          <p:cNvSpPr>
            <a:spLocks noGrp="1"/>
          </p:cNvSpPr>
          <p:nvPr>
            <p:ph idx="1"/>
          </p:nvPr>
        </p:nvSpPr>
        <p:spPr>
          <a:xfrm>
            <a:off x="4706472" y="2626864"/>
            <a:ext cx="3449265" cy="3256448"/>
          </a:xfrm>
        </p:spPr>
        <p:txBody>
          <a:bodyPr/>
          <a:lstStyle>
            <a:lvl1pPr>
              <a:spcBef>
                <a:spcPts val="600"/>
              </a:spcBef>
              <a:defRPr sz="1000"/>
            </a:lvl1pPr>
            <a:lvl2pPr marL="171450" indent="-171450">
              <a:spcBef>
                <a:spcPts val="600"/>
              </a:spcBef>
              <a:spcAft>
                <a:spcPts val="0"/>
              </a:spcAft>
              <a:buFont typeface="Arial" panose="020B0604020202020204" pitchFamily="34" charset="0"/>
              <a:buChar char="•"/>
              <a:defRPr/>
            </a:lvl2pPr>
            <a:lvl3pPr>
              <a:spcBef>
                <a:spcPts val="60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solidFill>
                  <a:srgbClr val="3D3935"/>
                </a:solidFill>
              </a:rPr>
              <a:t>Starbucks Confidential – INTERNAL USE ONLY</a:t>
            </a:r>
          </a:p>
        </p:txBody>
      </p:sp>
      <p:sp>
        <p:nvSpPr>
          <p:cNvPr id="6" name="Slide Number Placeholder 5"/>
          <p:cNvSpPr>
            <a:spLocks noGrp="1"/>
          </p:cNvSpPr>
          <p:nvPr>
            <p:ph type="sldNum" sz="quarter" idx="12"/>
          </p:nvPr>
        </p:nvSpPr>
        <p:spPr/>
        <p:txBody>
          <a:bodyPr/>
          <a:lstStyle/>
          <a:p>
            <a:fld id="{3A404012-4980-4B50-A3E8-A47442D048D4}" type="slidenum">
              <a:rPr lang="en-US" smtClean="0">
                <a:solidFill>
                  <a:srgbClr val="3D3935"/>
                </a:solidFill>
              </a:rPr>
              <a:pPr/>
              <a:t>‹#›</a:t>
            </a:fld>
            <a:endParaRPr lang="en-US" dirty="0">
              <a:solidFill>
                <a:srgbClr val="3D3935"/>
              </a:solidFill>
            </a:endParaRPr>
          </a:p>
        </p:txBody>
      </p:sp>
      <p:cxnSp>
        <p:nvCxnSpPr>
          <p:cNvPr id="8" name="Straight Connector 7"/>
          <p:cNvCxnSpPr/>
          <p:nvPr userDrawn="1"/>
        </p:nvCxnSpPr>
        <p:spPr>
          <a:xfrm>
            <a:off x="4800018" y="2362093"/>
            <a:ext cx="168454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2"/>
          <p:cNvSpPr>
            <a:spLocks noGrp="1"/>
          </p:cNvSpPr>
          <p:nvPr>
            <p:ph type="body" idx="14" hasCustomPrompt="1"/>
          </p:nvPr>
        </p:nvSpPr>
        <p:spPr>
          <a:xfrm>
            <a:off x="4706472" y="1901444"/>
            <a:ext cx="3449265" cy="359149"/>
          </a:xfrm>
        </p:spPr>
        <p:txBody>
          <a:bodyPr anchor="ctr">
            <a:normAutofit/>
          </a:bodyPr>
          <a:lstStyle>
            <a:lvl1pPr marL="0" indent="0">
              <a:lnSpc>
                <a:spcPts val="1800"/>
              </a:lnSpc>
              <a:buNone/>
              <a:defRPr sz="1200" b="0" spc="50"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Subhead here, one line only.</a:t>
            </a:r>
          </a:p>
        </p:txBody>
      </p:sp>
      <p:sp>
        <p:nvSpPr>
          <p:cNvPr id="16" name="Picture Placeholder 8"/>
          <p:cNvSpPr>
            <a:spLocks noGrp="1"/>
          </p:cNvSpPr>
          <p:nvPr>
            <p:ph type="pic" sz="quarter" idx="15" hasCustomPrompt="1"/>
          </p:nvPr>
        </p:nvSpPr>
        <p:spPr>
          <a:xfrm>
            <a:off x="1001715" y="954742"/>
            <a:ext cx="3341687" cy="4919759"/>
          </a:xfrm>
          <a:solidFill>
            <a:schemeClr val="bg2"/>
          </a:solidFill>
        </p:spPr>
        <p:txBody>
          <a:bodyPr tIns="1280160" bIns="91440">
            <a:normAutofit/>
          </a:bodyPr>
          <a:lstStyle>
            <a:lvl1pPr algn="ctr">
              <a:lnSpc>
                <a:spcPts val="2400"/>
              </a:lnSpc>
              <a:defRPr sz="2200" b="1" cap="all" baseline="0">
                <a:solidFill>
                  <a:schemeClr val="bg1"/>
                </a:solidFill>
              </a:defRPr>
            </a:lvl1pPr>
          </a:lstStyle>
          <a:p>
            <a:r>
              <a:rPr lang="en-US" dirty="0"/>
              <a:t>click Placeholder icon to add custom </a:t>
            </a:r>
            <a:br>
              <a:rPr lang="en-US" dirty="0"/>
            </a:br>
            <a:r>
              <a:rPr lang="en-US" dirty="0"/>
              <a:t>photo</a:t>
            </a:r>
          </a:p>
        </p:txBody>
      </p:sp>
    </p:spTree>
    <p:extLst>
      <p:ext uri="{BB962C8B-B14F-4D97-AF65-F5344CB8AC3E}">
        <p14:creationId xmlns:p14="http://schemas.microsoft.com/office/powerpoint/2010/main" val="19698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9.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2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EB362-2115-453C-95ED-D216D1C1B0DE}" type="datetimeFigureOut">
              <a:rPr lang="en-US" smtClean="0"/>
              <a:t>6/7/2017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1EC38-00B0-4F26-AF8B-0C272AC0E6C0}" type="slidenum">
              <a:rPr lang="en-US" smtClean="0"/>
              <a:t>‹#›</a:t>
            </a:fld>
            <a:endParaRPr lang="en-US"/>
          </a:p>
        </p:txBody>
      </p:sp>
    </p:spTree>
    <p:extLst>
      <p:ext uri="{BB962C8B-B14F-4D97-AF65-F5344CB8AC3E}">
        <p14:creationId xmlns:p14="http://schemas.microsoft.com/office/powerpoint/2010/main" val="2956166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CE3147B-777F-F44C-9E17-CD7CE4421619}" type="datetimeFigureOut">
              <a:rPr lang="en-US" smtClean="0">
                <a:solidFill>
                  <a:prstClr val="black">
                    <a:tint val="75000"/>
                  </a:prstClr>
                </a:solidFill>
              </a:rPr>
              <a:pPr defTabSz="457200"/>
              <a:t>6/7/2017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73560F8-D7F9-CE49-80F8-CD8B30FCCD0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5680666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200">
              <a:defRPr/>
            </a:pPr>
            <a:fld id="{0C9E86EF-7848-4F55-8C40-89CDAFAF298F}" type="datetimeFigureOut">
              <a:rPr lang="en-US">
                <a:solidFill>
                  <a:prstClr val="black">
                    <a:tint val="75000"/>
                  </a:prstClr>
                </a:solidFill>
              </a:rPr>
              <a:pPr defTabSz="457200">
                <a:defRPr/>
              </a:pPr>
              <a:t>6/7/2017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457200">
              <a:defRPr/>
            </a:pPr>
            <a:fld id="{FF82CA78-D7E8-4648-BC68-2E179FF1B14C}" type="slidenum">
              <a:rPr lang="en-US">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30509922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68457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2541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618A693-B2D9-4D8F-90AE-5F6D1B4AEBB9}" type="datetimeFigureOut">
              <a:rPr lang="en-US" smtClean="0">
                <a:solidFill>
                  <a:prstClr val="black">
                    <a:tint val="75000"/>
                  </a:prstClr>
                </a:solidFill>
              </a:rPr>
              <a:pPr defTabSz="457200"/>
              <a:t>6/7/2017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DE6D7EB-225F-4E81-8955-C9A4E492759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75423892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76540F42-7293-435A-8646-6A06EECCEF5E}" type="datetimeFigureOut">
              <a:rPr lang="en-US" smtClean="0">
                <a:solidFill>
                  <a:prstClr val="black">
                    <a:tint val="75000"/>
                  </a:prstClr>
                </a:solidFill>
              </a:rPr>
              <a:pPr defTabSz="457200"/>
              <a:t>6/7/2017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850370E5-E1BC-43FF-8E9B-C4C158F5E77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924876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9"/>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263EB362-2115-453C-95ED-D216D1C1B0DE}" type="datetimeFigureOut">
              <a:rPr lang="en-US" smtClean="0"/>
              <a:t>6/7/2017</a:t>
            </a:fld>
            <a:endParaRPr lang="en-US"/>
          </a:p>
        </p:txBody>
      </p:sp>
      <p:sp>
        <p:nvSpPr>
          <p:cNvPr id="5" name="Footer Placeholder 4"/>
          <p:cNvSpPr>
            <a:spLocks noGrp="1"/>
          </p:cNvSpPr>
          <p:nvPr>
            <p:ph type="ftr" sz="quarter" idx="3"/>
          </p:nvPr>
        </p:nvSpPr>
        <p:spPr>
          <a:xfrm>
            <a:off x="3517514" y="6285123"/>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3"/>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DC51EC38-00B0-4F26-AF8B-0C272AC0E6C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32" r:id="rId12"/>
    <p:sldLayoutId id="2147483733" r:id="rId13"/>
    <p:sldLayoutId id="2147483734" r:id="rId14"/>
    <p:sldLayoutId id="2147483735" r:id="rId15"/>
    <p:sldLayoutId id="2147483736" r:id="rId16"/>
    <p:sldLayoutId id="2147483737" r:id="rId17"/>
    <p:sldLayoutId id="2147483738" r:id="rId18"/>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357640" y="1220467"/>
            <a:ext cx="8455610" cy="46628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56346" y="93976"/>
            <a:ext cx="8458201" cy="833873"/>
          </a:xfrm>
          <a:prstGeom prst="rect">
            <a:avLst/>
          </a:prstGeom>
        </p:spPr>
        <p:txBody>
          <a:bodyPr vert="horz" lIns="91440" tIns="45720" rIns="91440" bIns="45720" rtlCol="0" anchor="b">
            <a:normAutofit/>
          </a:bodyPr>
          <a:lstStyle/>
          <a:p>
            <a:r>
              <a:rPr lang="en-US"/>
              <a:t>Click To Edit Master Title Style</a:t>
            </a:r>
          </a:p>
        </p:txBody>
      </p:sp>
      <p:sp>
        <p:nvSpPr>
          <p:cNvPr id="4" name="Date Placeholder 3"/>
          <p:cNvSpPr>
            <a:spLocks noGrp="1"/>
          </p:cNvSpPr>
          <p:nvPr>
            <p:ph type="dt" sz="half" idx="2"/>
          </p:nvPr>
        </p:nvSpPr>
        <p:spPr>
          <a:xfrm>
            <a:off x="4052014" y="6183688"/>
            <a:ext cx="1066862"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en-US" dirty="0">
              <a:solidFill>
                <a:srgbClr val="3D3935"/>
              </a:solidFill>
            </a:endParaRPr>
          </a:p>
        </p:txBody>
      </p:sp>
      <p:sp>
        <p:nvSpPr>
          <p:cNvPr id="5" name="Footer Placeholder 4"/>
          <p:cNvSpPr>
            <a:spLocks noGrp="1"/>
          </p:cNvSpPr>
          <p:nvPr>
            <p:ph type="ftr" sz="quarter" idx="3"/>
          </p:nvPr>
        </p:nvSpPr>
        <p:spPr>
          <a:xfrm>
            <a:off x="371496" y="6183688"/>
            <a:ext cx="3029657" cy="365125"/>
          </a:xfrm>
          <a:prstGeom prst="rect">
            <a:avLst/>
          </a:prstGeom>
        </p:spPr>
        <p:txBody>
          <a:bodyPr vert="horz" lIns="91440" tIns="45720" rIns="91440" bIns="45720" rtlCol="0" anchor="ctr"/>
          <a:lstStyle>
            <a:lvl1pPr algn="l">
              <a:defRPr sz="700">
                <a:solidFill>
                  <a:schemeClr val="tx1"/>
                </a:solidFill>
                <a:latin typeface="Arial" panose="020B0604020202020204" pitchFamily="34" charset="0"/>
                <a:cs typeface="Arial" panose="020B0604020202020204" pitchFamily="34" charset="0"/>
              </a:defRPr>
            </a:lvl1pPr>
          </a:lstStyle>
          <a:p>
            <a:r>
              <a:rPr lang="en-US" dirty="0">
                <a:solidFill>
                  <a:srgbClr val="3D3935"/>
                </a:solidFill>
              </a:rPr>
              <a:t>Starbucks Confidential </a:t>
            </a:r>
            <a:r>
              <a:rPr lang="en-US" dirty="0">
                <a:solidFill>
                  <a:srgbClr val="3D3935"/>
                </a:solidFill>
                <a:latin typeface="Segoe" panose="020B0502040504020203" pitchFamily="34" charset="0"/>
              </a:rPr>
              <a:t>–</a:t>
            </a:r>
            <a:r>
              <a:rPr lang="en-US" dirty="0">
                <a:solidFill>
                  <a:srgbClr val="3D3935"/>
                </a:solidFill>
              </a:rPr>
              <a:t> INTERNAL USE ONLY</a:t>
            </a:r>
          </a:p>
        </p:txBody>
      </p:sp>
      <p:sp>
        <p:nvSpPr>
          <p:cNvPr id="6" name="Slide Number Placeholder 5"/>
          <p:cNvSpPr>
            <a:spLocks noGrp="1"/>
          </p:cNvSpPr>
          <p:nvPr>
            <p:ph type="sldNum" sz="quarter" idx="4"/>
          </p:nvPr>
        </p:nvSpPr>
        <p:spPr>
          <a:xfrm>
            <a:off x="6691195" y="6176964"/>
            <a:ext cx="2098754"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3A404012-4980-4B50-A3E8-A47442D048D4}" type="slidenum">
              <a:rPr lang="en-US" smtClean="0">
                <a:solidFill>
                  <a:srgbClr val="3D3935"/>
                </a:solidFill>
              </a:rPr>
              <a:pPr/>
              <a:t>‹#›</a:t>
            </a:fld>
            <a:endParaRPr lang="en-US" dirty="0">
              <a:solidFill>
                <a:srgbClr val="3D3935"/>
              </a:solidFill>
            </a:endParaRPr>
          </a:p>
        </p:txBody>
      </p:sp>
    </p:spTree>
    <p:extLst>
      <p:ext uri="{BB962C8B-B14F-4D97-AF65-F5344CB8AC3E}">
        <p14:creationId xmlns:p14="http://schemas.microsoft.com/office/powerpoint/2010/main" val="234613871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ts val="1800"/>
        </a:lnSpc>
        <a:spcBef>
          <a:spcPct val="0"/>
        </a:spcBef>
        <a:buNone/>
        <a:defRPr sz="1600" b="1" kern="1200" cap="none" spc="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ts val="1600"/>
        </a:lnSpc>
        <a:spcBef>
          <a:spcPts val="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0" indent="0" algn="l" defTabSz="685800" rtl="0" eaLnBrk="1" latinLnBrk="0" hangingPunct="1">
        <a:lnSpc>
          <a:spcPts val="1600"/>
        </a:lnSpc>
        <a:spcBef>
          <a:spcPts val="0"/>
        </a:spcBef>
        <a:spcAft>
          <a:spcPts val="60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288925" indent="-171450" algn="l" defTabSz="685800" rtl="0" eaLnBrk="1" latinLnBrk="0" hangingPunct="1">
        <a:lnSpc>
          <a:spcPts val="1600"/>
        </a:lnSpc>
        <a:spcBef>
          <a:spcPts val="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457200" indent="-171450" algn="l" defTabSz="685800" rtl="0" eaLnBrk="1" latinLnBrk="0" hangingPunct="1">
        <a:lnSpc>
          <a:spcPts val="1600"/>
        </a:lnSpc>
        <a:spcBef>
          <a:spcPts val="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631825" indent="-171450" algn="l" defTabSz="685800" rtl="0" eaLnBrk="1" latinLnBrk="0" hangingPunct="1">
        <a:lnSpc>
          <a:spcPts val="1600"/>
        </a:lnSpc>
        <a:spcBef>
          <a:spcPts val="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 userDrawn="1">
          <p15:clr>
            <a:srgbClr val="F26B43"/>
          </p15:clr>
        </p15:guide>
        <p15:guide id="2" pos="5472" userDrawn="1">
          <p15:clr>
            <a:srgbClr val="F26B43"/>
          </p15:clr>
        </p15:guide>
        <p15:guide id="3"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6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7.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eg"/><Relationship Id="rId9" Type="http://schemas.openxmlformats.org/officeDocument/2006/relationships/image" Target="../media/image45.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3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07.png"/><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08.pn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5.png"/><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56.xml"/><Relationship Id="rId4" Type="http://schemas.openxmlformats.org/officeDocument/2006/relationships/image" Target="../media/image116.png"/></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5.xml"/><Relationship Id="rId1" Type="http://schemas.openxmlformats.org/officeDocument/2006/relationships/slideLayout" Target="../slideLayouts/slideLayout61.xml"/><Relationship Id="rId5" Type="http://schemas.openxmlformats.org/officeDocument/2006/relationships/image" Target="../media/image120.png"/><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4.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40.xml"/><Relationship Id="rId5" Type="http://schemas.openxmlformats.org/officeDocument/2006/relationships/image" Target="../media/image128.jpeg"/><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67.xml"/><Relationship Id="rId5" Type="http://schemas.openxmlformats.org/officeDocument/2006/relationships/image" Target="../media/image132.png"/><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2017 Washington Leadership Summit</a:t>
            </a:r>
            <a:endParaRPr lang="en-US" dirty="0"/>
          </a:p>
        </p:txBody>
      </p:sp>
      <p:sp>
        <p:nvSpPr>
          <p:cNvPr id="3" name="Subtitle 2"/>
          <p:cNvSpPr>
            <a:spLocks noGrp="1"/>
          </p:cNvSpPr>
          <p:nvPr>
            <p:ph type="subTitle" idx="1"/>
          </p:nvPr>
        </p:nvSpPr>
        <p:spPr/>
        <p:txBody>
          <a:bodyPr/>
          <a:lstStyle/>
          <a:p>
            <a:r>
              <a:rPr lang="en-US" dirty="0" smtClean="0"/>
              <a:t>Apple Valley HR Association</a:t>
            </a:r>
            <a:endParaRPr lang="en-US" dirty="0"/>
          </a:p>
        </p:txBody>
      </p:sp>
    </p:spTree>
    <p:extLst>
      <p:ext uri="{BB962C8B-B14F-4D97-AF65-F5344CB8AC3E}">
        <p14:creationId xmlns:p14="http://schemas.microsoft.com/office/powerpoint/2010/main" val="3275947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3200" dirty="0" smtClean="0"/>
              <a:t>8. The Business Is Your </a:t>
            </a:r>
            <a:r>
              <a:rPr lang="en-US" sz="3200" b="1" dirty="0" smtClean="0">
                <a:solidFill>
                  <a:schemeClr val="accent2"/>
                </a:solidFill>
              </a:rPr>
              <a:t>North Star</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10</a:t>
            </a:fld>
            <a:endParaRPr lang="en-US"/>
          </a:p>
        </p:txBody>
      </p:sp>
    </p:spTree>
    <p:extLst>
      <p:ext uri="{BB962C8B-B14F-4D97-AF65-F5344CB8AC3E}">
        <p14:creationId xmlns:p14="http://schemas.microsoft.com/office/powerpoint/2010/main" val="2421557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8151" y="3752851"/>
            <a:ext cx="8458201" cy="1487176"/>
          </a:xfrm>
        </p:spPr>
        <p:txBody>
          <a:bodyPr>
            <a:normAutofit fontScale="90000"/>
          </a:bodyPr>
          <a:lstStyle/>
          <a:p>
            <a:pPr algn="ctr">
              <a:lnSpc>
                <a:spcPct val="100000"/>
              </a:lnSpc>
            </a:pPr>
            <a:r>
              <a:rPr lang="en-US" sz="3000" dirty="0"/>
              <a:t>Onboarding into a Culture of Excellence</a:t>
            </a:r>
            <a:br>
              <a:rPr lang="en-US" sz="3000" dirty="0"/>
            </a:br>
            <a:r>
              <a:rPr lang="en-US" sz="3000" dirty="0"/>
              <a:t/>
            </a:r>
            <a:br>
              <a:rPr lang="en-US" sz="3000" dirty="0"/>
            </a:br>
            <a:r>
              <a:rPr lang="en-US" sz="3000" dirty="0"/>
              <a:t/>
            </a:r>
            <a:br>
              <a:rPr lang="en-US" sz="3000" dirty="0"/>
            </a:br>
            <a:r>
              <a:rPr lang="en-US" sz="3000" dirty="0"/>
              <a:t/>
            </a:r>
            <a:br>
              <a:rPr lang="en-US" sz="3000" dirty="0"/>
            </a:br>
            <a:r>
              <a:rPr lang="en-US" sz="3000" dirty="0"/>
              <a:t/>
            </a:r>
            <a:br>
              <a:rPr lang="en-US" sz="3000" dirty="0"/>
            </a:br>
            <a:r>
              <a:rPr lang="en-US" sz="3000" dirty="0"/>
              <a:t/>
            </a:r>
            <a:br>
              <a:rPr lang="en-US" sz="3000" dirty="0"/>
            </a:br>
            <a:r>
              <a:rPr lang="en-US" sz="3000" dirty="0"/>
              <a:t>Sarah McLamb</a:t>
            </a:r>
            <a:br>
              <a:rPr lang="en-US" sz="3000" dirty="0"/>
            </a:br>
            <a:r>
              <a:rPr lang="en-US" sz="3000" dirty="0"/>
              <a:t>Starbucks Coffee Company</a:t>
            </a:r>
            <a:br>
              <a:rPr lang="en-US" sz="3000" dirty="0"/>
            </a:br>
            <a:r>
              <a:rPr lang="en-US" sz="3000" dirty="0"/>
              <a:t>Onboarding &amp; Immersion</a:t>
            </a:r>
          </a:p>
        </p:txBody>
      </p:sp>
      <p:sp>
        <p:nvSpPr>
          <p:cNvPr id="3" name="Rectangle 2"/>
          <p:cNvSpPr/>
          <p:nvPr/>
        </p:nvSpPr>
        <p:spPr>
          <a:xfrm>
            <a:off x="361952" y="885826"/>
            <a:ext cx="6562725"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F7F7F7"/>
              </a:solidFill>
              <a:cs typeface="Arial" panose="020B0604020202020204" pitchFamily="34" charset="0"/>
            </a:endParaRPr>
          </a:p>
        </p:txBody>
      </p:sp>
      <p:pic>
        <p:nvPicPr>
          <p:cNvPr id="6" name="Picture 5"/>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3776" y="2114551"/>
            <a:ext cx="1666875" cy="1638300"/>
          </a:xfrm>
          <a:prstGeom prst="rect">
            <a:avLst/>
          </a:prstGeom>
        </p:spPr>
      </p:pic>
    </p:spTree>
    <p:extLst>
      <p:ext uri="{BB962C8B-B14F-4D97-AF65-F5344CB8AC3E}">
        <p14:creationId xmlns:p14="http://schemas.microsoft.com/office/powerpoint/2010/main" val="415953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a:t>Starbucks – Our Mission and Values</a:t>
            </a:r>
          </a:p>
        </p:txBody>
      </p:sp>
      <p:pic>
        <p:nvPicPr>
          <p:cNvPr id="2" name="Picture 1"/>
          <p:cNvPicPr>
            <a:picLocks noChangeAspect="1"/>
          </p:cNvPicPr>
          <p:nvPr/>
        </p:nvPicPr>
        <p:blipFill>
          <a:blip r:embed="rId3"/>
          <a:stretch>
            <a:fillRect/>
          </a:stretch>
        </p:blipFill>
        <p:spPr>
          <a:xfrm>
            <a:off x="457201" y="1248558"/>
            <a:ext cx="7156637" cy="5355629"/>
          </a:xfrm>
          <a:prstGeom prst="rect">
            <a:avLst/>
          </a:prstGeom>
        </p:spPr>
      </p:pic>
    </p:spTree>
    <p:extLst>
      <p:ext uri="{BB962C8B-B14F-4D97-AF65-F5344CB8AC3E}">
        <p14:creationId xmlns:p14="http://schemas.microsoft.com/office/powerpoint/2010/main" val="330425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3200" dirty="0" smtClean="0"/>
              <a:t>7. </a:t>
            </a:r>
            <a:r>
              <a:rPr lang="en-US" sz="3200" b="1" dirty="0" smtClean="0">
                <a:solidFill>
                  <a:schemeClr val="accent2"/>
                </a:solidFill>
              </a:rPr>
              <a:t>Time</a:t>
            </a:r>
            <a:r>
              <a:rPr lang="en-US" sz="3200" dirty="0" smtClean="0"/>
              <a:t> Is Your Most Limited Resource</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11</a:t>
            </a:fld>
            <a:endParaRPr lang="en-US"/>
          </a:p>
        </p:txBody>
      </p:sp>
    </p:spTree>
    <p:extLst>
      <p:ext uri="{BB962C8B-B14F-4D97-AF65-F5344CB8AC3E}">
        <p14:creationId xmlns:p14="http://schemas.microsoft.com/office/powerpoint/2010/main" val="1552722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3200" dirty="0"/>
              <a:t>6</a:t>
            </a:r>
            <a:r>
              <a:rPr lang="en-US" sz="3200" dirty="0" smtClean="0"/>
              <a:t>. Quarterly Extended </a:t>
            </a:r>
            <a:r>
              <a:rPr lang="en-US" sz="3200" b="1" dirty="0" smtClean="0">
                <a:solidFill>
                  <a:schemeClr val="accent2"/>
                </a:solidFill>
              </a:rPr>
              <a:t>1:1s</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12</a:t>
            </a:fld>
            <a:endParaRPr lang="en-US"/>
          </a:p>
        </p:txBody>
      </p:sp>
      <p:sp>
        <p:nvSpPr>
          <p:cNvPr id="4" name="TextBox 3"/>
          <p:cNvSpPr txBox="1"/>
          <p:nvPr/>
        </p:nvSpPr>
        <p:spPr>
          <a:xfrm>
            <a:off x="651519" y="4952724"/>
            <a:ext cx="1438214" cy="313932"/>
          </a:xfrm>
          <a:prstGeom prst="rect">
            <a:avLst/>
          </a:prstGeom>
          <a:noFill/>
        </p:spPr>
        <p:txBody>
          <a:bodyPr wrap="none" rtlCol="0">
            <a:spAutoFit/>
          </a:bodyPr>
          <a:lstStyle/>
          <a:p>
            <a:pPr>
              <a:lnSpc>
                <a:spcPct val="90000"/>
              </a:lnSpc>
              <a:spcBef>
                <a:spcPts val="1200"/>
              </a:spcBef>
              <a:buClr>
                <a:srgbClr val="CC0000"/>
              </a:buClr>
              <a:buSzPct val="110000"/>
            </a:pPr>
            <a:r>
              <a:rPr lang="en-US" sz="1600" b="1"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Performance</a:t>
            </a:r>
          </a:p>
        </p:txBody>
      </p:sp>
      <p:sp>
        <p:nvSpPr>
          <p:cNvPr id="7" name="TextBox 6"/>
          <p:cNvSpPr txBox="1"/>
          <p:nvPr/>
        </p:nvSpPr>
        <p:spPr>
          <a:xfrm>
            <a:off x="3868510" y="4932580"/>
            <a:ext cx="1471878" cy="313932"/>
          </a:xfrm>
          <a:prstGeom prst="rect">
            <a:avLst/>
          </a:prstGeom>
          <a:noFill/>
        </p:spPr>
        <p:txBody>
          <a:bodyPr wrap="none" rtlCol="0">
            <a:spAutoFit/>
          </a:bodyPr>
          <a:lstStyle/>
          <a:p>
            <a:pPr>
              <a:lnSpc>
                <a:spcPct val="90000"/>
              </a:lnSpc>
              <a:spcBef>
                <a:spcPts val="1200"/>
              </a:spcBef>
              <a:buClr>
                <a:srgbClr val="CC0000"/>
              </a:buClr>
              <a:buSzPct val="110000"/>
            </a:pPr>
            <a:r>
              <a:rPr lang="en-US" sz="1600" b="1"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Development</a:t>
            </a:r>
          </a:p>
        </p:txBody>
      </p:sp>
      <p:sp>
        <p:nvSpPr>
          <p:cNvPr id="8" name="TextBox 7"/>
          <p:cNvSpPr txBox="1"/>
          <p:nvPr/>
        </p:nvSpPr>
        <p:spPr>
          <a:xfrm>
            <a:off x="7119165" y="4952724"/>
            <a:ext cx="1414170" cy="313932"/>
          </a:xfrm>
          <a:prstGeom prst="rect">
            <a:avLst/>
          </a:prstGeom>
          <a:noFill/>
        </p:spPr>
        <p:txBody>
          <a:bodyPr wrap="none" rtlCol="0">
            <a:spAutoFit/>
          </a:bodyPr>
          <a:lstStyle/>
          <a:p>
            <a:pPr>
              <a:lnSpc>
                <a:spcPct val="90000"/>
              </a:lnSpc>
              <a:spcBef>
                <a:spcPts val="1200"/>
              </a:spcBef>
              <a:buClr>
                <a:srgbClr val="CC0000"/>
              </a:buClr>
              <a:buSzPct val="110000"/>
            </a:pPr>
            <a:r>
              <a:rPr lang="en-US" sz="1600" b="1"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Engagement</a:t>
            </a:r>
          </a:p>
        </p:txBody>
      </p:sp>
    </p:spTree>
    <p:extLst>
      <p:ext uri="{BB962C8B-B14F-4D97-AF65-F5344CB8AC3E}">
        <p14:creationId xmlns:p14="http://schemas.microsoft.com/office/powerpoint/2010/main" val="255652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3200" dirty="0" smtClean="0"/>
              <a:t>5. </a:t>
            </a:r>
            <a:r>
              <a:rPr lang="en-US" sz="3200" b="1" dirty="0">
                <a:solidFill>
                  <a:schemeClr val="accent2"/>
                </a:solidFill>
              </a:rPr>
              <a:t>Output</a:t>
            </a:r>
            <a:r>
              <a:rPr lang="en-US" sz="3200" dirty="0" smtClean="0"/>
              <a:t> = </a:t>
            </a:r>
            <a:r>
              <a:rPr lang="en-US" sz="3200" b="1" dirty="0">
                <a:solidFill>
                  <a:schemeClr val="accent2"/>
                </a:solidFill>
              </a:rPr>
              <a:t>People</a:t>
            </a:r>
            <a:r>
              <a:rPr lang="en-US" sz="3200" dirty="0" smtClean="0"/>
              <a:t> x </a:t>
            </a:r>
            <a:r>
              <a:rPr lang="en-US" sz="3200" b="1" dirty="0">
                <a:solidFill>
                  <a:schemeClr val="accent2"/>
                </a:solidFill>
              </a:rPr>
              <a:t>Process</a:t>
            </a:r>
          </a:p>
        </p:txBody>
      </p:sp>
      <p:sp>
        <p:nvSpPr>
          <p:cNvPr id="2" name="Slide Number Placeholder 1"/>
          <p:cNvSpPr>
            <a:spLocks noGrp="1"/>
          </p:cNvSpPr>
          <p:nvPr>
            <p:ph type="sldNum" sz="quarter" idx="12"/>
          </p:nvPr>
        </p:nvSpPr>
        <p:spPr/>
        <p:txBody>
          <a:bodyPr/>
          <a:lstStyle/>
          <a:p>
            <a:fld id="{FCEE2C88-6C8F-484D-AF69-578F576B1F44}" type="slidenum">
              <a:rPr lang="en-US" smtClean="0"/>
              <a:pPr/>
              <a:t>13</a:t>
            </a:fld>
            <a:endParaRPr lang="en-US"/>
          </a:p>
        </p:txBody>
      </p:sp>
    </p:spTree>
    <p:extLst>
      <p:ext uri="{BB962C8B-B14F-4D97-AF65-F5344CB8AC3E}">
        <p14:creationId xmlns:p14="http://schemas.microsoft.com/office/powerpoint/2010/main" val="100950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796" y="2125673"/>
            <a:ext cx="6254404" cy="4662515"/>
          </a:xfrm>
          <a:prstGeom prst="rect">
            <a:avLst/>
          </a:prstGeom>
        </p:spPr>
      </p:pic>
      <p:sp>
        <p:nvSpPr>
          <p:cNvPr id="6" name="Text Placeholder 5"/>
          <p:cNvSpPr>
            <a:spLocks noGrp="1"/>
          </p:cNvSpPr>
          <p:nvPr>
            <p:ph type="body" sz="quarter" idx="13"/>
          </p:nvPr>
        </p:nvSpPr>
        <p:spPr>
          <a:xfrm>
            <a:off x="390525" y="2749177"/>
            <a:ext cx="8369300" cy="828595"/>
          </a:xfrm>
        </p:spPr>
        <p:txBody>
          <a:bodyPr/>
          <a:lstStyle/>
          <a:p>
            <a:r>
              <a:rPr lang="en-US" sz="3200" dirty="0"/>
              <a:t>4</a:t>
            </a:r>
            <a:r>
              <a:rPr lang="en-US" sz="3200" dirty="0" smtClean="0"/>
              <a:t>. </a:t>
            </a:r>
            <a:r>
              <a:rPr lang="en-US" sz="3200" b="1" dirty="0">
                <a:solidFill>
                  <a:schemeClr val="accent2"/>
                </a:solidFill>
              </a:rPr>
              <a:t>Maslow</a:t>
            </a:r>
            <a:r>
              <a:rPr lang="en-US" sz="3200" dirty="0" smtClean="0"/>
              <a:t> Was Onto Something</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14</a:t>
            </a:fld>
            <a:endParaRPr lang="en-US"/>
          </a:p>
        </p:txBody>
      </p:sp>
      <p:pic>
        <p:nvPicPr>
          <p:cNvPr id="3074" name="Picture 2" descr="Image result for MS Tea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175" y="2631921"/>
            <a:ext cx="1216498" cy="9138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9395" y="4502949"/>
            <a:ext cx="942120" cy="8403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Trel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6237" y="2209800"/>
            <a:ext cx="2548654" cy="78189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055" y="4923114"/>
            <a:ext cx="1122657" cy="72252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p:cNvSpPr>
            <a:spLocks noGrp="1"/>
          </p:cNvSpPr>
          <p:nvPr>
            <p:ph type="body" sz="quarter" idx="13"/>
          </p:nvPr>
        </p:nvSpPr>
        <p:spPr>
          <a:xfrm>
            <a:off x="390525" y="1037813"/>
            <a:ext cx="8369300" cy="828595"/>
          </a:xfrm>
        </p:spPr>
        <p:txBody>
          <a:bodyPr/>
          <a:lstStyle/>
          <a:p>
            <a:r>
              <a:rPr lang="en-US" sz="3200" dirty="0"/>
              <a:t>4</a:t>
            </a:r>
            <a:r>
              <a:rPr lang="en-US" sz="3200" dirty="0" smtClean="0"/>
              <a:t>. </a:t>
            </a:r>
            <a:r>
              <a:rPr lang="en-US" sz="3200" b="1" dirty="0">
                <a:solidFill>
                  <a:schemeClr val="accent2"/>
                </a:solidFill>
              </a:rPr>
              <a:t>Maslow</a:t>
            </a:r>
            <a:r>
              <a:rPr lang="en-US" sz="3200" dirty="0" smtClean="0"/>
              <a:t> Was Onto Something</a:t>
            </a:r>
            <a:endParaRPr lang="en-US" sz="3200" b="1" dirty="0">
              <a:solidFill>
                <a:schemeClr val="accent2"/>
              </a:solidFill>
            </a:endParaRPr>
          </a:p>
        </p:txBody>
      </p:sp>
    </p:spTree>
    <p:extLst>
      <p:ext uri="{BB962C8B-B14F-4D97-AF65-F5344CB8AC3E}">
        <p14:creationId xmlns:p14="http://schemas.microsoft.com/office/powerpoint/2010/main" val="123044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2.09877E-6 L 0 -0.25 " pathEditMode="relative" rAng="0" ptsTypes="AA">
                                      <p:cBhvr>
                                        <p:cTn id="6" dur="2000" fill="hold"/>
                                        <p:tgtEl>
                                          <p:spTgt spid="6">
                                            <p:txEl>
                                              <p:pRg st="0" end="0"/>
                                            </p:txEl>
                                          </p:spTgt>
                                        </p:tgtEl>
                                        <p:attrNameLst>
                                          <p:attrName>ppt_x</p:attrName>
                                          <p:attrName>ppt_y</p:attrName>
                                        </p:attrNameLst>
                                      </p:cBhvr>
                                      <p:rCtr x="0" y="-1250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par>
                                <p:cTn id="19" presetID="10" presetClass="entr" presetSubtype="0" fill="hold" nodeType="withEffect">
                                  <p:stCondLst>
                                    <p:cond delay="0"/>
                                  </p:st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500"/>
                                        <p:tgtEl>
                                          <p:spTgt spid="3084"/>
                                        </p:tgtEl>
                                      </p:cBhvr>
                                    </p:animEffect>
                                  </p:childTnLst>
                                </p:cTn>
                              </p:par>
                              <p:par>
                                <p:cTn id="22" presetID="10"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500"/>
                                        <p:tgtEl>
                                          <p:spTgt spid="3076"/>
                                        </p:tgtEl>
                                      </p:cBhvr>
                                    </p:animEffect>
                                  </p:childTnLst>
                                </p:cTn>
                              </p:par>
                              <p:par>
                                <p:cTn id="25" presetID="10"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3200" dirty="0" smtClean="0"/>
              <a:t>3. Pay Yourself </a:t>
            </a:r>
            <a:r>
              <a:rPr lang="en-US" sz="2000" dirty="0" smtClean="0"/>
              <a:t>(&amp;Your Team) </a:t>
            </a:r>
            <a:r>
              <a:rPr lang="en-US" sz="3200" b="1" dirty="0" smtClean="0">
                <a:solidFill>
                  <a:schemeClr val="accent2"/>
                </a:solidFill>
              </a:rPr>
              <a:t>First</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15</a:t>
            </a:fld>
            <a:endParaRPr lang="en-US"/>
          </a:p>
        </p:txBody>
      </p:sp>
    </p:spTree>
    <p:extLst>
      <p:ext uri="{BB962C8B-B14F-4D97-AF65-F5344CB8AC3E}">
        <p14:creationId xmlns:p14="http://schemas.microsoft.com/office/powerpoint/2010/main" val="2308978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sz="3200" dirty="0"/>
              <a:t>2</a:t>
            </a:r>
            <a:r>
              <a:rPr lang="en-US" sz="3200" dirty="0" smtClean="0"/>
              <a:t>. Be A </a:t>
            </a:r>
            <a:r>
              <a:rPr lang="en-US" sz="3200" b="1" dirty="0" smtClean="0">
                <a:solidFill>
                  <a:schemeClr val="accent2"/>
                </a:solidFill>
              </a:rPr>
              <a:t>Learner</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16</a:t>
            </a:fld>
            <a:endParaRPr lang="en-US"/>
          </a:p>
        </p:txBody>
      </p:sp>
      <p:sp>
        <p:nvSpPr>
          <p:cNvPr id="3" name="TextBox 2"/>
          <p:cNvSpPr txBox="1"/>
          <p:nvPr/>
        </p:nvSpPr>
        <p:spPr>
          <a:xfrm>
            <a:off x="208392" y="4454462"/>
            <a:ext cx="2066591" cy="701731"/>
          </a:xfrm>
          <a:prstGeom prst="rect">
            <a:avLst/>
          </a:prstGeom>
          <a:noFill/>
        </p:spPr>
        <p:txBody>
          <a:bodyPr wrap="none" rtlCol="0">
            <a:spAutoFit/>
          </a:bodyPr>
          <a:lstStyle/>
          <a:p>
            <a:pPr>
              <a:lnSpc>
                <a:spcPct val="90000"/>
              </a:lnSpc>
              <a:spcBef>
                <a:spcPts val="1200"/>
              </a:spcBef>
              <a:buClr>
                <a:srgbClr val="CC0000"/>
              </a:buClr>
              <a:buSzPct val="110000"/>
            </a:pPr>
            <a:r>
              <a:rPr lang="en-US" sz="1600" b="1"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Books</a:t>
            </a:r>
          </a:p>
          <a:p>
            <a:pPr marL="285750" indent="-285750">
              <a:lnSpc>
                <a:spcPct val="90000"/>
              </a:lnSpc>
              <a:buClr>
                <a:srgbClr val="CC0000"/>
              </a:buClr>
              <a:buSzPct val="110000"/>
              <a:buFont typeface="Arial" panose="020B0604020202020204" pitchFamily="34" charset="0"/>
              <a:buChar char="•"/>
            </a:pPr>
            <a:r>
              <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Flawless Consulting</a:t>
            </a:r>
          </a:p>
          <a:p>
            <a:pPr marL="285750" indent="-285750">
              <a:lnSpc>
                <a:spcPct val="90000"/>
              </a:lnSpc>
              <a:buClr>
                <a:srgbClr val="CC0000"/>
              </a:buClr>
              <a:buSzPct val="110000"/>
              <a:buFont typeface="Arial" panose="020B0604020202020204" pitchFamily="34" charset="0"/>
              <a:buChar char="•"/>
            </a:pPr>
            <a:r>
              <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Ulrich/Boudreau</a:t>
            </a:r>
          </a:p>
        </p:txBody>
      </p:sp>
      <p:sp>
        <p:nvSpPr>
          <p:cNvPr id="35" name="TextBox 34"/>
          <p:cNvSpPr txBox="1"/>
          <p:nvPr/>
        </p:nvSpPr>
        <p:spPr>
          <a:xfrm>
            <a:off x="3512025" y="4454459"/>
            <a:ext cx="2214288" cy="895630"/>
          </a:xfrm>
          <a:prstGeom prst="rect">
            <a:avLst/>
          </a:prstGeom>
          <a:noFill/>
        </p:spPr>
        <p:txBody>
          <a:bodyPr wrap="square" rtlCol="0">
            <a:spAutoFit/>
          </a:bodyPr>
          <a:lstStyle/>
          <a:p>
            <a:pPr>
              <a:lnSpc>
                <a:spcPct val="90000"/>
              </a:lnSpc>
              <a:spcBef>
                <a:spcPts val="1200"/>
              </a:spcBef>
              <a:buClr>
                <a:srgbClr val="CC0000"/>
              </a:buClr>
              <a:buSzPct val="110000"/>
            </a:pPr>
            <a:r>
              <a:rPr lang="en-US" sz="1600" b="1"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Webinars</a:t>
            </a:r>
          </a:p>
          <a:p>
            <a:pPr marL="285750" indent="-285750">
              <a:lnSpc>
                <a:spcPct val="90000"/>
              </a:lnSpc>
              <a:buClr>
                <a:srgbClr val="CC0000"/>
              </a:buClr>
              <a:buSzPct val="110000"/>
              <a:buFont typeface="Arial" panose="020B0604020202020204" pitchFamily="34" charset="0"/>
              <a:buChar char="•"/>
            </a:pPr>
            <a:r>
              <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The Table Group</a:t>
            </a:r>
          </a:p>
          <a:p>
            <a:pPr marL="285750" indent="-285750">
              <a:lnSpc>
                <a:spcPct val="90000"/>
              </a:lnSpc>
              <a:buClr>
                <a:srgbClr val="CC0000"/>
              </a:buClr>
              <a:buSzPct val="110000"/>
              <a:buFont typeface="Arial" panose="020B0604020202020204" pitchFamily="34" charset="0"/>
              <a:buChar char="•"/>
            </a:pPr>
            <a:r>
              <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Center for Effective Organizations</a:t>
            </a:r>
          </a:p>
        </p:txBody>
      </p:sp>
      <p:sp>
        <p:nvSpPr>
          <p:cNvPr id="36" name="TextBox 35"/>
          <p:cNvSpPr txBox="1"/>
          <p:nvPr/>
        </p:nvSpPr>
        <p:spPr>
          <a:xfrm>
            <a:off x="6963359" y="4454462"/>
            <a:ext cx="1865254" cy="701731"/>
          </a:xfrm>
          <a:prstGeom prst="rect">
            <a:avLst/>
          </a:prstGeom>
          <a:noFill/>
        </p:spPr>
        <p:txBody>
          <a:bodyPr wrap="none" rtlCol="0">
            <a:spAutoFit/>
          </a:bodyPr>
          <a:lstStyle/>
          <a:p>
            <a:pPr>
              <a:lnSpc>
                <a:spcPct val="90000"/>
              </a:lnSpc>
              <a:spcBef>
                <a:spcPts val="1200"/>
              </a:spcBef>
              <a:buClr>
                <a:srgbClr val="CC0000"/>
              </a:buClr>
              <a:buSzPct val="110000"/>
            </a:pPr>
            <a:r>
              <a:rPr lang="en-US" sz="1600" b="1"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Podcasts</a:t>
            </a:r>
          </a:p>
          <a:p>
            <a:pPr marL="285750" indent="-285750">
              <a:lnSpc>
                <a:spcPct val="90000"/>
              </a:lnSpc>
              <a:buClr>
                <a:srgbClr val="CC0000"/>
              </a:buClr>
              <a:buSzPct val="110000"/>
              <a:buFont typeface="Arial" panose="020B0604020202020204" pitchFamily="34" charset="0"/>
              <a:buChar char="•"/>
            </a:pPr>
            <a:r>
              <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HBR </a:t>
            </a:r>
            <a:r>
              <a:rPr lang="en-US" sz="1400" dirty="0" err="1"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Ideacast</a:t>
            </a:r>
            <a:endPar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endParaRPr>
          </a:p>
          <a:p>
            <a:pPr marL="285750" indent="-285750">
              <a:lnSpc>
                <a:spcPct val="90000"/>
              </a:lnSpc>
              <a:buClr>
                <a:srgbClr val="CC0000"/>
              </a:buClr>
              <a:buSzPct val="110000"/>
              <a:buFont typeface="Arial" panose="020B0604020202020204" pitchFamily="34" charset="0"/>
              <a:buChar char="•"/>
            </a:pPr>
            <a:r>
              <a:rPr lang="en-US" sz="1400" dirty="0" smtClean="0">
                <a:gradFill>
                  <a:gsLst>
                    <a:gs pos="0">
                      <a:schemeClr val="tx1"/>
                    </a:gs>
                    <a:gs pos="98000">
                      <a:schemeClr val="tx1"/>
                    </a:gs>
                  </a:gsLst>
                  <a:lin ang="5400000" scaled="0"/>
                </a:gradFill>
                <a:latin typeface="Arial" panose="020B0604020202020204" pitchFamily="34" charset="0"/>
                <a:cs typeface="Arial" panose="020B0604020202020204" pitchFamily="34" charset="0"/>
              </a:rPr>
              <a:t>CEB Talent Angle</a:t>
            </a:r>
          </a:p>
        </p:txBody>
      </p:sp>
      <p:pic>
        <p:nvPicPr>
          <p:cNvPr id="2050" name="Picture 2" descr="Image result for coffee convers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3230" y="363198"/>
            <a:ext cx="1735358" cy="171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31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390525" y="2809463"/>
            <a:ext cx="8369300" cy="768309"/>
          </a:xfrm>
        </p:spPr>
        <p:txBody>
          <a:bodyPr/>
          <a:lstStyle/>
          <a:p>
            <a:r>
              <a:rPr lang="en-US" sz="3200" dirty="0"/>
              <a:t>1</a:t>
            </a:r>
            <a:r>
              <a:rPr lang="en-US" sz="3200" dirty="0" smtClean="0"/>
              <a:t>. Don’t Confuse Activity With </a:t>
            </a:r>
            <a:r>
              <a:rPr lang="en-US" sz="3200" b="1" dirty="0" smtClean="0">
                <a:solidFill>
                  <a:schemeClr val="accent2"/>
                </a:solidFill>
              </a:rPr>
              <a:t>Impact</a:t>
            </a:r>
            <a:endParaRPr lang="en-US" sz="3200" b="1" dirty="0">
              <a:solidFill>
                <a:schemeClr val="accent2"/>
              </a:solidFill>
            </a:endParaRPr>
          </a:p>
        </p:txBody>
      </p:sp>
      <p:sp>
        <p:nvSpPr>
          <p:cNvPr id="2" name="Slide Number Placeholder 1"/>
          <p:cNvSpPr>
            <a:spLocks noGrp="1"/>
          </p:cNvSpPr>
          <p:nvPr>
            <p:ph type="sldNum" sz="quarter" idx="12"/>
          </p:nvPr>
        </p:nvSpPr>
        <p:spPr/>
        <p:txBody>
          <a:bodyPr/>
          <a:lstStyle/>
          <a:p>
            <a:fld id="{FCEE2C88-6C8F-484D-AF69-578F576B1F44}" type="slidenum">
              <a:rPr lang="en-US" smtClean="0"/>
              <a:pPr/>
              <a:t>17</a:t>
            </a:fld>
            <a:endParaRPr lang="en-US"/>
          </a:p>
        </p:txBody>
      </p:sp>
      <p:pic>
        <p:nvPicPr>
          <p:cNvPr id="3" name="Picture 2"/>
          <p:cNvPicPr>
            <a:picLocks noChangeAspect="1"/>
          </p:cNvPicPr>
          <p:nvPr/>
        </p:nvPicPr>
        <p:blipFill>
          <a:blip r:embed="rId3"/>
          <a:stretch>
            <a:fillRect/>
          </a:stretch>
        </p:blipFill>
        <p:spPr>
          <a:xfrm>
            <a:off x="81922" y="2500524"/>
            <a:ext cx="3765399" cy="32906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628" y="2209800"/>
            <a:ext cx="4723905" cy="3810000"/>
          </a:xfrm>
          <a:prstGeom prst="rect">
            <a:avLst/>
          </a:prstGeom>
        </p:spPr>
      </p:pic>
      <p:sp>
        <p:nvSpPr>
          <p:cNvPr id="7" name="Text Placeholder 5"/>
          <p:cNvSpPr>
            <a:spLocks noGrp="1"/>
          </p:cNvSpPr>
          <p:nvPr>
            <p:ph type="body" sz="quarter" idx="13"/>
          </p:nvPr>
        </p:nvSpPr>
        <p:spPr>
          <a:xfrm>
            <a:off x="390525" y="1085780"/>
            <a:ext cx="8369300" cy="768309"/>
          </a:xfrm>
        </p:spPr>
        <p:txBody>
          <a:bodyPr/>
          <a:lstStyle/>
          <a:p>
            <a:r>
              <a:rPr lang="en-US" sz="3200" dirty="0"/>
              <a:t>1</a:t>
            </a:r>
            <a:r>
              <a:rPr lang="en-US" sz="3200" dirty="0" smtClean="0"/>
              <a:t>. Don’t Confuse Activity With </a:t>
            </a:r>
            <a:r>
              <a:rPr lang="en-US" sz="3200" b="1" dirty="0" smtClean="0">
                <a:solidFill>
                  <a:schemeClr val="accent2"/>
                </a:solidFill>
              </a:rPr>
              <a:t>Impact</a:t>
            </a:r>
            <a:endParaRPr lang="en-US" sz="3200" b="1" dirty="0">
              <a:solidFill>
                <a:schemeClr val="accent2"/>
              </a:solidFill>
            </a:endParaRPr>
          </a:p>
        </p:txBody>
      </p:sp>
    </p:spTree>
    <p:extLst>
      <p:ext uri="{BB962C8B-B14F-4D97-AF65-F5344CB8AC3E}">
        <p14:creationId xmlns:p14="http://schemas.microsoft.com/office/powerpoint/2010/main" val="105452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2000" fill="hold"/>
                                        <p:tgtEl>
                                          <p:spTgt spid="6">
                                            <p:txEl>
                                              <p:pRg st="0" end="0"/>
                                            </p:txEl>
                                          </p:spTgt>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2103" b="12103"/>
          <a:stretch>
            <a:fillRect/>
          </a:stretch>
        </p:blipFill>
        <p:spPr>
          <a:xfrm>
            <a:off x="0" y="-19051"/>
            <a:ext cx="9144000" cy="6858000"/>
          </a:xfrm>
        </p:spPr>
      </p:pic>
      <p:sp>
        <p:nvSpPr>
          <p:cNvPr id="2" name="Rectangle 1"/>
          <p:cNvSpPr/>
          <p:nvPr/>
        </p:nvSpPr>
        <p:spPr>
          <a:xfrm>
            <a:off x="0" y="2"/>
            <a:ext cx="3657600" cy="6857999"/>
          </a:xfrm>
          <a:prstGeom prst="rect">
            <a:avLst/>
          </a:prstGeom>
          <a:solidFill>
            <a:schemeClr val="accent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p>
        </p:txBody>
      </p:sp>
      <p:sp>
        <p:nvSpPr>
          <p:cNvPr id="20" name="Text Placeholder 4"/>
          <p:cNvSpPr txBox="1">
            <a:spLocks/>
          </p:cNvSpPr>
          <p:nvPr/>
        </p:nvSpPr>
        <p:spPr>
          <a:xfrm>
            <a:off x="0" y="2590802"/>
            <a:ext cx="3657600" cy="117517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766">
              <a:lnSpc>
                <a:spcPts val="4800"/>
              </a:lnSpc>
              <a:spcBef>
                <a:spcPct val="0"/>
              </a:spcBef>
              <a:buNone/>
            </a:pPr>
            <a:r>
              <a:rPr lang="en-US" sz="7200" b="1" dirty="0" smtClean="0">
                <a:gradFill>
                  <a:gsLst>
                    <a:gs pos="4839">
                      <a:schemeClr val="bg1"/>
                    </a:gs>
                    <a:gs pos="10000">
                      <a:schemeClr val="bg1"/>
                    </a:gs>
                  </a:gsLst>
                  <a:lin ang="5400000" scaled="1"/>
                </a:gradFill>
                <a:latin typeface="Arial" panose="020B0604020202020204" pitchFamily="34" charset="0"/>
                <a:ea typeface="Roboto Medium" panose="02000000000000000000" pitchFamily="2" charset="0"/>
                <a:cs typeface="Arial" panose="020B0604020202020204" pitchFamily="34" charset="0"/>
              </a:rPr>
              <a:t>Q&amp;A</a:t>
            </a:r>
          </a:p>
        </p:txBody>
      </p:sp>
      <p:grpSp>
        <p:nvGrpSpPr>
          <p:cNvPr id="10" name="Group 9"/>
          <p:cNvGrpSpPr/>
          <p:nvPr/>
        </p:nvGrpSpPr>
        <p:grpSpPr>
          <a:xfrm>
            <a:off x="287795" y="6326507"/>
            <a:ext cx="8565013" cy="259143"/>
            <a:chOff x="304619" y="4744879"/>
            <a:chExt cx="8565013" cy="194357"/>
          </a:xfrm>
        </p:grpSpPr>
        <p:sp>
          <p:nvSpPr>
            <p:cNvPr id="11" name="TextBox 10"/>
            <p:cNvSpPr txBox="1"/>
            <p:nvPr/>
          </p:nvSpPr>
          <p:spPr>
            <a:xfrm>
              <a:off x="304619" y="4835362"/>
              <a:ext cx="579646" cy="103874"/>
            </a:xfrm>
            <a:prstGeom prst="rect">
              <a:avLst/>
            </a:prstGeom>
            <a:noFill/>
          </p:spPr>
          <p:txBody>
            <a:bodyPr wrap="none" lIns="0" bIns="0" rtlCol="0" anchor="b" anchorCtr="0">
              <a:spAutoFit/>
            </a:bodyPr>
            <a:lstStyle/>
            <a:p>
              <a:pPr defTabSz="685755"/>
              <a:r>
                <a:rPr lang="en-AU" sz="600" spc="75" dirty="0" smtClean="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endParaRPr lang="en-AU" sz="600" spc="75" dirty="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3832" y="4744879"/>
              <a:ext cx="685800" cy="178733"/>
            </a:xfrm>
            <a:prstGeom prst="rect">
              <a:avLst/>
            </a:prstGeom>
            <a:noFill/>
            <a:ln>
              <a:noFill/>
            </a:ln>
          </p:spPr>
        </p:pic>
      </p:grpSp>
    </p:spTree>
    <p:extLst>
      <p:ext uri="{BB962C8B-B14F-4D97-AF65-F5344CB8AC3E}">
        <p14:creationId xmlns:p14="http://schemas.microsoft.com/office/powerpoint/2010/main" val="31977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CEE2C88-6C8F-484D-AF69-578F576B1F44}" type="slidenum">
              <a:rPr lang="en-US" smtClean="0"/>
              <a:pPr/>
              <a:t>19</a:t>
            </a:fld>
            <a:endParaRPr lang="en-US"/>
          </a:p>
        </p:txBody>
      </p:sp>
      <p:sp>
        <p:nvSpPr>
          <p:cNvPr id="4" name="TextBox 3"/>
          <p:cNvSpPr txBox="1"/>
          <p:nvPr/>
        </p:nvSpPr>
        <p:spPr>
          <a:xfrm>
            <a:off x="0" y="4399723"/>
            <a:ext cx="9144000" cy="590931"/>
          </a:xfrm>
          <a:prstGeom prst="rect">
            <a:avLst/>
          </a:prstGeom>
          <a:noFill/>
        </p:spPr>
        <p:txBody>
          <a:bodyPr wrap="square" rtlCol="0">
            <a:spAutoFit/>
          </a:bodyPr>
          <a:lstStyle/>
          <a:p>
            <a:pPr algn="ctr">
              <a:lnSpc>
                <a:spcPct val="90000"/>
              </a:lnSpc>
              <a:spcBef>
                <a:spcPts val="1200"/>
              </a:spcBef>
              <a:buClr>
                <a:srgbClr val="CC0000"/>
              </a:buClr>
              <a:buSzPct val="110000"/>
            </a:pPr>
            <a:r>
              <a:rPr lang="en-US" sz="3600" dirty="0" smtClean="0">
                <a:solidFill>
                  <a:srgbClr val="0070C0"/>
                </a:solidFill>
                <a:latin typeface="Arial" panose="020B0604020202020204" pitchFamily="34" charset="0"/>
                <a:cs typeface="Arial" panose="020B0604020202020204" pitchFamily="34" charset="0"/>
              </a:rPr>
              <a:t>DG@Slalom.com</a:t>
            </a:r>
          </a:p>
        </p:txBody>
      </p:sp>
    </p:spTree>
    <p:extLst>
      <p:ext uri="{BB962C8B-B14F-4D97-AF65-F5344CB8AC3E}">
        <p14:creationId xmlns:p14="http://schemas.microsoft.com/office/powerpoint/2010/main" val="3473843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to our sponsors</a:t>
            </a:r>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jeremy\AppData\Local\Microsoft\Windows\Temporary Internet Files\Content.Outlook\WI9FZA7L\ClearPoint7462Blue_LOGO1 (print qua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51" y="1703037"/>
            <a:ext cx="2488347" cy="7198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299" y="1022093"/>
            <a:ext cx="1762253" cy="176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Users\jeremy\AppData\Local\Microsoft\Windows\Temporary Internet Files\Content.Outlook\WI9FZA7L\image0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515" y="3337683"/>
            <a:ext cx="2737539" cy="8841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9999" y="2862045"/>
            <a:ext cx="1489926" cy="140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4075" y="1406970"/>
            <a:ext cx="1356704" cy="136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C:\Users\jeremy\AppData\Local\Microsoft\Windows\Temporary Internet Files\Content.Outlook\WI9FZA7L\Colonial Life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597" y="2804238"/>
            <a:ext cx="3205899" cy="1417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11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8266" y="4637971"/>
            <a:ext cx="5380249" cy="684732"/>
          </a:xfrm>
        </p:spPr>
        <p:txBody>
          <a:bodyPr>
            <a:normAutofit fontScale="90000"/>
          </a:bodyPr>
          <a:lstStyle/>
          <a:p>
            <a:r>
              <a:rPr lang="en-US" dirty="0" smtClean="0"/>
              <a:t>  More than 70 years of           	changing lives	</a:t>
            </a:r>
            <a:endParaRPr lang="en-US" dirty="0"/>
          </a:p>
        </p:txBody>
      </p:sp>
    </p:spTree>
    <p:extLst>
      <p:ext uri="{BB962C8B-B14F-4D97-AF65-F5344CB8AC3E}">
        <p14:creationId xmlns:p14="http://schemas.microsoft.com/office/powerpoint/2010/main" val="119941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Kadlec History	</a:t>
            </a:r>
            <a:endParaRPr lang="en-US" dirty="0"/>
          </a:p>
        </p:txBody>
      </p:sp>
      <p:sp>
        <p:nvSpPr>
          <p:cNvPr id="3" name="Content Placeholder 2"/>
          <p:cNvSpPr>
            <a:spLocks noGrp="1"/>
          </p:cNvSpPr>
          <p:nvPr>
            <p:ph idx="1"/>
          </p:nvPr>
        </p:nvSpPr>
        <p:spPr/>
        <p:txBody>
          <a:bodyPr/>
          <a:lstStyle/>
          <a:p>
            <a:r>
              <a:rPr lang="en-US" dirty="0"/>
              <a:t>Manhattan Project</a:t>
            </a:r>
          </a:p>
          <a:p>
            <a:r>
              <a:rPr lang="en-US" dirty="0"/>
              <a:t>Lt. Col. Harry Kadlec - 1944</a:t>
            </a:r>
          </a:p>
          <a:p>
            <a:r>
              <a:rPr lang="en-US" dirty="0"/>
              <a:t>Methodist Church - 1956</a:t>
            </a:r>
          </a:p>
          <a:p>
            <a:r>
              <a:rPr lang="en-US" dirty="0"/>
              <a:t>Multiple expansions</a:t>
            </a:r>
          </a:p>
          <a:p>
            <a:r>
              <a:rPr lang="en-US" dirty="0" smtClean="0"/>
              <a:t>Steady </a:t>
            </a:r>
            <a:r>
              <a:rPr lang="en-US" dirty="0"/>
              <a:t>growth</a:t>
            </a:r>
          </a:p>
          <a:p>
            <a:r>
              <a:rPr lang="en-US" dirty="0"/>
              <a:t>Regional Referral </a:t>
            </a:r>
            <a:r>
              <a:rPr lang="en-US" dirty="0" smtClean="0"/>
              <a:t>Center</a:t>
            </a:r>
          </a:p>
          <a:p>
            <a:pPr marL="0" indent="0">
              <a:buNone/>
            </a:pP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flipH="1">
            <a:off x="3657600" y="5221401"/>
            <a:ext cx="1979735" cy="1492263"/>
          </a:xfrm>
          <a:prstGeom prst="rect">
            <a:avLst/>
          </a:prstGeom>
        </p:spPr>
      </p:pic>
      <p:pic>
        <p:nvPicPr>
          <p:cNvPr id="6" name="Picture 2" descr="C:\Users\hallj\Desktop\FullSizeRende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56437" y="1859075"/>
            <a:ext cx="2404219"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49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7" y="323114"/>
            <a:ext cx="6667995" cy="685167"/>
          </a:xfrm>
        </p:spPr>
        <p:txBody>
          <a:bodyPr>
            <a:normAutofit fontScale="90000"/>
          </a:bodyPr>
          <a:lstStyle/>
          <a:p>
            <a:r>
              <a:rPr lang="en-US" dirty="0" smtClean="0"/>
              <a:t>What Sets Kadlec Apart In Our Market?</a:t>
            </a:r>
            <a:endParaRPr lang="en-US" dirty="0"/>
          </a:p>
        </p:txBody>
      </p:sp>
      <p:sp>
        <p:nvSpPr>
          <p:cNvPr id="3" name="Content Placeholder 2"/>
          <p:cNvSpPr>
            <a:spLocks noGrp="1"/>
          </p:cNvSpPr>
          <p:nvPr>
            <p:ph idx="1"/>
          </p:nvPr>
        </p:nvSpPr>
        <p:spPr/>
        <p:txBody>
          <a:bodyPr/>
          <a:lstStyle/>
          <a:p>
            <a:r>
              <a:rPr lang="en-US" dirty="0"/>
              <a:t>High Risk Obstetrics/Perinatology</a:t>
            </a:r>
          </a:p>
          <a:p>
            <a:r>
              <a:rPr lang="en-US" dirty="0"/>
              <a:t>Neonatal Intensive Care</a:t>
            </a:r>
          </a:p>
          <a:p>
            <a:r>
              <a:rPr lang="en-US" dirty="0"/>
              <a:t>Neurosurgery</a:t>
            </a:r>
          </a:p>
          <a:p>
            <a:r>
              <a:rPr lang="en-US" dirty="0"/>
              <a:t>Cardiovascular surgery</a:t>
            </a:r>
          </a:p>
          <a:p>
            <a:r>
              <a:rPr lang="en-US" dirty="0"/>
              <a:t>Thoracic surgery</a:t>
            </a:r>
          </a:p>
          <a:p>
            <a:r>
              <a:rPr lang="en-US" dirty="0"/>
              <a:t>Interventional Cardiac </a:t>
            </a:r>
            <a:r>
              <a:rPr lang="en-US" dirty="0" err="1"/>
              <a:t>Cath</a:t>
            </a:r>
            <a:endParaRPr lang="en-US" dirty="0"/>
          </a:p>
          <a:p>
            <a:r>
              <a:rPr lang="en-US" dirty="0"/>
              <a:t>Accredited Chest Pain Center </a:t>
            </a:r>
            <a:r>
              <a:rPr lang="en-US" dirty="0" smtClean="0"/>
              <a:t>with </a:t>
            </a:r>
            <a:r>
              <a:rPr lang="en-US" dirty="0"/>
              <a:t>PCI </a:t>
            </a:r>
          </a:p>
          <a:p>
            <a:endParaRPr lang="en-US"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49697" y="1697151"/>
            <a:ext cx="2102205" cy="308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Kadlec Service Area	</a:t>
            </a:r>
            <a:endParaRPr 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173598" y="1532732"/>
            <a:ext cx="6358002" cy="467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4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323851"/>
            <a:ext cx="6667500" cy="684213"/>
          </a:xfrm>
        </p:spPr>
        <p:txBody>
          <a:bodyPr/>
          <a:lstStyle/>
          <a:p>
            <a:r>
              <a:rPr lang="en-US" altLang="en-US" smtClean="0">
                <a:ea typeface="Kadlec Pro Semi Bold"/>
              </a:rPr>
              <a:t>Providence Health &amp; Services	</a:t>
            </a:r>
          </a:p>
        </p:txBody>
      </p:sp>
      <p:pic>
        <p:nvPicPr>
          <p:cNvPr id="67587"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577977" y="1630362"/>
            <a:ext cx="7566025" cy="4221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16488" y="5702300"/>
            <a:ext cx="2328862"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9" name="TextBox 3"/>
          <p:cNvSpPr txBox="1">
            <a:spLocks noChangeArrowheads="1"/>
          </p:cNvSpPr>
          <p:nvPr/>
        </p:nvSpPr>
        <p:spPr bwMode="auto">
          <a:xfrm>
            <a:off x="311152" y="3081339"/>
            <a:ext cx="21812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57200" eaLnBrk="1" fontAlgn="base" hangingPunct="1">
              <a:spcBef>
                <a:spcPct val="0"/>
              </a:spcBef>
              <a:spcAft>
                <a:spcPct val="0"/>
              </a:spcAft>
            </a:pPr>
            <a:r>
              <a:rPr lang="en-US" altLang="en-US" sz="2000" dirty="0" smtClean="0">
                <a:solidFill>
                  <a:prstClr val="black"/>
                </a:solidFill>
              </a:rPr>
              <a:t>Shared Missions</a:t>
            </a:r>
          </a:p>
          <a:p>
            <a:pPr defTabSz="457200" eaLnBrk="1" fontAlgn="base" hangingPunct="1">
              <a:spcBef>
                <a:spcPct val="0"/>
              </a:spcBef>
              <a:spcAft>
                <a:spcPct val="0"/>
              </a:spcAft>
            </a:pPr>
            <a:r>
              <a:rPr lang="en-US" altLang="en-US" sz="2000" dirty="0" smtClean="0">
                <a:solidFill>
                  <a:prstClr val="black"/>
                </a:solidFill>
              </a:rPr>
              <a:t>50 Hospitals</a:t>
            </a:r>
          </a:p>
          <a:p>
            <a:pPr defTabSz="457200" eaLnBrk="1" fontAlgn="base" hangingPunct="1">
              <a:spcBef>
                <a:spcPct val="0"/>
              </a:spcBef>
              <a:spcAft>
                <a:spcPct val="0"/>
              </a:spcAft>
            </a:pPr>
            <a:r>
              <a:rPr lang="en-US" altLang="en-US" sz="2000" dirty="0">
                <a:solidFill>
                  <a:prstClr val="black"/>
                </a:solidFill>
              </a:rPr>
              <a:t>7</a:t>
            </a:r>
            <a:r>
              <a:rPr lang="en-US" altLang="en-US" sz="2000" dirty="0" smtClean="0">
                <a:solidFill>
                  <a:prstClr val="black"/>
                </a:solidFill>
              </a:rPr>
              <a:t> States</a:t>
            </a:r>
          </a:p>
          <a:p>
            <a:pPr defTabSz="457200" eaLnBrk="1" fontAlgn="base" hangingPunct="1">
              <a:spcBef>
                <a:spcPct val="0"/>
              </a:spcBef>
              <a:spcAft>
                <a:spcPct val="0"/>
              </a:spcAft>
            </a:pPr>
            <a:r>
              <a:rPr lang="en-US" altLang="en-US" sz="2000" dirty="0" smtClean="0">
                <a:solidFill>
                  <a:prstClr val="black"/>
                </a:solidFill>
              </a:rPr>
              <a:t>100,000+ Caregivers (employees)</a:t>
            </a:r>
          </a:p>
        </p:txBody>
      </p:sp>
    </p:spTree>
    <p:extLst>
      <p:ext uri="{BB962C8B-B14F-4D97-AF65-F5344CB8AC3E}">
        <p14:creationId xmlns:p14="http://schemas.microsoft.com/office/powerpoint/2010/main" val="318970820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Kadlec Clinic	</a:t>
            </a:r>
            <a:endParaRPr lang="en-US" dirty="0"/>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543339" y="1343025"/>
            <a:ext cx="3507169" cy="227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99656" y="1585913"/>
            <a:ext cx="4330006" cy="266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16484" y="3753346"/>
            <a:ext cx="4668044" cy="245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54630" y="5779628"/>
            <a:ext cx="1194045" cy="369332"/>
          </a:xfrm>
          <a:prstGeom prst="rect">
            <a:avLst/>
          </a:prstGeom>
          <a:noFill/>
        </p:spPr>
        <p:txBody>
          <a:bodyPr wrap="none" rtlCol="0">
            <a:spAutoFit/>
          </a:bodyPr>
          <a:lstStyle/>
          <a:p>
            <a:pPr defTabSz="457200"/>
            <a:r>
              <a:rPr lang="en-US" dirty="0">
                <a:solidFill>
                  <a:prstClr val="black"/>
                </a:solidFill>
              </a:rPr>
              <a:t>Kennewick</a:t>
            </a:r>
          </a:p>
        </p:txBody>
      </p:sp>
      <p:sp>
        <p:nvSpPr>
          <p:cNvPr id="5" name="TextBox 4"/>
          <p:cNvSpPr txBox="1"/>
          <p:nvPr/>
        </p:nvSpPr>
        <p:spPr>
          <a:xfrm>
            <a:off x="4693446" y="1743075"/>
            <a:ext cx="716415" cy="369332"/>
          </a:xfrm>
          <a:prstGeom prst="rect">
            <a:avLst/>
          </a:prstGeom>
          <a:noFill/>
        </p:spPr>
        <p:txBody>
          <a:bodyPr wrap="none" rtlCol="0">
            <a:spAutoFit/>
          </a:bodyPr>
          <a:lstStyle/>
          <a:p>
            <a:pPr defTabSz="457200"/>
            <a:r>
              <a:rPr lang="en-US" dirty="0">
                <a:solidFill>
                  <a:prstClr val="black"/>
                </a:solidFill>
              </a:rPr>
              <a:t>Pasco</a:t>
            </a:r>
          </a:p>
        </p:txBody>
      </p:sp>
      <p:sp>
        <p:nvSpPr>
          <p:cNvPr id="6" name="TextBox 5"/>
          <p:cNvSpPr txBox="1"/>
          <p:nvPr/>
        </p:nvSpPr>
        <p:spPr>
          <a:xfrm>
            <a:off x="543339" y="1464468"/>
            <a:ext cx="1518557" cy="369332"/>
          </a:xfrm>
          <a:prstGeom prst="rect">
            <a:avLst/>
          </a:prstGeom>
          <a:noFill/>
        </p:spPr>
        <p:txBody>
          <a:bodyPr wrap="none" rtlCol="0">
            <a:spAutoFit/>
          </a:bodyPr>
          <a:lstStyle/>
          <a:p>
            <a:pPr defTabSz="457200"/>
            <a:r>
              <a:rPr lang="en-US" dirty="0">
                <a:solidFill>
                  <a:prstClr val="black"/>
                </a:solidFill>
              </a:rPr>
              <a:t>West Richland</a:t>
            </a:r>
          </a:p>
        </p:txBody>
      </p:sp>
    </p:spTree>
    <p:extLst>
      <p:ext uri="{BB962C8B-B14F-4D97-AF65-F5344CB8AC3E}">
        <p14:creationId xmlns:p14="http://schemas.microsoft.com/office/powerpoint/2010/main" val="176902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Specialty Physician Office Building</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240835" y="1697039"/>
            <a:ext cx="6662333" cy="4430712"/>
          </a:xfrm>
        </p:spPr>
      </p:pic>
    </p:spTree>
    <p:extLst>
      <p:ext uri="{BB962C8B-B14F-4D97-AF65-F5344CB8AC3E}">
        <p14:creationId xmlns:p14="http://schemas.microsoft.com/office/powerpoint/2010/main" val="100465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Kadlec Construction	</a:t>
            </a:r>
            <a:endParaRPr 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781167" y="2010672"/>
            <a:ext cx="3938357" cy="351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73701" y="2010671"/>
            <a:ext cx="23891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12533" y="4256780"/>
            <a:ext cx="346868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44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323851"/>
            <a:ext cx="6667500" cy="684213"/>
          </a:xfrm>
        </p:spPr>
        <p:txBody>
          <a:bodyPr/>
          <a:lstStyle/>
          <a:p>
            <a:r>
              <a:rPr lang="en-US" altLang="en-US" dirty="0" smtClean="0">
                <a:ea typeface="Kadlec Pro Semi Bold"/>
              </a:rPr>
              <a:t>Kadlec Construction		</a:t>
            </a:r>
          </a:p>
        </p:txBody>
      </p:sp>
      <p:sp>
        <p:nvSpPr>
          <p:cNvPr id="68611" name="Content Placeholder 2"/>
          <p:cNvSpPr>
            <a:spLocks noGrp="1"/>
          </p:cNvSpPr>
          <p:nvPr>
            <p:ph idx="1"/>
          </p:nvPr>
        </p:nvSpPr>
        <p:spPr>
          <a:xfrm>
            <a:off x="457200" y="1593851"/>
            <a:ext cx="8229600" cy="4429125"/>
          </a:xfrm>
        </p:spPr>
        <p:txBody>
          <a:bodyPr/>
          <a:lstStyle/>
          <a:p>
            <a:r>
              <a:rPr lang="en-US" altLang="en-US" dirty="0" smtClean="0">
                <a:latin typeface="Myriad Pro" pitchFamily="34" charset="0"/>
                <a:ea typeface="Myriad Pro" pitchFamily="34" charset="0"/>
                <a:cs typeface="Myriad Pro" pitchFamily="34" charset="0"/>
              </a:rPr>
              <a:t>Build top 4 floors of River Pavilion	</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09850" y="2333626"/>
            <a:ext cx="50292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451255"/>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323851"/>
            <a:ext cx="6667500" cy="684213"/>
          </a:xfrm>
        </p:spPr>
        <p:txBody>
          <a:bodyPr/>
          <a:lstStyle/>
          <a:p>
            <a:r>
              <a:rPr lang="en-US" altLang="en-US" dirty="0" smtClean="0">
                <a:ea typeface="Kadlec Pro Semi Bold"/>
              </a:rPr>
              <a:t>Kadlec Construction	</a:t>
            </a:r>
          </a:p>
        </p:txBody>
      </p:sp>
      <p:sp>
        <p:nvSpPr>
          <p:cNvPr id="69635" name="Content Placeholder 2"/>
          <p:cNvSpPr>
            <a:spLocks noGrp="1"/>
          </p:cNvSpPr>
          <p:nvPr>
            <p:ph idx="1"/>
          </p:nvPr>
        </p:nvSpPr>
        <p:spPr>
          <a:xfrm>
            <a:off x="457200" y="1697039"/>
            <a:ext cx="8229600" cy="4430712"/>
          </a:xfrm>
        </p:spPr>
        <p:txBody>
          <a:bodyPr/>
          <a:lstStyle/>
          <a:p>
            <a:r>
              <a:rPr lang="en-US" altLang="en-US" smtClean="0">
                <a:latin typeface="Myriad Pro" pitchFamily="34" charset="0"/>
                <a:ea typeface="Myriad Pro" pitchFamily="34" charset="0"/>
                <a:cs typeface="Myriad Pro" pitchFamily="34" charset="0"/>
              </a:rPr>
              <a:t>Parking Garage</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41550" y="2641601"/>
            <a:ext cx="6197600" cy="3486151"/>
          </a:xfrm>
          <a:prstGeom prst="rect">
            <a:avLst/>
          </a:prstGeom>
        </p:spPr>
      </p:pic>
    </p:spTree>
    <p:extLst>
      <p:ext uri="{BB962C8B-B14F-4D97-AF65-F5344CB8AC3E}">
        <p14:creationId xmlns:p14="http://schemas.microsoft.com/office/powerpoint/2010/main" val="362084426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1"/>
            <a:ext cx="8661400" cy="4584700"/>
          </a:xfrm>
        </p:spPr>
        <p:txBody>
          <a:bodyPr>
            <a:normAutofit lnSpcReduction="10000"/>
          </a:bodyPr>
          <a:lstStyle/>
          <a:p>
            <a:pPr>
              <a:buAutoNum type="arabicPeriod"/>
            </a:pPr>
            <a:r>
              <a:rPr lang="en-US" b="0" dirty="0" smtClean="0"/>
              <a:t>Welcome					Jeremy Jordan	8:00am</a:t>
            </a:r>
          </a:p>
          <a:p>
            <a:pPr>
              <a:buAutoNum type="arabicPeriod"/>
            </a:pPr>
            <a:r>
              <a:rPr lang="en-US" b="0" dirty="0" smtClean="0"/>
              <a:t>It’s About Getting Better, Not Just Bigger		Dave Gartenberg	8:10am</a:t>
            </a:r>
          </a:p>
          <a:p>
            <a:pPr>
              <a:buAutoNum type="arabicPeriod"/>
            </a:pPr>
            <a:r>
              <a:rPr lang="en-US" b="0" dirty="0" smtClean="0"/>
              <a:t>Caregiver / Community Engagement			Jim Hall		8:55am</a:t>
            </a:r>
            <a:br>
              <a:rPr lang="en-US" b="0" dirty="0" smtClean="0"/>
            </a:br>
            <a:r>
              <a:rPr lang="en-US" b="0" dirty="0" smtClean="0"/>
              <a:t>						Emily </a:t>
            </a:r>
            <a:r>
              <a:rPr lang="en-US" b="0" dirty="0" err="1" smtClean="0"/>
              <a:t>Volland</a:t>
            </a:r>
            <a:endParaRPr lang="en-US" b="0" dirty="0" smtClean="0"/>
          </a:p>
          <a:p>
            <a:pPr marL="0" indent="0"/>
            <a:r>
              <a:rPr lang="en-US" b="0" i="1" dirty="0" smtClean="0"/>
              <a:t>	--</a:t>
            </a:r>
            <a:r>
              <a:rPr lang="en-US" b="0" i="1" dirty="0"/>
              <a:t>BREAK--					</a:t>
            </a:r>
            <a:r>
              <a:rPr lang="en-US" b="0" i="1" dirty="0" smtClean="0"/>
              <a:t>		</a:t>
            </a:r>
            <a:r>
              <a:rPr lang="en-US" b="0" dirty="0" smtClean="0"/>
              <a:t>9:35am</a:t>
            </a:r>
          </a:p>
          <a:p>
            <a:pPr>
              <a:buAutoNum type="arabicPeriod" startAt="4"/>
            </a:pPr>
            <a:r>
              <a:rPr lang="en-US" b="0" dirty="0" smtClean="0"/>
              <a:t>Designing Teams that Work				Lauren Miller	9:45am</a:t>
            </a:r>
          </a:p>
          <a:p>
            <a:pPr>
              <a:buAutoNum type="arabicPeriod" startAt="4"/>
            </a:pPr>
            <a:r>
              <a:rPr lang="en-US" b="0" dirty="0" smtClean="0"/>
              <a:t>Growing </a:t>
            </a:r>
            <a:r>
              <a:rPr lang="en-US" b="0" dirty="0" smtClean="0"/>
              <a:t>Leaders of Excellence			Mike Nash		10:35am</a:t>
            </a:r>
          </a:p>
          <a:p>
            <a:pPr marL="0" indent="0"/>
            <a:r>
              <a:rPr lang="en-US" b="0" dirty="0"/>
              <a:t>	</a:t>
            </a:r>
            <a:r>
              <a:rPr lang="en-US" b="0" dirty="0" smtClean="0"/>
              <a:t>--LUNCH &amp; VENDOR FAIR--					11:30am</a:t>
            </a:r>
          </a:p>
          <a:p>
            <a:pPr>
              <a:buFont typeface="+mj-lt"/>
              <a:buAutoNum type="arabicPeriod" startAt="6"/>
            </a:pPr>
            <a:r>
              <a:rPr lang="en-US" b="0" dirty="0" smtClean="0"/>
              <a:t>Interactive Learning Workshop			Jeanne </a:t>
            </a:r>
            <a:r>
              <a:rPr lang="en-US" b="0" dirty="0" err="1" smtClean="0"/>
              <a:t>Semura</a:t>
            </a:r>
            <a:r>
              <a:rPr lang="en-US" b="0" dirty="0" smtClean="0"/>
              <a:t>	12:15pm</a:t>
            </a:r>
          </a:p>
          <a:p>
            <a:pPr>
              <a:buAutoNum type="arabicPeriod" startAt="6"/>
            </a:pPr>
            <a:r>
              <a:rPr lang="en-US" b="0" dirty="0" smtClean="0"/>
              <a:t>Small Employer Excellence Panel					1:30pm</a:t>
            </a:r>
          </a:p>
          <a:p>
            <a:pPr marL="0" indent="0"/>
            <a:r>
              <a:rPr lang="en-US" b="0" dirty="0"/>
              <a:t>	</a:t>
            </a:r>
            <a:r>
              <a:rPr lang="en-US" b="0" dirty="0" smtClean="0"/>
              <a:t>--BREAK--							2:25pm</a:t>
            </a:r>
          </a:p>
          <a:p>
            <a:pPr>
              <a:buFont typeface="+mj-lt"/>
              <a:buAutoNum type="arabicPeriod" startAt="8"/>
            </a:pPr>
            <a:r>
              <a:rPr lang="en-US" b="0" dirty="0" smtClean="0"/>
              <a:t>Onboarding Into a Culture of Excellence		Sarah </a:t>
            </a:r>
            <a:r>
              <a:rPr lang="en-US" b="0" dirty="0" err="1" smtClean="0"/>
              <a:t>McLamb</a:t>
            </a:r>
            <a:r>
              <a:rPr lang="en-US" b="0" dirty="0" smtClean="0"/>
              <a:t>	2:35pm</a:t>
            </a:r>
          </a:p>
          <a:p>
            <a:pPr>
              <a:buAutoNum type="arabicPeriod" startAt="8"/>
            </a:pPr>
            <a:r>
              <a:rPr lang="en-US" b="0" dirty="0" smtClean="0"/>
              <a:t>Non-Profit Excellence				</a:t>
            </a:r>
            <a:r>
              <a:rPr lang="en-US" b="0" dirty="0" err="1" smtClean="0"/>
              <a:t>Cami</a:t>
            </a:r>
            <a:r>
              <a:rPr lang="en-US" b="0" dirty="0" smtClean="0"/>
              <a:t> Hanson	3:20pm</a:t>
            </a:r>
          </a:p>
          <a:p>
            <a:pPr>
              <a:buAutoNum type="arabicPeriod" startAt="8"/>
            </a:pPr>
            <a:r>
              <a:rPr lang="en-US" b="0" dirty="0" smtClean="0"/>
              <a:t>Attracting the Next Generation			Dennis </a:t>
            </a:r>
            <a:r>
              <a:rPr lang="en-US" b="0" dirty="0" err="1" smtClean="0"/>
              <a:t>MicGreevy</a:t>
            </a:r>
            <a:r>
              <a:rPr lang="en-US" b="0" dirty="0" smtClean="0"/>
              <a:t>	4:00pm</a:t>
            </a:r>
            <a:endParaRPr lang="en-US" b="0" dirty="0"/>
          </a:p>
        </p:txBody>
      </p:sp>
      <p:sp>
        <p:nvSpPr>
          <p:cNvPr id="4" name="Title 1"/>
          <p:cNvSpPr txBox="1">
            <a:spLocks/>
          </p:cNvSpPr>
          <p:nvPr/>
        </p:nvSpPr>
        <p:spPr>
          <a:xfrm>
            <a:off x="4919215" y="5159403"/>
            <a:ext cx="4262886" cy="120430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US" dirty="0" smtClean="0">
                <a:solidFill>
                  <a:schemeClr val="bg1"/>
                </a:solidFill>
              </a:rPr>
              <a:t>2017 Washington Leadership Summit</a:t>
            </a:r>
            <a:endParaRPr lang="en-US" dirty="0">
              <a:solidFill>
                <a:schemeClr val="bg1"/>
              </a:solidFill>
            </a:endParaRPr>
          </a:p>
        </p:txBody>
      </p:sp>
      <p:sp>
        <p:nvSpPr>
          <p:cNvPr id="5" name="Subtitle 2"/>
          <p:cNvSpPr txBox="1">
            <a:spLocks/>
          </p:cNvSpPr>
          <p:nvPr/>
        </p:nvSpPr>
        <p:spPr>
          <a:xfrm>
            <a:off x="4957315" y="6326080"/>
            <a:ext cx="6511131" cy="32925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dirty="0" smtClean="0">
                <a:solidFill>
                  <a:schemeClr val="bg1"/>
                </a:solidFill>
              </a:rPr>
              <a:t>Apple Valley HR Association</a:t>
            </a:r>
            <a:endParaRPr lang="en-US" dirty="0">
              <a:solidFill>
                <a:schemeClr val="bg1"/>
              </a:solidFill>
            </a:endParaRPr>
          </a:p>
        </p:txBody>
      </p:sp>
    </p:spTree>
    <p:extLst>
      <p:ext uri="{BB962C8B-B14F-4D97-AF65-F5344CB8AC3E}">
        <p14:creationId xmlns:p14="http://schemas.microsoft.com/office/powerpoint/2010/main" val="1241674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Investments in Education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81686" y="5088823"/>
            <a:ext cx="1287021" cy="1277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180" y="3775993"/>
            <a:ext cx="8118954" cy="1569660"/>
          </a:xfrm>
          <a:prstGeom prst="rect">
            <a:avLst/>
          </a:prstGeom>
          <a:noFill/>
        </p:spPr>
        <p:txBody>
          <a:bodyPr wrap="none" rtlCol="0">
            <a:spAutoFit/>
          </a:bodyPr>
          <a:lstStyle/>
          <a:p>
            <a:pPr marL="285750" indent="-285750" defTabSz="457200">
              <a:buFont typeface="Arial" panose="020B0604020202020204" pitchFamily="34" charset="0"/>
              <a:buChar char="•"/>
            </a:pPr>
            <a:r>
              <a:rPr lang="en-US" sz="3200" dirty="0">
                <a:solidFill>
                  <a:prstClr val="black"/>
                </a:solidFill>
              </a:rPr>
              <a:t>Washington State University</a:t>
            </a:r>
          </a:p>
          <a:p>
            <a:pPr marL="285750" indent="-285750" defTabSz="457200">
              <a:buFont typeface="Arial" panose="020B0604020202020204" pitchFamily="34" charset="0"/>
              <a:buChar char="•"/>
            </a:pPr>
            <a:r>
              <a:rPr lang="en-US" sz="3200" dirty="0">
                <a:solidFill>
                  <a:prstClr val="black"/>
                </a:solidFill>
              </a:rPr>
              <a:t>Endowing Faculty for Doctor of Nurse Practice</a:t>
            </a:r>
          </a:p>
          <a:p>
            <a:pPr marL="285750" indent="-285750" defTabSz="457200">
              <a:buFont typeface="Arial" panose="020B0604020202020204" pitchFamily="34" charset="0"/>
              <a:buChar char="•"/>
            </a:pPr>
            <a:r>
              <a:rPr lang="en-US" sz="3200" dirty="0">
                <a:solidFill>
                  <a:prstClr val="black"/>
                </a:solidFill>
              </a:rPr>
              <a:t>Future Primary Care</a:t>
            </a:r>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97" y="1330894"/>
            <a:ext cx="3096120" cy="218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19727" y="1621721"/>
            <a:ext cx="2967285" cy="222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66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323851"/>
            <a:ext cx="6667500" cy="684213"/>
          </a:xfrm>
        </p:spPr>
        <p:txBody>
          <a:bodyPr/>
          <a:lstStyle/>
          <a:p>
            <a:r>
              <a:rPr lang="en-US" altLang="en-US" smtClean="0">
                <a:ea typeface="Kadlec Pro Semi Bold"/>
              </a:rPr>
              <a:t>Columbia Basin College</a:t>
            </a:r>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724026"/>
            <a:ext cx="4318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25" y="155575"/>
            <a:ext cx="171608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95864" y="4545014"/>
            <a:ext cx="363613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319129"/>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Medicine Residency</a:t>
            </a:r>
            <a:endParaRPr lang="en-US" dirty="0"/>
          </a:p>
        </p:txBody>
      </p:sp>
      <p:sp>
        <p:nvSpPr>
          <p:cNvPr id="3" name="Content Placeholder 2"/>
          <p:cNvSpPr>
            <a:spLocks noGrp="1"/>
          </p:cNvSpPr>
          <p:nvPr>
            <p:ph idx="1"/>
          </p:nvPr>
        </p:nvSpPr>
        <p:spPr>
          <a:xfrm>
            <a:off x="457202" y="2109983"/>
            <a:ext cx="4657725" cy="3576443"/>
          </a:xfrm>
        </p:spPr>
        <p:txBody>
          <a:bodyPr/>
          <a:lstStyle/>
          <a:p>
            <a:r>
              <a:rPr lang="en-US" dirty="0"/>
              <a:t>Kadlec joins WWAMI Network</a:t>
            </a:r>
          </a:p>
          <a:p>
            <a:r>
              <a:rPr lang="en-US" dirty="0" smtClean="0"/>
              <a:t>2</a:t>
            </a:r>
            <a:r>
              <a:rPr lang="en-US" baseline="30000" dirty="0" smtClean="0"/>
              <a:t>nd</a:t>
            </a:r>
            <a:r>
              <a:rPr lang="en-US" dirty="0" smtClean="0"/>
              <a:t> group started July 1</a:t>
            </a:r>
            <a:endParaRPr lang="en-US" dirty="0"/>
          </a:p>
          <a:p>
            <a:r>
              <a:rPr lang="en-US" dirty="0"/>
              <a:t>18 total residents at </a:t>
            </a:r>
            <a:endParaRPr lang="en-US" dirty="0" smtClean="0"/>
          </a:p>
          <a:p>
            <a:pPr marL="0" indent="0">
              <a:buNone/>
            </a:pPr>
            <a:r>
              <a:rPr lang="en-US" dirty="0"/>
              <a:t> </a:t>
            </a:r>
            <a:r>
              <a:rPr lang="en-US" dirty="0" smtClean="0"/>
              <a:t>   full </a:t>
            </a:r>
            <a:r>
              <a:rPr lang="en-US" dirty="0"/>
              <a:t>capacity</a:t>
            </a:r>
          </a:p>
          <a:p>
            <a:endParaRPr lang="en-US" dirty="0"/>
          </a:p>
          <a:p>
            <a:endParaRPr lang="en-US" dirty="0"/>
          </a:p>
          <a:p>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19938" y="1504952"/>
            <a:ext cx="1990662" cy="2990849"/>
          </a:xfrm>
          <a:prstGeom prst="rect">
            <a:avLst/>
          </a:prstGeom>
        </p:spPr>
      </p:pic>
      <p:pic>
        <p:nvPicPr>
          <p:cNvPr id="4" name="Picture 2" descr="C:\Users\hallj\AppData\Local\Microsoft\Windows\Temporary Internet Files\Content.Outlook\ZJG3UTR0\kimfetrow2016_DSC_0990-Edit-Edit (1) (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33957" y="4162248"/>
            <a:ext cx="3381375" cy="225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70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really sets Kadlec apart?</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r>
              <a:rPr lang="en-US" dirty="0" smtClean="0"/>
              <a:t>People</a:t>
            </a:r>
          </a:p>
          <a:p>
            <a:pPr algn="ctr"/>
            <a:r>
              <a:rPr lang="en-US" dirty="0" smtClean="0"/>
              <a:t>Relationships</a:t>
            </a:r>
          </a:p>
          <a:p>
            <a:pPr algn="ctr"/>
            <a:r>
              <a:rPr lang="en-US" dirty="0" smtClean="0"/>
              <a:t>Culture</a:t>
            </a:r>
          </a:p>
          <a:p>
            <a:pPr algn="ctr"/>
            <a:r>
              <a:rPr lang="en-US" dirty="0" smtClean="0"/>
              <a:t>Mission</a:t>
            </a:r>
          </a:p>
          <a:p>
            <a:pPr algn="ctr"/>
            <a:r>
              <a:rPr lang="en-US" dirty="0" smtClean="0"/>
              <a:t>Promise</a:t>
            </a:r>
            <a:endParaRPr lang="en-US" dirty="0"/>
          </a:p>
        </p:txBody>
      </p:sp>
      <p:sp>
        <p:nvSpPr>
          <p:cNvPr id="4" name="Content Placeholder 3"/>
          <p:cNvSpPr>
            <a:spLocks noGrp="1"/>
          </p:cNvSpPr>
          <p:nvPr>
            <p:ph idx="10"/>
          </p:nvPr>
        </p:nvSpPr>
        <p:spPr/>
        <p:txBody>
          <a:bodyPr/>
          <a:lstStyle/>
          <a:p>
            <a:endParaRPr lang="en-US"/>
          </a:p>
        </p:txBody>
      </p:sp>
    </p:spTree>
    <p:extLst>
      <p:ext uri="{BB962C8B-B14F-4D97-AF65-F5344CB8AC3E}">
        <p14:creationId xmlns:p14="http://schemas.microsoft.com/office/powerpoint/2010/main" val="1445486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850885" y="1689895"/>
            <a:ext cx="6670959" cy="4430712"/>
          </a:xfrm>
        </p:spPr>
      </p:pic>
    </p:spTree>
    <p:extLst>
      <p:ext uri="{BB962C8B-B14F-4D97-AF65-F5344CB8AC3E}">
        <p14:creationId xmlns:p14="http://schemas.microsoft.com/office/powerpoint/2010/main" val="324009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l="-5855" t="38783" r="-2" b="8646"/>
          <a:stretch>
            <a:fillRect/>
          </a:stretch>
        </p:blipFill>
        <p:spPr bwMode="auto">
          <a:xfrm>
            <a:off x="533400" y="5943600"/>
            <a:ext cx="838200" cy="89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l="10457" t="5840" b="5611"/>
          <a:stretch>
            <a:fillRect/>
          </a:stretch>
        </p:blipFill>
        <p:spPr bwMode="auto">
          <a:xfrm>
            <a:off x="0" y="0"/>
            <a:ext cx="9131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 y="457202"/>
            <a:ext cx="6324600" cy="2554545"/>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8000" dirty="0">
                <a:solidFill>
                  <a:schemeClr val="bg1"/>
                </a:solidFill>
                <a:effectLst>
                  <a:outerShdw blurRad="38100" dist="38100" dir="2700000" algn="tl">
                    <a:srgbClr val="000000">
                      <a:alpha val="43137"/>
                    </a:srgbClr>
                  </a:outerShdw>
                </a:effectLst>
                <a:latin typeface="AlternateGotNo1D" pitchFamily="2" charset="0"/>
              </a:rPr>
              <a:t>LEADERSHIP MINDSET</a:t>
            </a:r>
          </a:p>
        </p:txBody>
      </p:sp>
      <p:sp>
        <p:nvSpPr>
          <p:cNvPr id="7" name="TextBox 6"/>
          <p:cNvSpPr txBox="1"/>
          <p:nvPr/>
        </p:nvSpPr>
        <p:spPr>
          <a:xfrm>
            <a:off x="76200" y="76201"/>
            <a:ext cx="838200" cy="156966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4800" dirty="0">
                <a:solidFill>
                  <a:schemeClr val="bg1"/>
                </a:solidFill>
                <a:effectLst>
                  <a:outerShdw blurRad="38100" dist="38100" dir="2700000" algn="tl">
                    <a:srgbClr val="000000">
                      <a:alpha val="43137"/>
                    </a:srgbClr>
                  </a:outerShdw>
                </a:effectLst>
                <a:latin typeface="AlternateGotNo1D" pitchFamily="2" charset="0"/>
              </a:rPr>
              <a:t>THE</a:t>
            </a:r>
          </a:p>
        </p:txBody>
      </p:sp>
      <p:sp>
        <p:nvSpPr>
          <p:cNvPr id="3078" name="Rectangle 1"/>
          <p:cNvSpPr>
            <a:spLocks noChangeArrowheads="1"/>
          </p:cNvSpPr>
          <p:nvPr/>
        </p:nvSpPr>
        <p:spPr bwMode="auto">
          <a:xfrm>
            <a:off x="838200" y="6019801"/>
            <a:ext cx="8153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a:r>
              <a:rPr lang="en-US" altLang="en-US" sz="4000">
                <a:solidFill>
                  <a:schemeClr val="accent1"/>
                </a:solidFill>
                <a:latin typeface="Tw Cen MT Condensed" pitchFamily="34" charset="0"/>
              </a:rPr>
              <a:t>2017 Washington </a:t>
            </a:r>
            <a:r>
              <a:rPr lang="en-US" altLang="en-US" sz="4400" b="1">
                <a:solidFill>
                  <a:schemeClr val="accent1"/>
                </a:solidFill>
                <a:latin typeface="Tw Cen MT Condensed" pitchFamily="34" charset="0"/>
              </a:rPr>
              <a:t>Leadership Summit</a:t>
            </a:r>
          </a:p>
        </p:txBody>
      </p:sp>
    </p:spTree>
    <p:extLst>
      <p:ext uri="{BB962C8B-B14F-4D97-AF65-F5344CB8AC3E}">
        <p14:creationId xmlns:p14="http://schemas.microsoft.com/office/powerpoint/2010/main" val="528183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a:xfrm>
            <a:off x="0" y="95250"/>
            <a:ext cx="9144000" cy="1047751"/>
          </a:xfrm>
        </p:spPr>
        <p:txBody>
          <a:bodyPr>
            <a:normAutofit/>
          </a:bodyPr>
          <a:lstStyle/>
          <a:p>
            <a:pPr algn="ctr" eaLnBrk="1" hangingPunct="1">
              <a:defRPr/>
            </a:pPr>
            <a:r>
              <a:rPr lang="en-US" altLang="en-US" sz="3000" b="1" dirty="0">
                <a:solidFill>
                  <a:srgbClr val="000000"/>
                </a:solidFill>
                <a:effectLst>
                  <a:outerShdw blurRad="38100" dist="38100" dir="2700000" algn="tl">
                    <a:srgbClr val="C0C0C0"/>
                  </a:outerShdw>
                </a:effectLst>
                <a:latin typeface="Century Gothic" panose="020B0502020202020204" pitchFamily="34" charset="0"/>
              </a:rPr>
              <a:t>JOHARI’S</a:t>
            </a:r>
            <a:r>
              <a:rPr lang="en-US" altLang="en-US" sz="3000" b="1" dirty="0">
                <a:solidFill>
                  <a:srgbClr val="215968"/>
                </a:solidFill>
                <a:effectLst>
                  <a:outerShdw blurRad="38100" dist="38100" dir="2700000" algn="tl">
                    <a:srgbClr val="C0C0C0"/>
                  </a:outerShdw>
                </a:effectLst>
                <a:latin typeface="Century Gothic" panose="020B0502020202020204" pitchFamily="34" charset="0"/>
              </a:rPr>
              <a:t> </a:t>
            </a:r>
            <a:r>
              <a:rPr lang="en-US" altLang="en-US" sz="3000" b="1" dirty="0">
                <a:solidFill>
                  <a:srgbClr val="000000"/>
                </a:solidFill>
                <a:effectLst>
                  <a:outerShdw blurRad="38100" dist="38100" dir="2700000" algn="tl">
                    <a:srgbClr val="C0C0C0"/>
                  </a:outerShdw>
                </a:effectLst>
                <a:latin typeface="Century Gothic" panose="020B0502020202020204" pitchFamily="34" charset="0"/>
              </a:rPr>
              <a:t>WINDOW</a:t>
            </a:r>
          </a:p>
        </p:txBody>
      </p:sp>
      <p:sp>
        <p:nvSpPr>
          <p:cNvPr id="19" name="Rectangle 6"/>
          <p:cNvSpPr>
            <a:spLocks noChangeArrowheads="1"/>
          </p:cNvSpPr>
          <p:nvPr/>
        </p:nvSpPr>
        <p:spPr bwMode="auto">
          <a:xfrm>
            <a:off x="1116013" y="1431926"/>
            <a:ext cx="3556000" cy="2597151"/>
          </a:xfrm>
          <a:prstGeom prst="rect">
            <a:avLst/>
          </a:prstGeom>
          <a:solidFill>
            <a:srgbClr val="00002E"/>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0" name="Rectangle 6"/>
          <p:cNvSpPr>
            <a:spLocks noChangeArrowheads="1"/>
          </p:cNvSpPr>
          <p:nvPr/>
        </p:nvSpPr>
        <p:spPr bwMode="auto">
          <a:xfrm>
            <a:off x="4727575" y="1436689"/>
            <a:ext cx="3556000" cy="2597151"/>
          </a:xfrm>
          <a:prstGeom prst="rect">
            <a:avLst/>
          </a:prstGeom>
          <a:solidFill>
            <a:srgbClr val="000066"/>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1" name="Rectangle 6"/>
          <p:cNvSpPr>
            <a:spLocks noChangeArrowheads="1"/>
          </p:cNvSpPr>
          <p:nvPr/>
        </p:nvSpPr>
        <p:spPr bwMode="auto">
          <a:xfrm>
            <a:off x="1116015" y="4124326"/>
            <a:ext cx="3552825" cy="2679700"/>
          </a:xfrm>
          <a:prstGeom prst="rect">
            <a:avLst/>
          </a:prstGeom>
          <a:solidFill>
            <a:srgbClr val="3C3C65">
              <a:alpha val="87057"/>
            </a:srgbClr>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2" name="Rectangle 6"/>
          <p:cNvSpPr>
            <a:spLocks noChangeArrowheads="1"/>
          </p:cNvSpPr>
          <p:nvPr/>
        </p:nvSpPr>
        <p:spPr bwMode="auto">
          <a:xfrm>
            <a:off x="4730752" y="4122739"/>
            <a:ext cx="3552825" cy="2676525"/>
          </a:xfrm>
          <a:prstGeom prst="rect">
            <a:avLst/>
          </a:prstGeom>
          <a:solidFill>
            <a:srgbClr val="5B5B98">
              <a:alpha val="94116"/>
            </a:srgbClr>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dirty="0">
              <a:latin typeface="Arial" charset="0"/>
              <a:ea typeface="ＭＳ Ｐゴシック" charset="0"/>
              <a:cs typeface="ＭＳ Ｐゴシック" charset="0"/>
            </a:endParaRPr>
          </a:p>
        </p:txBody>
      </p:sp>
      <p:sp>
        <p:nvSpPr>
          <p:cNvPr id="23" name="Text Box 2"/>
          <p:cNvSpPr txBox="1">
            <a:spLocks noChangeArrowheads="1"/>
          </p:cNvSpPr>
          <p:nvPr/>
        </p:nvSpPr>
        <p:spPr bwMode="auto">
          <a:xfrm>
            <a:off x="1131888" y="984251"/>
            <a:ext cx="3530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000000"/>
                </a:solidFill>
                <a:latin typeface="Arial" pitchFamily="34" charset="0"/>
              </a:rPr>
              <a:t>Known to self</a:t>
            </a:r>
          </a:p>
        </p:txBody>
      </p:sp>
      <p:sp>
        <p:nvSpPr>
          <p:cNvPr id="24" name="Text Box 13"/>
          <p:cNvSpPr txBox="1">
            <a:spLocks noChangeArrowheads="1"/>
          </p:cNvSpPr>
          <p:nvPr/>
        </p:nvSpPr>
        <p:spPr bwMode="auto">
          <a:xfrm rot="5400000">
            <a:off x="-422275" y="2538413"/>
            <a:ext cx="2598737"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000000"/>
                </a:solidFill>
                <a:latin typeface="Arial" pitchFamily="34" charset="0"/>
              </a:rPr>
              <a:t>Known to others</a:t>
            </a:r>
          </a:p>
          <a:p>
            <a:pPr eaLnBrk="1" hangingPunct="1"/>
            <a:endParaRPr lang="en-US" altLang="en-US" sz="2800" b="1">
              <a:solidFill>
                <a:schemeClr val="folHlink"/>
              </a:solidFill>
              <a:latin typeface="Arial" pitchFamily="34" charset="0"/>
            </a:endParaRPr>
          </a:p>
        </p:txBody>
      </p:sp>
      <p:sp>
        <p:nvSpPr>
          <p:cNvPr id="25" name="Text Box 14"/>
          <p:cNvSpPr txBox="1">
            <a:spLocks noChangeArrowheads="1"/>
          </p:cNvSpPr>
          <p:nvPr/>
        </p:nvSpPr>
        <p:spPr bwMode="auto">
          <a:xfrm>
            <a:off x="1131888" y="2124075"/>
            <a:ext cx="353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800" b="1">
                <a:solidFill>
                  <a:srgbClr val="FFFFFF"/>
                </a:solidFill>
                <a:latin typeface="Arial" pitchFamily="34" charset="0"/>
              </a:rPr>
              <a:t>OPEN</a:t>
            </a:r>
          </a:p>
        </p:txBody>
      </p:sp>
      <p:sp>
        <p:nvSpPr>
          <p:cNvPr id="26" name="Text Box 2"/>
          <p:cNvSpPr txBox="1">
            <a:spLocks noChangeArrowheads="1"/>
          </p:cNvSpPr>
          <p:nvPr/>
        </p:nvSpPr>
        <p:spPr bwMode="auto">
          <a:xfrm>
            <a:off x="1131888" y="2581275"/>
            <a:ext cx="3530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chemeClr val="bg1"/>
                </a:solidFill>
                <a:latin typeface="Arial" pitchFamily="34" charset="0"/>
              </a:rPr>
              <a:t>Known to both self            and others</a:t>
            </a:r>
            <a:endParaRPr lang="en-US" altLang="en-US" sz="2000" b="1">
              <a:solidFill>
                <a:schemeClr val="bg1"/>
              </a:solidFill>
              <a:latin typeface="Arial" pitchFamily="34" charset="0"/>
            </a:endParaRPr>
          </a:p>
        </p:txBody>
      </p:sp>
      <p:sp>
        <p:nvSpPr>
          <p:cNvPr id="27" name="Text Box 13"/>
          <p:cNvSpPr txBox="1">
            <a:spLocks noChangeArrowheads="1"/>
          </p:cNvSpPr>
          <p:nvPr/>
        </p:nvSpPr>
        <p:spPr bwMode="auto">
          <a:xfrm rot="5400000">
            <a:off x="-422276" y="5254625"/>
            <a:ext cx="2598739"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000000"/>
                </a:solidFill>
                <a:latin typeface="Arial" pitchFamily="34" charset="0"/>
              </a:rPr>
              <a:t>Unknown to others</a:t>
            </a:r>
          </a:p>
          <a:p>
            <a:pPr eaLnBrk="1" hangingPunct="1"/>
            <a:endParaRPr lang="en-US" altLang="en-US" sz="2800" b="1">
              <a:solidFill>
                <a:schemeClr val="folHlink"/>
              </a:solidFill>
              <a:latin typeface="Arial" pitchFamily="34" charset="0"/>
            </a:endParaRPr>
          </a:p>
        </p:txBody>
      </p:sp>
      <p:sp>
        <p:nvSpPr>
          <p:cNvPr id="28" name="Text Box 2"/>
          <p:cNvSpPr txBox="1">
            <a:spLocks noChangeArrowheads="1"/>
          </p:cNvSpPr>
          <p:nvPr/>
        </p:nvSpPr>
        <p:spPr bwMode="auto">
          <a:xfrm>
            <a:off x="4752975" y="984251"/>
            <a:ext cx="3530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000000"/>
                </a:solidFill>
                <a:latin typeface="Arial" pitchFamily="34" charset="0"/>
              </a:rPr>
              <a:t>Unknown to self</a:t>
            </a:r>
          </a:p>
        </p:txBody>
      </p:sp>
      <p:sp>
        <p:nvSpPr>
          <p:cNvPr id="29" name="Text Box 16"/>
          <p:cNvSpPr txBox="1">
            <a:spLocks noChangeArrowheads="1"/>
          </p:cNvSpPr>
          <p:nvPr/>
        </p:nvSpPr>
        <p:spPr bwMode="auto">
          <a:xfrm>
            <a:off x="4752975" y="2071688"/>
            <a:ext cx="353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800" b="1">
                <a:solidFill>
                  <a:srgbClr val="FFFFFF"/>
                </a:solidFill>
                <a:latin typeface="Arial" pitchFamily="34" charset="0"/>
              </a:rPr>
              <a:t>GROWTH OPPORTUNITIES</a:t>
            </a:r>
          </a:p>
        </p:txBody>
      </p:sp>
      <p:sp>
        <p:nvSpPr>
          <p:cNvPr id="30" name="Text Box 2"/>
          <p:cNvSpPr txBox="1">
            <a:spLocks noChangeArrowheads="1"/>
          </p:cNvSpPr>
          <p:nvPr/>
        </p:nvSpPr>
        <p:spPr bwMode="auto">
          <a:xfrm>
            <a:off x="4752975" y="2986089"/>
            <a:ext cx="3530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a:solidFill>
                  <a:srgbClr val="FFFFFF"/>
                </a:solidFill>
                <a:latin typeface="Arial" pitchFamily="34" charset="0"/>
              </a:rPr>
              <a:t>Unknown to self, </a:t>
            </a:r>
            <a:br>
              <a:rPr lang="en-US" altLang="en-US">
                <a:solidFill>
                  <a:srgbClr val="FFFFFF"/>
                </a:solidFill>
                <a:latin typeface="Arial" pitchFamily="34" charset="0"/>
              </a:rPr>
            </a:br>
            <a:r>
              <a:rPr lang="en-US" altLang="en-US">
                <a:solidFill>
                  <a:srgbClr val="FFFFFF"/>
                </a:solidFill>
                <a:latin typeface="Arial" pitchFamily="34" charset="0"/>
              </a:rPr>
              <a:t>known to others</a:t>
            </a:r>
            <a:endParaRPr lang="en-US" altLang="en-US" sz="2800" b="1">
              <a:solidFill>
                <a:srgbClr val="FFFFFF"/>
              </a:solidFill>
              <a:latin typeface="Arial" pitchFamily="34" charset="0"/>
            </a:endParaRPr>
          </a:p>
        </p:txBody>
      </p:sp>
      <p:sp>
        <p:nvSpPr>
          <p:cNvPr id="31" name="Text Box 18"/>
          <p:cNvSpPr txBox="1">
            <a:spLocks noChangeArrowheads="1"/>
          </p:cNvSpPr>
          <p:nvPr/>
        </p:nvSpPr>
        <p:spPr bwMode="auto">
          <a:xfrm>
            <a:off x="1131888" y="4967290"/>
            <a:ext cx="35306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800" b="1">
                <a:solidFill>
                  <a:srgbClr val="FFFFFF"/>
                </a:solidFill>
                <a:latin typeface="Arial" pitchFamily="34" charset="0"/>
              </a:rPr>
              <a:t>PRIVATE</a:t>
            </a:r>
          </a:p>
        </p:txBody>
      </p:sp>
      <p:sp>
        <p:nvSpPr>
          <p:cNvPr id="32" name="Text Box 2"/>
          <p:cNvSpPr txBox="1">
            <a:spLocks noChangeArrowheads="1"/>
          </p:cNvSpPr>
          <p:nvPr/>
        </p:nvSpPr>
        <p:spPr bwMode="auto">
          <a:xfrm>
            <a:off x="1131888" y="5478463"/>
            <a:ext cx="3530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a:solidFill>
                  <a:srgbClr val="FFFFFF"/>
                </a:solidFill>
                <a:latin typeface="Arial" pitchFamily="34" charset="0"/>
              </a:rPr>
              <a:t>Known to self, </a:t>
            </a:r>
            <a:br>
              <a:rPr lang="en-US" altLang="en-US">
                <a:solidFill>
                  <a:srgbClr val="FFFFFF"/>
                </a:solidFill>
                <a:latin typeface="Arial" pitchFamily="34" charset="0"/>
              </a:rPr>
            </a:br>
            <a:r>
              <a:rPr lang="en-US" altLang="en-US">
                <a:solidFill>
                  <a:srgbClr val="FFFFFF"/>
                </a:solidFill>
                <a:latin typeface="Arial" pitchFamily="34" charset="0"/>
              </a:rPr>
              <a:t>unknown to others</a:t>
            </a:r>
            <a:endParaRPr lang="en-US" altLang="en-US" sz="2800" b="1">
              <a:solidFill>
                <a:srgbClr val="FFFFFF"/>
              </a:solidFill>
              <a:latin typeface="Arial" pitchFamily="34" charset="0"/>
            </a:endParaRPr>
          </a:p>
        </p:txBody>
      </p:sp>
      <p:sp>
        <p:nvSpPr>
          <p:cNvPr id="33" name="Text Box 20"/>
          <p:cNvSpPr txBox="1">
            <a:spLocks noChangeArrowheads="1"/>
          </p:cNvSpPr>
          <p:nvPr/>
        </p:nvSpPr>
        <p:spPr bwMode="auto">
          <a:xfrm>
            <a:off x="4752975" y="4967290"/>
            <a:ext cx="35306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800" b="1">
                <a:solidFill>
                  <a:schemeClr val="bg1"/>
                </a:solidFill>
                <a:latin typeface="Arial" pitchFamily="34" charset="0"/>
              </a:rPr>
              <a:t>HIDDEN</a:t>
            </a:r>
          </a:p>
        </p:txBody>
      </p:sp>
      <p:sp>
        <p:nvSpPr>
          <p:cNvPr id="34" name="Text Box 2"/>
          <p:cNvSpPr txBox="1">
            <a:spLocks noChangeArrowheads="1"/>
          </p:cNvSpPr>
          <p:nvPr/>
        </p:nvSpPr>
        <p:spPr bwMode="auto">
          <a:xfrm>
            <a:off x="4752975" y="5478463"/>
            <a:ext cx="3530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a:solidFill>
                  <a:srgbClr val="FFFFFF"/>
                </a:solidFill>
                <a:latin typeface="Arial" pitchFamily="34" charset="0"/>
              </a:rPr>
              <a:t>Unknown to both self </a:t>
            </a:r>
            <a:br>
              <a:rPr lang="en-US" altLang="en-US">
                <a:solidFill>
                  <a:srgbClr val="FFFFFF"/>
                </a:solidFill>
                <a:latin typeface="Arial" pitchFamily="34" charset="0"/>
              </a:rPr>
            </a:br>
            <a:r>
              <a:rPr lang="en-US" altLang="en-US">
                <a:solidFill>
                  <a:srgbClr val="FFFFFF"/>
                </a:solidFill>
                <a:latin typeface="Arial" pitchFamily="34" charset="0"/>
              </a:rPr>
              <a:t>and others</a:t>
            </a:r>
            <a:endParaRPr lang="en-US" altLang="en-US" sz="2800" b="1">
              <a:solidFill>
                <a:srgbClr val="FFFFFF"/>
              </a:solidFill>
              <a:latin typeface="Arial" pitchFamily="34" charset="0"/>
            </a:endParaRPr>
          </a:p>
        </p:txBody>
      </p:sp>
    </p:spTree>
    <p:extLst>
      <p:ext uri="{BB962C8B-B14F-4D97-AF65-F5344CB8AC3E}">
        <p14:creationId xmlns:p14="http://schemas.microsoft.com/office/powerpoint/2010/main" val="11388283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8308"/>
                                        </p:tgtEl>
                                        <p:attrNameLst>
                                          <p:attrName>style.visibility</p:attrName>
                                        </p:attrNameLst>
                                      </p:cBhvr>
                                      <p:to>
                                        <p:strVal val="visible"/>
                                      </p:to>
                                    </p:set>
                                    <p:animEffect transition="in" filter="dissolve">
                                      <p:cBhvr>
                                        <p:cTn id="19" dur="500"/>
                                        <p:tgtEl>
                                          <p:spTgt spid="98308"/>
                                        </p:tgtEl>
                                      </p:cBhvr>
                                    </p:animEffect>
                                  </p:childTnLst>
                                </p:cTn>
                              </p:par>
                            </p:childTnLst>
                          </p:cTn>
                        </p:par>
                        <p:par>
                          <p:cTn id="20" fill="hold" nodeType="afterGroup">
                            <p:stCondLst>
                              <p:cond delay="500"/>
                            </p:stCondLst>
                            <p:childTnLst>
                              <p:par>
                                <p:cTn id="21" presetID="55" presetClass="entr" presetSubtype="0" fill="hold" grpId="0" nodeType="afterEffect">
                                  <p:stCondLst>
                                    <p:cond delay="500"/>
                                  </p:stCondLst>
                                  <p:childTnLst>
                                    <p:set>
                                      <p:cBhvr>
                                        <p:cTn id="22" dur="1" fill="hold">
                                          <p:stCondLst>
                                            <p:cond delay="0"/>
                                          </p:stCondLst>
                                        </p:cTn>
                                        <p:tgtEl>
                                          <p:spTgt spid="23"/>
                                        </p:tgtEl>
                                        <p:attrNameLst>
                                          <p:attrName>style.visibility</p:attrName>
                                        </p:attrNameLst>
                                      </p:cBhvr>
                                      <p:to>
                                        <p:strVal val="visible"/>
                                      </p:to>
                                    </p:set>
                                    <p:anim calcmode="lin" valueType="num">
                                      <p:cBhvr>
                                        <p:cTn id="23" dur="2000" fill="hold"/>
                                        <p:tgtEl>
                                          <p:spTgt spid="23"/>
                                        </p:tgtEl>
                                        <p:attrNameLst>
                                          <p:attrName>ppt_w</p:attrName>
                                        </p:attrNameLst>
                                      </p:cBhvr>
                                      <p:tavLst>
                                        <p:tav tm="0">
                                          <p:val>
                                            <p:strVal val="#ppt_w*0.70"/>
                                          </p:val>
                                        </p:tav>
                                        <p:tav tm="100000">
                                          <p:val>
                                            <p:strVal val="#ppt_w"/>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animEffect transition="in" filter="fade">
                                      <p:cBhvr>
                                        <p:cTn id="25" dur="2000"/>
                                        <p:tgtEl>
                                          <p:spTgt spid="23"/>
                                        </p:tgtEl>
                                      </p:cBhvr>
                                    </p:animEffect>
                                  </p:childTnLst>
                                </p:cTn>
                              </p:par>
                            </p:childTnLst>
                          </p:cTn>
                        </p:par>
                        <p:par>
                          <p:cTn id="26" fill="hold" nodeType="afterGroup">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2000" fill="hold"/>
                                        <p:tgtEl>
                                          <p:spTgt spid="24"/>
                                        </p:tgtEl>
                                        <p:attrNameLst>
                                          <p:attrName>ppt_w</p:attrName>
                                        </p:attrNameLst>
                                      </p:cBhvr>
                                      <p:tavLst>
                                        <p:tav tm="0">
                                          <p:val>
                                            <p:strVal val="#ppt_w*0.70"/>
                                          </p:val>
                                        </p:tav>
                                        <p:tav tm="100000">
                                          <p:val>
                                            <p:strVal val="#ppt_w"/>
                                          </p:val>
                                        </p:tav>
                                      </p:tavLst>
                                    </p:anim>
                                    <p:anim calcmode="lin" valueType="num">
                                      <p:cBhvr>
                                        <p:cTn id="30" dur="2000" fill="hold"/>
                                        <p:tgtEl>
                                          <p:spTgt spid="24"/>
                                        </p:tgtEl>
                                        <p:attrNameLst>
                                          <p:attrName>ppt_h</p:attrName>
                                        </p:attrNameLst>
                                      </p:cBhvr>
                                      <p:tavLst>
                                        <p:tav tm="0">
                                          <p:val>
                                            <p:strVal val="#ppt_h"/>
                                          </p:val>
                                        </p:tav>
                                        <p:tav tm="100000">
                                          <p:val>
                                            <p:strVal val="#ppt_h"/>
                                          </p:val>
                                        </p:tav>
                                      </p:tavLst>
                                    </p:anim>
                                    <p:animEffect transition="in" filter="fade">
                                      <p:cBhvr>
                                        <p:cTn id="31" dur="2000"/>
                                        <p:tgtEl>
                                          <p:spTgt spid="24"/>
                                        </p:tgtEl>
                                      </p:cBhvr>
                                    </p:animEffect>
                                  </p:childTnLst>
                                </p:cTn>
                              </p:par>
                            </p:childTnLst>
                          </p:cTn>
                        </p:par>
                        <p:par>
                          <p:cTn id="32" fill="hold" nodeType="afterGroup">
                            <p:stCondLst>
                              <p:cond delay="5000"/>
                            </p:stCondLst>
                            <p:childTnLst>
                              <p:par>
                                <p:cTn id="33" presetID="55"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2000" fill="hold"/>
                                        <p:tgtEl>
                                          <p:spTgt spid="27"/>
                                        </p:tgtEl>
                                        <p:attrNameLst>
                                          <p:attrName>ppt_w</p:attrName>
                                        </p:attrNameLst>
                                      </p:cBhvr>
                                      <p:tavLst>
                                        <p:tav tm="0">
                                          <p:val>
                                            <p:strVal val="#ppt_w*0.70"/>
                                          </p:val>
                                        </p:tav>
                                        <p:tav tm="100000">
                                          <p:val>
                                            <p:strVal val="#ppt_w"/>
                                          </p:val>
                                        </p:tav>
                                      </p:tavLst>
                                    </p:anim>
                                    <p:anim calcmode="lin" valueType="num">
                                      <p:cBhvr>
                                        <p:cTn id="36" dur="2000" fill="hold"/>
                                        <p:tgtEl>
                                          <p:spTgt spid="27"/>
                                        </p:tgtEl>
                                        <p:attrNameLst>
                                          <p:attrName>ppt_h</p:attrName>
                                        </p:attrNameLst>
                                      </p:cBhvr>
                                      <p:tavLst>
                                        <p:tav tm="0">
                                          <p:val>
                                            <p:strVal val="#ppt_h"/>
                                          </p:val>
                                        </p:tav>
                                        <p:tav tm="100000">
                                          <p:val>
                                            <p:strVal val="#ppt_h"/>
                                          </p:val>
                                        </p:tav>
                                      </p:tavLst>
                                    </p:anim>
                                    <p:animEffect transition="in" filter="fade">
                                      <p:cBhvr>
                                        <p:cTn id="37" dur="2000"/>
                                        <p:tgtEl>
                                          <p:spTgt spid="27"/>
                                        </p:tgtEl>
                                      </p:cBhvr>
                                    </p:animEffect>
                                  </p:childTnLst>
                                </p:cTn>
                              </p:par>
                            </p:childTnLst>
                          </p:cTn>
                        </p:par>
                        <p:par>
                          <p:cTn id="38" fill="hold" nodeType="afterGroup">
                            <p:stCondLst>
                              <p:cond delay="7000"/>
                            </p:stCondLst>
                            <p:childTnLst>
                              <p:par>
                                <p:cTn id="39" presetID="55"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2000" fill="hold"/>
                                        <p:tgtEl>
                                          <p:spTgt spid="28"/>
                                        </p:tgtEl>
                                        <p:attrNameLst>
                                          <p:attrName>ppt_w</p:attrName>
                                        </p:attrNameLst>
                                      </p:cBhvr>
                                      <p:tavLst>
                                        <p:tav tm="0">
                                          <p:val>
                                            <p:strVal val="#ppt_w*0.70"/>
                                          </p:val>
                                        </p:tav>
                                        <p:tav tm="100000">
                                          <p:val>
                                            <p:strVal val="#ppt_w"/>
                                          </p:val>
                                        </p:tav>
                                      </p:tavLst>
                                    </p:anim>
                                    <p:anim calcmode="lin" valueType="num">
                                      <p:cBhvr>
                                        <p:cTn id="42" dur="2000" fill="hold"/>
                                        <p:tgtEl>
                                          <p:spTgt spid="28"/>
                                        </p:tgtEl>
                                        <p:attrNameLst>
                                          <p:attrName>ppt_h</p:attrName>
                                        </p:attrNameLst>
                                      </p:cBhvr>
                                      <p:tavLst>
                                        <p:tav tm="0">
                                          <p:val>
                                            <p:strVal val="#ppt_h"/>
                                          </p:val>
                                        </p:tav>
                                        <p:tav tm="100000">
                                          <p:val>
                                            <p:strVal val="#ppt_h"/>
                                          </p:val>
                                        </p:tav>
                                      </p:tavLst>
                                    </p:anim>
                                    <p:animEffect transition="in" filter="fade">
                                      <p:cBhvr>
                                        <p:cTn id="43" dur="20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1000" fill="hold"/>
                                        <p:tgtEl>
                                          <p:spTgt spid="25"/>
                                        </p:tgtEl>
                                        <p:attrNameLst>
                                          <p:attrName>ppt_w</p:attrName>
                                        </p:attrNameLst>
                                      </p:cBhvr>
                                      <p:tavLst>
                                        <p:tav tm="0">
                                          <p:val>
                                            <p:strVal val="#ppt_w*0.70"/>
                                          </p:val>
                                        </p:tav>
                                        <p:tav tm="100000">
                                          <p:val>
                                            <p:strVal val="#ppt_w"/>
                                          </p:val>
                                        </p:tav>
                                      </p:tavLst>
                                    </p:anim>
                                    <p:anim calcmode="lin" valueType="num">
                                      <p:cBhvr>
                                        <p:cTn id="49" dur="1000" fill="hold"/>
                                        <p:tgtEl>
                                          <p:spTgt spid="25"/>
                                        </p:tgtEl>
                                        <p:attrNameLst>
                                          <p:attrName>ppt_h</p:attrName>
                                        </p:attrNameLst>
                                      </p:cBhvr>
                                      <p:tavLst>
                                        <p:tav tm="0">
                                          <p:val>
                                            <p:strVal val="#ppt_h"/>
                                          </p:val>
                                        </p:tav>
                                        <p:tav tm="100000">
                                          <p:val>
                                            <p:strVal val="#ppt_h"/>
                                          </p:val>
                                        </p:tav>
                                      </p:tavLst>
                                    </p:anim>
                                    <p:animEffect transition="in" filter="fade">
                                      <p:cBhvr>
                                        <p:cTn id="50" dur="1000"/>
                                        <p:tgtEl>
                                          <p:spTgt spid="25"/>
                                        </p:tgtEl>
                                      </p:cBhvr>
                                    </p:animEffect>
                                  </p:childTnLst>
                                </p:cTn>
                              </p:par>
                            </p:childTnLst>
                          </p:cTn>
                        </p:par>
                        <p:par>
                          <p:cTn id="51" fill="hold" nodeType="afterGroup">
                            <p:stCondLst>
                              <p:cond delay="1000"/>
                            </p:stCondLst>
                            <p:childTnLst>
                              <p:par>
                                <p:cTn id="52" presetID="22" presetClass="entr" presetSubtype="1" fill="hold" grpId="0" nodeType="afterEffect">
                                  <p:stCondLst>
                                    <p:cond delay="100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2000"/>
                                        <p:tgtEl>
                                          <p:spTgt spid="2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1000" fill="hold"/>
                                        <p:tgtEl>
                                          <p:spTgt spid="31"/>
                                        </p:tgtEl>
                                        <p:attrNameLst>
                                          <p:attrName>ppt_w</p:attrName>
                                        </p:attrNameLst>
                                      </p:cBhvr>
                                      <p:tavLst>
                                        <p:tav tm="0">
                                          <p:val>
                                            <p:strVal val="#ppt_w*0.70"/>
                                          </p:val>
                                        </p:tav>
                                        <p:tav tm="100000">
                                          <p:val>
                                            <p:strVal val="#ppt_w"/>
                                          </p:val>
                                        </p:tav>
                                      </p:tavLst>
                                    </p:anim>
                                    <p:anim calcmode="lin" valueType="num">
                                      <p:cBhvr>
                                        <p:cTn id="60" dur="1000" fill="hold"/>
                                        <p:tgtEl>
                                          <p:spTgt spid="31"/>
                                        </p:tgtEl>
                                        <p:attrNameLst>
                                          <p:attrName>ppt_h</p:attrName>
                                        </p:attrNameLst>
                                      </p:cBhvr>
                                      <p:tavLst>
                                        <p:tav tm="0">
                                          <p:val>
                                            <p:strVal val="#ppt_h"/>
                                          </p:val>
                                        </p:tav>
                                        <p:tav tm="100000">
                                          <p:val>
                                            <p:strVal val="#ppt_h"/>
                                          </p:val>
                                        </p:tav>
                                      </p:tavLst>
                                    </p:anim>
                                    <p:animEffect transition="in" filter="fade">
                                      <p:cBhvr>
                                        <p:cTn id="61" dur="1000"/>
                                        <p:tgtEl>
                                          <p:spTgt spid="31"/>
                                        </p:tgtEl>
                                      </p:cBhvr>
                                    </p:animEffect>
                                  </p:childTnLst>
                                </p:cTn>
                              </p:par>
                            </p:childTnLst>
                          </p:cTn>
                        </p:par>
                        <p:par>
                          <p:cTn id="62" fill="hold" nodeType="afterGroup">
                            <p:stCondLst>
                              <p:cond delay="1000"/>
                            </p:stCondLst>
                            <p:childTnLst>
                              <p:par>
                                <p:cTn id="63" presetID="22" presetClass="entr" presetSubtype="1"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animEffect transition="in" filter="wipe(up)">
                                      <p:cBhvr>
                                        <p:cTn id="65" dur="2000"/>
                                        <p:tgtEl>
                                          <p:spTgt spid="3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p:cTn id="70" dur="1000" fill="hold"/>
                                        <p:tgtEl>
                                          <p:spTgt spid="33"/>
                                        </p:tgtEl>
                                        <p:attrNameLst>
                                          <p:attrName>ppt_w</p:attrName>
                                        </p:attrNameLst>
                                      </p:cBhvr>
                                      <p:tavLst>
                                        <p:tav tm="0">
                                          <p:val>
                                            <p:strVal val="#ppt_w*0.70"/>
                                          </p:val>
                                        </p:tav>
                                        <p:tav tm="100000">
                                          <p:val>
                                            <p:strVal val="#ppt_w"/>
                                          </p:val>
                                        </p:tav>
                                      </p:tavLst>
                                    </p:anim>
                                    <p:anim calcmode="lin" valueType="num">
                                      <p:cBhvr>
                                        <p:cTn id="71" dur="1000" fill="hold"/>
                                        <p:tgtEl>
                                          <p:spTgt spid="33"/>
                                        </p:tgtEl>
                                        <p:attrNameLst>
                                          <p:attrName>ppt_h</p:attrName>
                                        </p:attrNameLst>
                                      </p:cBhvr>
                                      <p:tavLst>
                                        <p:tav tm="0">
                                          <p:val>
                                            <p:strVal val="#ppt_h"/>
                                          </p:val>
                                        </p:tav>
                                        <p:tav tm="100000">
                                          <p:val>
                                            <p:strVal val="#ppt_h"/>
                                          </p:val>
                                        </p:tav>
                                      </p:tavLst>
                                    </p:anim>
                                    <p:animEffect transition="in" filter="fade">
                                      <p:cBhvr>
                                        <p:cTn id="72" dur="1000"/>
                                        <p:tgtEl>
                                          <p:spTgt spid="33"/>
                                        </p:tgtEl>
                                      </p:cBhvr>
                                    </p:animEffect>
                                  </p:childTnLst>
                                </p:cTn>
                              </p:par>
                            </p:childTnLst>
                          </p:cTn>
                        </p:par>
                        <p:par>
                          <p:cTn id="73" fill="hold" nodeType="afterGroup">
                            <p:stCondLst>
                              <p:cond delay="1000"/>
                            </p:stCondLst>
                            <p:childTnLst>
                              <p:par>
                                <p:cTn id="74" presetID="22" presetClass="entr" presetSubtype="1" fill="hold" grpId="0" nodeType="afterEffect">
                                  <p:stCondLst>
                                    <p:cond delay="1000"/>
                                  </p:stCondLst>
                                  <p:childTnLst>
                                    <p:set>
                                      <p:cBhvr>
                                        <p:cTn id="75" dur="1" fill="hold">
                                          <p:stCondLst>
                                            <p:cond delay="0"/>
                                          </p:stCondLst>
                                        </p:cTn>
                                        <p:tgtEl>
                                          <p:spTgt spid="34"/>
                                        </p:tgtEl>
                                        <p:attrNameLst>
                                          <p:attrName>style.visibility</p:attrName>
                                        </p:attrNameLst>
                                      </p:cBhvr>
                                      <p:to>
                                        <p:strVal val="visible"/>
                                      </p:to>
                                    </p:set>
                                    <p:animEffect transition="in" filter="wipe(up)">
                                      <p:cBhvr>
                                        <p:cTn id="76" dur="2000"/>
                                        <p:tgtEl>
                                          <p:spTgt spid="3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p:cTn id="81" dur="1000" fill="hold"/>
                                        <p:tgtEl>
                                          <p:spTgt spid="29"/>
                                        </p:tgtEl>
                                        <p:attrNameLst>
                                          <p:attrName>ppt_w</p:attrName>
                                        </p:attrNameLst>
                                      </p:cBhvr>
                                      <p:tavLst>
                                        <p:tav tm="0">
                                          <p:val>
                                            <p:strVal val="#ppt_w*0.70"/>
                                          </p:val>
                                        </p:tav>
                                        <p:tav tm="100000">
                                          <p:val>
                                            <p:strVal val="#ppt_w"/>
                                          </p:val>
                                        </p:tav>
                                      </p:tavLst>
                                    </p:anim>
                                    <p:anim calcmode="lin" valueType="num">
                                      <p:cBhvr>
                                        <p:cTn id="82" dur="1000" fill="hold"/>
                                        <p:tgtEl>
                                          <p:spTgt spid="29"/>
                                        </p:tgtEl>
                                        <p:attrNameLst>
                                          <p:attrName>ppt_h</p:attrName>
                                        </p:attrNameLst>
                                      </p:cBhvr>
                                      <p:tavLst>
                                        <p:tav tm="0">
                                          <p:val>
                                            <p:strVal val="#ppt_h"/>
                                          </p:val>
                                        </p:tav>
                                        <p:tav tm="100000">
                                          <p:val>
                                            <p:strVal val="#ppt_h"/>
                                          </p:val>
                                        </p:tav>
                                      </p:tavLst>
                                    </p:anim>
                                    <p:animEffect transition="in" filter="fade">
                                      <p:cBhvr>
                                        <p:cTn id="83" dur="1000"/>
                                        <p:tgtEl>
                                          <p:spTgt spid="29"/>
                                        </p:tgtEl>
                                      </p:cBhvr>
                                    </p:animEffect>
                                  </p:childTnLst>
                                </p:cTn>
                              </p:par>
                            </p:childTnLst>
                          </p:cTn>
                        </p:par>
                        <p:par>
                          <p:cTn id="84" fill="hold" nodeType="afterGroup">
                            <p:stCondLst>
                              <p:cond delay="1000"/>
                            </p:stCondLst>
                            <p:childTnLst>
                              <p:par>
                                <p:cTn id="85" presetID="22" presetClass="entr" presetSubtype="1" fill="hold" grpId="0" nodeType="afterEffect">
                                  <p:stCondLst>
                                    <p:cond delay="1000"/>
                                  </p:stCondLst>
                                  <p:childTnLst>
                                    <p:set>
                                      <p:cBhvr>
                                        <p:cTn id="86" dur="1" fill="hold">
                                          <p:stCondLst>
                                            <p:cond delay="0"/>
                                          </p:stCondLst>
                                        </p:cTn>
                                        <p:tgtEl>
                                          <p:spTgt spid="30"/>
                                        </p:tgtEl>
                                        <p:attrNameLst>
                                          <p:attrName>style.visibility</p:attrName>
                                        </p:attrNameLst>
                                      </p:cBhvr>
                                      <p:to>
                                        <p:strVal val="visible"/>
                                      </p:to>
                                    </p:set>
                                    <p:animEffect transition="in" filter="wipe(up)">
                                      <p:cBhvr>
                                        <p:cTn id="8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P spid="19" grpId="0" animBg="1"/>
      <p:bldP spid="20" grpId="0" animBg="1"/>
      <p:bldP spid="21" grpId="0" animBg="1"/>
      <p:bldP spid="22" grpId="0" animBg="1"/>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a:extLst/>
        </p:spPr>
        <p:txBody>
          <a:bodyPr>
            <a:normAutofit/>
          </a:bodyPr>
          <a:lstStyle/>
          <a:p>
            <a:pPr algn="ctr" eaLnBrk="1" hangingPunct="1">
              <a:defRPr/>
            </a:pPr>
            <a:r>
              <a:rPr lang="en-US" altLang="en-US" sz="3000" b="1" dirty="0">
                <a:solidFill>
                  <a:srgbClr val="000000"/>
                </a:solidFill>
                <a:effectLst>
                  <a:outerShdw blurRad="38100" dist="38100" dir="2700000" algn="tl">
                    <a:srgbClr val="C0C0C0"/>
                  </a:outerShdw>
                </a:effectLst>
                <a:latin typeface="Century Gothic" panose="020B0502020202020204" pitchFamily="34" charset="0"/>
              </a:rPr>
              <a:t>THE MORALE MANDATE</a:t>
            </a:r>
          </a:p>
        </p:txBody>
      </p:sp>
      <p:sp>
        <p:nvSpPr>
          <p:cNvPr id="72706" name="TextBox 4"/>
          <p:cNvSpPr txBox="1">
            <a:spLocks noChangeArrowheads="1"/>
          </p:cNvSpPr>
          <p:nvPr/>
        </p:nvSpPr>
        <p:spPr bwMode="auto">
          <a:xfrm>
            <a:off x="4300538" y="1619251"/>
            <a:ext cx="484346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2500" b="1" dirty="0">
                <a:solidFill>
                  <a:schemeClr val="accent3">
                    <a:lumMod val="50000"/>
                  </a:schemeClr>
                </a:solidFill>
                <a:latin typeface="Arial" panose="020B0604020202020204" pitchFamily="34" charset="0"/>
              </a:rPr>
              <a:t>What do you get when you get low morale? </a:t>
            </a:r>
          </a:p>
        </p:txBody>
      </p:sp>
      <p:sp>
        <p:nvSpPr>
          <p:cNvPr id="72707" name="TextBox 5"/>
          <p:cNvSpPr txBox="1">
            <a:spLocks noChangeArrowheads="1"/>
          </p:cNvSpPr>
          <p:nvPr/>
        </p:nvSpPr>
        <p:spPr bwMode="auto">
          <a:xfrm>
            <a:off x="381000" y="5334000"/>
            <a:ext cx="4572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2500" b="1" dirty="0">
                <a:solidFill>
                  <a:schemeClr val="accent3">
                    <a:lumMod val="50000"/>
                  </a:schemeClr>
                </a:solidFill>
                <a:latin typeface="Arial" panose="020B0604020202020204" pitchFamily="34" charset="0"/>
              </a:rPr>
              <a:t>What do you get when you get high morale?</a:t>
            </a:r>
          </a:p>
        </p:txBody>
      </p:sp>
      <p:pic>
        <p:nvPicPr>
          <p:cNvPr id="72708" name="Picture 8" descr="low mora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2"/>
            <a:ext cx="31686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9" descr="high moral.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2" y="2590801"/>
            <a:ext cx="4252913" cy="398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176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2706"/>
                                        </p:tgtEl>
                                        <p:attrNameLst>
                                          <p:attrName>style.visibility</p:attrName>
                                        </p:attrNameLst>
                                      </p:cBhvr>
                                      <p:to>
                                        <p:strVal val="visible"/>
                                      </p:to>
                                    </p:set>
                                    <p:anim calcmode="lin" valueType="num">
                                      <p:cBhvr additive="base">
                                        <p:cTn id="11" dur="2000" fill="hold"/>
                                        <p:tgtEl>
                                          <p:spTgt spid="72706"/>
                                        </p:tgtEl>
                                        <p:attrNameLst>
                                          <p:attrName>ppt_x</p:attrName>
                                        </p:attrNameLst>
                                      </p:cBhvr>
                                      <p:tavLst>
                                        <p:tav tm="0">
                                          <p:val>
                                            <p:strVal val="1+#ppt_w/2"/>
                                          </p:val>
                                        </p:tav>
                                        <p:tav tm="100000">
                                          <p:val>
                                            <p:strVal val="#ppt_x"/>
                                          </p:val>
                                        </p:tav>
                                      </p:tavLst>
                                    </p:anim>
                                    <p:anim calcmode="lin" valueType="num">
                                      <p:cBhvr additive="base">
                                        <p:cTn id="12" dur="2000" fill="hold"/>
                                        <p:tgtEl>
                                          <p:spTgt spid="727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500"/>
                            </p:stCondLst>
                            <p:childTnLst>
                              <p:par>
                                <p:cTn id="14" presetID="9" presetClass="entr" presetSubtype="0" fill="hold" nodeType="afterEffect">
                                  <p:stCondLst>
                                    <p:cond delay="0"/>
                                  </p:stCondLst>
                                  <p:childTnLst>
                                    <p:set>
                                      <p:cBhvr>
                                        <p:cTn id="15" dur="1" fill="hold">
                                          <p:stCondLst>
                                            <p:cond delay="0"/>
                                          </p:stCondLst>
                                        </p:cTn>
                                        <p:tgtEl>
                                          <p:spTgt spid="72708"/>
                                        </p:tgtEl>
                                        <p:attrNameLst>
                                          <p:attrName>style.visibility</p:attrName>
                                        </p:attrNameLst>
                                      </p:cBhvr>
                                      <p:to>
                                        <p:strVal val="visible"/>
                                      </p:to>
                                    </p:set>
                                    <p:animEffect transition="in" filter="dissolve">
                                      <p:cBhvr>
                                        <p:cTn id="16" dur="2000"/>
                                        <p:tgtEl>
                                          <p:spTgt spid="727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72707"/>
                                        </p:tgtEl>
                                        <p:attrNameLst>
                                          <p:attrName>style.visibility</p:attrName>
                                        </p:attrNameLst>
                                      </p:cBhvr>
                                      <p:to>
                                        <p:strVal val="visible"/>
                                      </p:to>
                                    </p:set>
                                    <p:anim calcmode="lin" valueType="num">
                                      <p:cBhvr additive="base">
                                        <p:cTn id="21" dur="2000" fill="hold"/>
                                        <p:tgtEl>
                                          <p:spTgt spid="72707"/>
                                        </p:tgtEl>
                                        <p:attrNameLst>
                                          <p:attrName>ppt_x</p:attrName>
                                        </p:attrNameLst>
                                      </p:cBhvr>
                                      <p:tavLst>
                                        <p:tav tm="0">
                                          <p:val>
                                            <p:strVal val="0-#ppt_w/2"/>
                                          </p:val>
                                        </p:tav>
                                        <p:tav tm="100000">
                                          <p:val>
                                            <p:strVal val="#ppt_x"/>
                                          </p:val>
                                        </p:tav>
                                      </p:tavLst>
                                    </p:anim>
                                    <p:anim calcmode="lin" valueType="num">
                                      <p:cBhvr additive="base">
                                        <p:cTn id="22" dur="2000" fill="hold"/>
                                        <p:tgtEl>
                                          <p:spTgt spid="72707"/>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000"/>
                            </p:stCondLst>
                            <p:childTnLst>
                              <p:par>
                                <p:cTn id="24" presetID="9" presetClass="entr" presetSubtype="0" fill="hold" nodeType="afterEffect">
                                  <p:stCondLst>
                                    <p:cond delay="0"/>
                                  </p:stCondLst>
                                  <p:childTnLst>
                                    <p:set>
                                      <p:cBhvr>
                                        <p:cTn id="25" dur="1" fill="hold">
                                          <p:stCondLst>
                                            <p:cond delay="0"/>
                                          </p:stCondLst>
                                        </p:cTn>
                                        <p:tgtEl>
                                          <p:spTgt spid="72709"/>
                                        </p:tgtEl>
                                        <p:attrNameLst>
                                          <p:attrName>style.visibility</p:attrName>
                                        </p:attrNameLst>
                                      </p:cBhvr>
                                      <p:to>
                                        <p:strVal val="visible"/>
                                      </p:to>
                                    </p:set>
                                    <p:animEffect transition="in" filter="dissolve">
                                      <p:cBhvr>
                                        <p:cTn id="26" dur="20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2706" grpId="0"/>
      <p:bldP spid="7270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p:cNvSpPr>
            <a:spLocks noChangeArrowheads="1"/>
          </p:cNvSpPr>
          <p:nvPr/>
        </p:nvSpPr>
        <p:spPr bwMode="auto">
          <a:xfrm>
            <a:off x="1004888" y="381001"/>
            <a:ext cx="7315200" cy="1015663"/>
          </a:xfrm>
          <a:prstGeom prst="rect">
            <a:avLst/>
          </a:prstGeom>
          <a:noFill/>
          <a:ln>
            <a:noFill/>
          </a:ln>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n-US" altLang="en-US" sz="3000" b="1">
                <a:solidFill>
                  <a:srgbClr val="000000"/>
                </a:solidFill>
                <a:effectLst>
                  <a:outerShdw blurRad="38100" dist="38100" dir="2700000" algn="tl">
                    <a:srgbClr val="C0C0C0"/>
                  </a:outerShdw>
                </a:effectLst>
                <a:latin typeface="Century Gothic" panose="020B0502020202020204" pitchFamily="34" charset="0"/>
              </a:rPr>
              <a:t>WHERE DOES WORKPLACE MORALE COME FROM?</a:t>
            </a:r>
          </a:p>
        </p:txBody>
      </p:sp>
      <p:pic>
        <p:nvPicPr>
          <p:cNvPr id="2" name="Picture 1" descr="kook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7738" y="2252664"/>
            <a:ext cx="4889500" cy="3481387"/>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430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729"/>
                                        </p:tgtEl>
                                        <p:attrNameLst>
                                          <p:attrName>style.visibility</p:attrName>
                                        </p:attrNameLst>
                                      </p:cBhvr>
                                      <p:to>
                                        <p:strVal val="visible"/>
                                      </p:to>
                                    </p:set>
                                    <p:anim calcmode="lin" valueType="num">
                                      <p:cBhvr additive="base">
                                        <p:cTn id="7" dur="2000" fill="hold"/>
                                        <p:tgtEl>
                                          <p:spTgt spid="73729"/>
                                        </p:tgtEl>
                                        <p:attrNameLst>
                                          <p:attrName>ppt_x</p:attrName>
                                        </p:attrNameLst>
                                      </p:cBhvr>
                                      <p:tavLst>
                                        <p:tav tm="0">
                                          <p:val>
                                            <p:strVal val="0-#ppt_w/2"/>
                                          </p:val>
                                        </p:tav>
                                        <p:tav tm="100000">
                                          <p:val>
                                            <p:strVal val="#ppt_x"/>
                                          </p:val>
                                        </p:tav>
                                      </p:tavLst>
                                    </p:anim>
                                    <p:anim calcmode="lin" valueType="num">
                                      <p:cBhvr additive="base">
                                        <p:cTn id="8" dur="2000" fill="hold"/>
                                        <p:tgtEl>
                                          <p:spTgt spid="7372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514600" y="1076326"/>
            <a:ext cx="3771900" cy="3314700"/>
          </a:xfrm>
          <a:prstGeom prst="rect">
            <a:avLst/>
          </a:prstGeom>
          <a:solidFill>
            <a:srgbClr val="7F7F7F">
              <a:alpha val="85097"/>
            </a:srgbClr>
          </a:solidFill>
          <a:ln w="9525">
            <a:solidFill>
              <a:srgbClr val="9393FC"/>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6" name="Oval 25"/>
          <p:cNvSpPr>
            <a:spLocks noChangeArrowheads="1"/>
          </p:cNvSpPr>
          <p:nvPr/>
        </p:nvSpPr>
        <p:spPr bwMode="auto">
          <a:xfrm>
            <a:off x="457200" y="228600"/>
            <a:ext cx="3200400" cy="1828800"/>
          </a:xfrm>
          <a:prstGeom prst="ellipse">
            <a:avLst/>
          </a:prstGeom>
          <a:solidFill>
            <a:srgbClr val="E46C0A"/>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7" name="Oval 26"/>
          <p:cNvSpPr>
            <a:spLocks noChangeArrowheads="1"/>
          </p:cNvSpPr>
          <p:nvPr/>
        </p:nvSpPr>
        <p:spPr bwMode="auto">
          <a:xfrm>
            <a:off x="4191000" y="2649538"/>
            <a:ext cx="4686300" cy="2989263"/>
          </a:xfrm>
          <a:prstGeom prst="ellipse">
            <a:avLst/>
          </a:prstGeom>
          <a:solidFill>
            <a:srgbClr val="77933C">
              <a:alpha val="94116"/>
            </a:srgbClr>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8" name="Oval 27"/>
          <p:cNvSpPr>
            <a:spLocks noChangeArrowheads="1"/>
          </p:cNvSpPr>
          <p:nvPr/>
        </p:nvSpPr>
        <p:spPr bwMode="auto">
          <a:xfrm>
            <a:off x="152400" y="2286000"/>
            <a:ext cx="3771900" cy="2514600"/>
          </a:xfrm>
          <a:prstGeom prst="ellipse">
            <a:avLst/>
          </a:prstGeom>
          <a:solidFill>
            <a:srgbClr val="953735"/>
          </a:solidFill>
          <a:ln w="1905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9" name="Oval 28"/>
          <p:cNvSpPr>
            <a:spLocks noChangeArrowheads="1"/>
          </p:cNvSpPr>
          <p:nvPr/>
        </p:nvSpPr>
        <p:spPr bwMode="auto">
          <a:xfrm>
            <a:off x="4419600" y="381000"/>
            <a:ext cx="3429000" cy="2057400"/>
          </a:xfrm>
          <a:prstGeom prst="ellipse">
            <a:avLst/>
          </a:prstGeom>
          <a:solidFill>
            <a:srgbClr val="376092">
              <a:alpha val="89803"/>
            </a:srgbClr>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8199" name="Text Box 7"/>
          <p:cNvSpPr txBox="1">
            <a:spLocks noChangeArrowheads="1"/>
          </p:cNvSpPr>
          <p:nvPr/>
        </p:nvSpPr>
        <p:spPr bwMode="auto">
          <a:xfrm>
            <a:off x="762000" y="32004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8200" name="Text Box 9"/>
          <p:cNvSpPr txBox="1">
            <a:spLocks noChangeArrowheads="1"/>
          </p:cNvSpPr>
          <p:nvPr/>
        </p:nvSpPr>
        <p:spPr bwMode="auto">
          <a:xfrm>
            <a:off x="2743200" y="838200"/>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8201" name="Text Box 11"/>
          <p:cNvSpPr txBox="1">
            <a:spLocks noChangeArrowheads="1"/>
          </p:cNvSpPr>
          <p:nvPr/>
        </p:nvSpPr>
        <p:spPr bwMode="auto">
          <a:xfrm>
            <a:off x="6629400" y="41910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8202" name="Text Box 13"/>
          <p:cNvSpPr txBox="1">
            <a:spLocks noChangeArrowheads="1"/>
          </p:cNvSpPr>
          <p:nvPr/>
        </p:nvSpPr>
        <p:spPr bwMode="auto">
          <a:xfrm>
            <a:off x="3657600" y="12192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2062" name="Text Box 14"/>
          <p:cNvSpPr txBox="1">
            <a:spLocks noChangeArrowheads="1"/>
          </p:cNvSpPr>
          <p:nvPr/>
        </p:nvSpPr>
        <p:spPr bwMode="auto">
          <a:xfrm>
            <a:off x="1143000" y="533400"/>
            <a:ext cx="1752600" cy="553998"/>
          </a:xfrm>
          <a:prstGeom prst="rect">
            <a:avLst/>
          </a:prstGeom>
          <a:solidFill>
            <a:schemeClr val="accent6">
              <a:lumMod val="75000"/>
            </a:schemeClr>
          </a:solidFill>
          <a:ln>
            <a:noFill/>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fontAlgn="auto" hangingPunct="1">
              <a:spcBef>
                <a:spcPct val="0"/>
              </a:spcBef>
              <a:spcAft>
                <a:spcPts val="0"/>
              </a:spcAft>
              <a:buClrTx/>
              <a:buFontTx/>
              <a:buNone/>
              <a:defRPr/>
            </a:pPr>
            <a:r>
              <a:rPr lang="en-US" altLang="en-US" sz="3000" dirty="0">
                <a:solidFill>
                  <a:schemeClr val="tx1"/>
                </a:solidFill>
                <a:latin typeface="Arial Narrow" panose="020B0606020202030204" pitchFamily="34" charset="0"/>
              </a:rPr>
              <a:t>15%</a:t>
            </a:r>
            <a:endParaRPr lang="en-US" altLang="en-US" sz="3000" dirty="0">
              <a:solidFill>
                <a:schemeClr val="tx1"/>
              </a:solidFill>
              <a:latin typeface="Arial" panose="020B0604020202020204" pitchFamily="34" charset="0"/>
            </a:endParaRPr>
          </a:p>
        </p:txBody>
      </p:sp>
      <p:sp>
        <p:nvSpPr>
          <p:cNvPr id="2063" name="Text Box 15"/>
          <p:cNvSpPr txBox="1">
            <a:spLocks noChangeArrowheads="1"/>
          </p:cNvSpPr>
          <p:nvPr/>
        </p:nvSpPr>
        <p:spPr bwMode="auto">
          <a:xfrm>
            <a:off x="0" y="5689601"/>
            <a:ext cx="9144000" cy="1015663"/>
          </a:xfrm>
          <a:prstGeom prst="rect">
            <a:avLst/>
          </a:prstGeom>
          <a:noFill/>
          <a:ln>
            <a:noFill/>
          </a:ln>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defRPr/>
            </a:pPr>
            <a:r>
              <a:rPr lang="en-US" altLang="en-US" sz="3000" b="1">
                <a:solidFill>
                  <a:srgbClr val="000000"/>
                </a:solidFill>
                <a:effectLst>
                  <a:outerShdw blurRad="38100" dist="38100" dir="2700000" algn="tl">
                    <a:srgbClr val="C0C0C0"/>
                  </a:outerShdw>
                </a:effectLst>
                <a:latin typeface="Century Gothic" panose="020B0502020202020204" pitchFamily="34" charset="0"/>
              </a:rPr>
              <a:t>WHAT ARE THE FOUR MAIN SOURCES OF WORKPLACE MORALE?</a:t>
            </a:r>
          </a:p>
        </p:txBody>
      </p:sp>
      <p:sp>
        <p:nvSpPr>
          <p:cNvPr id="8205" name="Text Box 18"/>
          <p:cNvSpPr txBox="1">
            <a:spLocks noChangeArrowheads="1"/>
          </p:cNvSpPr>
          <p:nvPr/>
        </p:nvSpPr>
        <p:spPr bwMode="auto">
          <a:xfrm>
            <a:off x="6248400" y="4419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2067" name="Text Box 19"/>
          <p:cNvSpPr txBox="1">
            <a:spLocks noChangeArrowheads="1"/>
          </p:cNvSpPr>
          <p:nvPr/>
        </p:nvSpPr>
        <p:spPr bwMode="auto">
          <a:xfrm>
            <a:off x="5638800" y="3124200"/>
            <a:ext cx="1676400" cy="553998"/>
          </a:xfrm>
          <a:prstGeom prst="rect">
            <a:avLst/>
          </a:prstGeom>
          <a:solidFill>
            <a:srgbClr val="77933C">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3000">
                <a:latin typeface="Arial Narrow" pitchFamily="34" charset="0"/>
              </a:rPr>
              <a:t>40%</a:t>
            </a:r>
            <a:endParaRPr lang="en-US" altLang="en-US" sz="3000">
              <a:latin typeface="Arial" pitchFamily="34" charset="0"/>
            </a:endParaRPr>
          </a:p>
        </p:txBody>
      </p:sp>
      <p:sp>
        <p:nvSpPr>
          <p:cNvPr id="8207" name="Text Box 21"/>
          <p:cNvSpPr txBox="1">
            <a:spLocks noChangeArrowheads="1"/>
          </p:cNvSpPr>
          <p:nvPr/>
        </p:nvSpPr>
        <p:spPr bwMode="auto">
          <a:xfrm>
            <a:off x="3657600" y="34290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2070" name="Text Box 22"/>
          <p:cNvSpPr txBox="1">
            <a:spLocks noChangeArrowheads="1"/>
          </p:cNvSpPr>
          <p:nvPr/>
        </p:nvSpPr>
        <p:spPr bwMode="auto">
          <a:xfrm>
            <a:off x="3429000" y="2209800"/>
            <a:ext cx="1752600" cy="838200"/>
          </a:xfrm>
          <a:prstGeom prst="rect">
            <a:avLst/>
          </a:prstGeom>
          <a:solidFill>
            <a:srgbClr val="CCFFFF">
              <a:alpha val="0"/>
            </a:srgbClr>
          </a:solidFill>
          <a:ln>
            <a:noFill/>
          </a:ln>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auto" hangingPunct="1">
              <a:spcBef>
                <a:spcPts val="0"/>
              </a:spcBef>
              <a:spcAft>
                <a:spcPts val="0"/>
              </a:spcAft>
              <a:defRPr/>
            </a:pPr>
            <a:r>
              <a:rPr lang="en-US" altLang="en-US" sz="2500" dirty="0">
                <a:solidFill>
                  <a:schemeClr val="bg1"/>
                </a:solidFill>
                <a:effectLst>
                  <a:outerShdw blurRad="38100" dist="38100" dir="2700000" algn="tl">
                    <a:srgbClr val="000000">
                      <a:alpha val="43137"/>
                    </a:srgbClr>
                  </a:outerShdw>
                </a:effectLst>
                <a:latin typeface="Arial Narrow" panose="020B0606020202030204" pitchFamily="34" charset="0"/>
              </a:rPr>
              <a:t>Workplace Morale</a:t>
            </a:r>
            <a:endParaRPr lang="en-US" altLang="en-US" sz="1800" dirty="0">
              <a:solidFill>
                <a:schemeClr val="bg1"/>
              </a:solidFill>
              <a:effectLst>
                <a:outerShdw blurRad="38100" dist="38100" dir="2700000" algn="tl">
                  <a:srgbClr val="000000">
                    <a:alpha val="43137"/>
                  </a:srgbClr>
                </a:outerShdw>
              </a:effectLst>
            </a:endParaRPr>
          </a:p>
        </p:txBody>
      </p:sp>
      <p:sp>
        <p:nvSpPr>
          <p:cNvPr id="8209" name="Text Box 23"/>
          <p:cNvSpPr txBox="1">
            <a:spLocks noChangeArrowheads="1"/>
          </p:cNvSpPr>
          <p:nvPr/>
        </p:nvSpPr>
        <p:spPr bwMode="auto">
          <a:xfrm>
            <a:off x="3581400" y="289560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2073" name="Text Box 25"/>
          <p:cNvSpPr txBox="1">
            <a:spLocks noChangeArrowheads="1"/>
          </p:cNvSpPr>
          <p:nvPr/>
        </p:nvSpPr>
        <p:spPr bwMode="auto">
          <a:xfrm>
            <a:off x="762000" y="1143000"/>
            <a:ext cx="2514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altLang="en-US" sz="2500">
                <a:solidFill>
                  <a:srgbClr val="000000"/>
                </a:solidFill>
                <a:latin typeface="Arial" pitchFamily="34" charset="0"/>
              </a:rPr>
              <a:t>The Individual</a:t>
            </a:r>
          </a:p>
        </p:txBody>
      </p:sp>
      <p:sp>
        <p:nvSpPr>
          <p:cNvPr id="31" name="Text Box 25"/>
          <p:cNvSpPr txBox="1">
            <a:spLocks noChangeArrowheads="1"/>
          </p:cNvSpPr>
          <p:nvPr/>
        </p:nvSpPr>
        <p:spPr bwMode="auto">
          <a:xfrm>
            <a:off x="4876800" y="1295400"/>
            <a:ext cx="2514600" cy="477054"/>
          </a:xfrm>
          <a:prstGeom prst="rect">
            <a:avLst/>
          </a:prstGeom>
          <a:noFill/>
          <a:ln>
            <a:noFill/>
          </a:ln>
          <a:effectLst/>
          <a:extLst/>
        </p:spPr>
        <p:txBody>
          <a:bodyPr>
            <a:spAutoFit/>
          </a:bodyPr>
          <a:lstStyle/>
          <a:p>
            <a:pPr algn="ctr" eaLnBrk="1" fontAlgn="auto" hangingPunct="1">
              <a:spcBef>
                <a:spcPct val="50000"/>
              </a:spcBef>
              <a:spcAft>
                <a:spcPts val="0"/>
              </a:spcAft>
              <a:defRPr/>
            </a:pPr>
            <a:r>
              <a:rPr lang="en-US" sz="2500" dirty="0">
                <a:solidFill>
                  <a:schemeClr val="bg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Arial" panose="020B0604020202020204" pitchFamily="34" charset="0"/>
                <a:ea typeface="ＭＳ Ｐゴシック" charset="0"/>
                <a:cs typeface="Arial" panose="020B0604020202020204" pitchFamily="34" charset="0"/>
              </a:rPr>
              <a:t>Your Coworkers</a:t>
            </a:r>
          </a:p>
        </p:txBody>
      </p:sp>
      <p:sp>
        <p:nvSpPr>
          <p:cNvPr id="23" name="Text Box 17"/>
          <p:cNvSpPr txBox="1">
            <a:spLocks noChangeArrowheads="1"/>
          </p:cNvSpPr>
          <p:nvPr/>
        </p:nvSpPr>
        <p:spPr bwMode="auto">
          <a:xfrm>
            <a:off x="1066800" y="2743200"/>
            <a:ext cx="1981200" cy="553998"/>
          </a:xfrm>
          <a:prstGeom prst="rect">
            <a:avLst/>
          </a:prstGeom>
          <a:solidFill>
            <a:schemeClr val="accent2">
              <a:lumMod val="75000"/>
            </a:schemeClr>
          </a:solidFill>
          <a:ln>
            <a:noFill/>
          </a:ln>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auto" hangingPunct="1">
              <a:spcBef>
                <a:spcPts val="0"/>
              </a:spcBef>
              <a:spcAft>
                <a:spcPts val="0"/>
              </a:spcAft>
              <a:defRPr/>
            </a:pPr>
            <a:r>
              <a:rPr lang="en-US" altLang="en-US" sz="3000" dirty="0">
                <a:latin typeface="Arial Narrow" panose="020B0606020202030204" pitchFamily="34" charset="0"/>
              </a:rPr>
              <a:t>25%</a:t>
            </a:r>
            <a:endParaRPr lang="en-US" altLang="en-US" sz="3000" dirty="0"/>
          </a:p>
        </p:txBody>
      </p:sp>
      <p:sp>
        <p:nvSpPr>
          <p:cNvPr id="9237" name="Text Box 17"/>
          <p:cNvSpPr txBox="1">
            <a:spLocks noChangeArrowheads="1"/>
          </p:cNvSpPr>
          <p:nvPr/>
        </p:nvSpPr>
        <p:spPr bwMode="auto">
          <a:xfrm>
            <a:off x="5257800" y="685800"/>
            <a:ext cx="1828800" cy="553998"/>
          </a:xfrm>
          <a:prstGeom prst="rect">
            <a:avLst/>
          </a:prstGeom>
          <a:solidFill>
            <a:srgbClr val="376092">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3000">
                <a:latin typeface="Arial Narrow" pitchFamily="34" charset="0"/>
              </a:rPr>
              <a:t>20%</a:t>
            </a:r>
            <a:endParaRPr lang="en-US" altLang="en-US" sz="3000">
              <a:latin typeface="Arial" pitchFamily="34" charset="0"/>
            </a:endParaRPr>
          </a:p>
        </p:txBody>
      </p:sp>
    </p:spTree>
    <p:extLst>
      <p:ext uri="{BB962C8B-B14F-4D97-AF65-F5344CB8AC3E}">
        <p14:creationId xmlns:p14="http://schemas.microsoft.com/office/powerpoint/2010/main" val="27818913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63"/>
                                        </p:tgtEl>
                                        <p:attrNameLst>
                                          <p:attrName>style.visibility</p:attrName>
                                        </p:attrNameLst>
                                      </p:cBhvr>
                                      <p:to>
                                        <p:strVal val="visible"/>
                                      </p:to>
                                    </p:set>
                                    <p:animEffect transition="in" filter="dissolve">
                                      <p:cBhvr>
                                        <p:cTn id="7" dur="1000"/>
                                        <p:tgtEl>
                                          <p:spTgt spid="2063"/>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heckerboard(across)">
                                      <p:cBhvr>
                                        <p:cTn id="11" dur="500"/>
                                        <p:tgtEl>
                                          <p:spTgt spid="25"/>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2070"/>
                                        </p:tgtEl>
                                        <p:attrNameLst>
                                          <p:attrName>style.visibility</p:attrName>
                                        </p:attrNameLst>
                                      </p:cBhvr>
                                      <p:to>
                                        <p:strVal val="visible"/>
                                      </p:to>
                                    </p:set>
                                    <p:animEffect transition="in" filter="checkerboard(across)">
                                      <p:cBhvr>
                                        <p:cTn id="14" dur="500"/>
                                        <p:tgtEl>
                                          <p:spTgt spid="2070"/>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heckerboard(across)">
                                      <p:cBhvr>
                                        <p:cTn id="18" dur="500"/>
                                        <p:tgtEl>
                                          <p:spTgt spid="2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062"/>
                                        </p:tgtEl>
                                        <p:attrNameLst>
                                          <p:attrName>style.visibility</p:attrName>
                                        </p:attrNameLst>
                                      </p:cBhvr>
                                      <p:to>
                                        <p:strVal val="visible"/>
                                      </p:to>
                                    </p:set>
                                    <p:animEffect transition="in" filter="checkerboard(across)">
                                      <p:cBhvr>
                                        <p:cTn id="21" dur="500"/>
                                        <p:tgtEl>
                                          <p:spTgt spid="2062"/>
                                        </p:tgtEl>
                                      </p:cBhvr>
                                    </p:animEffect>
                                  </p:childTnLst>
                                </p:cTn>
                              </p:par>
                            </p:childTnLst>
                          </p:cTn>
                        </p:par>
                        <p:par>
                          <p:cTn id="22" fill="hold" nodeType="afterGroup">
                            <p:stCondLst>
                              <p:cond delay="2000"/>
                            </p:stCondLst>
                            <p:childTnLst>
                              <p:par>
                                <p:cTn id="23" presetID="5" presetClass="entr" presetSubtype="1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9237"/>
                                        </p:tgtEl>
                                        <p:attrNameLst>
                                          <p:attrName>style.visibility</p:attrName>
                                        </p:attrNameLst>
                                      </p:cBhvr>
                                      <p:to>
                                        <p:strVal val="visible"/>
                                      </p:to>
                                    </p:set>
                                    <p:animEffect transition="in" filter="checkerboard(across)">
                                      <p:cBhvr>
                                        <p:cTn id="28" dur="500"/>
                                        <p:tgtEl>
                                          <p:spTgt spid="9237"/>
                                        </p:tgtEl>
                                      </p:cBhvr>
                                    </p:animEffect>
                                  </p:childTnLst>
                                </p:cTn>
                              </p:par>
                            </p:childTnLst>
                          </p:cTn>
                        </p:par>
                        <p:par>
                          <p:cTn id="29" fill="hold" nodeType="afterGroup">
                            <p:stCondLst>
                              <p:cond delay="2500"/>
                            </p:stCondLst>
                            <p:childTnLst>
                              <p:par>
                                <p:cTn id="30" presetID="5" presetClass="entr" presetSubtype="1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heckerboard(across)">
                                      <p:cBhvr>
                                        <p:cTn id="32" dur="500"/>
                                        <p:tgtEl>
                                          <p:spTgt spid="28"/>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heckerboard(across)">
                                      <p:cBhvr>
                                        <p:cTn id="35" dur="500"/>
                                        <p:tgtEl>
                                          <p:spTgt spid="23"/>
                                        </p:tgtEl>
                                      </p:cBhvr>
                                    </p:animEffect>
                                  </p:childTnLst>
                                </p:cTn>
                              </p:par>
                            </p:childTnLst>
                          </p:cTn>
                        </p:par>
                        <p:par>
                          <p:cTn id="36" fill="hold" nodeType="afterGroup">
                            <p:stCondLst>
                              <p:cond delay="3000"/>
                            </p:stCondLst>
                            <p:childTnLst>
                              <p:par>
                                <p:cTn id="37" presetID="5"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heckerboard(across)">
                                      <p:cBhvr>
                                        <p:cTn id="39" dur="500"/>
                                        <p:tgtEl>
                                          <p:spTgt spid="27"/>
                                        </p:tgtEl>
                                      </p:cBhvr>
                                    </p:animEffect>
                                  </p:childTnLst>
                                </p:cTn>
                              </p:par>
                              <p:par>
                                <p:cTn id="40" presetID="5" presetClass="entr" presetSubtype="10" fill="hold" nodeType="withEffect">
                                  <p:stCondLst>
                                    <p:cond delay="0"/>
                                  </p:stCondLst>
                                  <p:childTnLst>
                                    <p:set>
                                      <p:cBhvr>
                                        <p:cTn id="41" dur="1" fill="hold">
                                          <p:stCondLst>
                                            <p:cond delay="0"/>
                                          </p:stCondLst>
                                        </p:cTn>
                                        <p:tgtEl>
                                          <p:spTgt spid="2067"/>
                                        </p:tgtEl>
                                        <p:attrNameLst>
                                          <p:attrName>style.visibility</p:attrName>
                                        </p:attrNameLst>
                                      </p:cBhvr>
                                      <p:to>
                                        <p:strVal val="visible"/>
                                      </p:to>
                                    </p:set>
                                    <p:animEffect transition="in" filter="checkerboard(across)">
                                      <p:cBhvr>
                                        <p:cTn id="42" dur="500"/>
                                        <p:tgtEl>
                                          <p:spTgt spid="206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73"/>
                                        </p:tgtEl>
                                        <p:attrNameLst>
                                          <p:attrName>style.visibility</p:attrName>
                                        </p:attrNameLst>
                                      </p:cBhvr>
                                      <p:to>
                                        <p:strVal val="visible"/>
                                      </p:to>
                                    </p:set>
                                    <p:animEffect transition="in" filter="dissolve">
                                      <p:cBhvr>
                                        <p:cTn id="47" dur="500"/>
                                        <p:tgtEl>
                                          <p:spTgt spid="207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dissolv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2062" grpId="0" animBg="1"/>
      <p:bldP spid="2063" grpId="0"/>
      <p:bldP spid="2070" grpId="0" animBg="1"/>
      <p:bldP spid="2073" grpId="0"/>
      <p:bldP spid="31" grpId="0"/>
      <p:bldP spid="23" grpId="0" animBg="1"/>
      <p:bldP spid="92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It’s About Getting Better, Not Just Bigger</a:t>
            </a:r>
            <a:br>
              <a:rPr lang="en-US" dirty="0" smtClean="0"/>
            </a:br>
            <a:endParaRPr lang="en-US" dirty="0"/>
          </a:p>
        </p:txBody>
      </p:sp>
      <p:sp>
        <p:nvSpPr>
          <p:cNvPr id="7" name="Text Placeholder 6"/>
          <p:cNvSpPr>
            <a:spLocks noGrp="1"/>
          </p:cNvSpPr>
          <p:nvPr>
            <p:ph type="body" sz="quarter" idx="15"/>
          </p:nvPr>
        </p:nvSpPr>
        <p:spPr/>
        <p:txBody>
          <a:bodyPr/>
          <a:lstStyle/>
          <a:p>
            <a:r>
              <a:rPr lang="en-US" dirty="0" smtClean="0"/>
              <a:t>Dave Gartenberg – Slalom, LLC</a:t>
            </a:r>
            <a:endParaRPr lang="en-US" dirty="0"/>
          </a:p>
        </p:txBody>
      </p:sp>
      <p:sp>
        <p:nvSpPr>
          <p:cNvPr id="8" name="Text Placeholder 7"/>
          <p:cNvSpPr>
            <a:spLocks noGrp="1"/>
          </p:cNvSpPr>
          <p:nvPr>
            <p:ph type="body" sz="quarter" idx="22"/>
          </p:nvPr>
        </p:nvSpPr>
        <p:spPr/>
        <p:txBody>
          <a:bodyPr/>
          <a:lstStyle/>
          <a:p>
            <a:r>
              <a:rPr lang="en-US" dirty="0" smtClean="0"/>
              <a:t>June 7</a:t>
            </a:r>
            <a:r>
              <a:rPr lang="en-US" baseline="30000" dirty="0" smtClean="0"/>
              <a:t>th</a:t>
            </a:r>
            <a:r>
              <a:rPr lang="en-US" dirty="0" smtClean="0"/>
              <a:t>, 2017</a:t>
            </a:r>
            <a:endParaRPr lang="en-US" dirty="0"/>
          </a:p>
        </p:txBody>
      </p:sp>
      <p:sp>
        <p:nvSpPr>
          <p:cNvPr id="3" name="Slide Number Placeholder 2"/>
          <p:cNvSpPr>
            <a:spLocks noGrp="1"/>
          </p:cNvSpPr>
          <p:nvPr>
            <p:ph type="sldNum" sz="quarter" idx="4294967295"/>
          </p:nvPr>
        </p:nvSpPr>
        <p:spPr>
          <a:xfrm>
            <a:off x="8820150" y="6451602"/>
            <a:ext cx="323850" cy="268817"/>
          </a:xfrm>
        </p:spPr>
        <p:txBody>
          <a:bodyPr/>
          <a:lstStyle/>
          <a:p>
            <a:fld id="{FCEE2C88-6C8F-484D-AF69-578F576B1F44}" type="slidenum">
              <a:rPr lang="en-US" smtClean="0"/>
              <a:pPr/>
              <a:t>4</a:t>
            </a:fld>
            <a:endParaRPr lang="en-US"/>
          </a:p>
        </p:txBody>
      </p:sp>
      <p:sp>
        <p:nvSpPr>
          <p:cNvPr id="10" name="TextBox 9"/>
          <p:cNvSpPr txBox="1"/>
          <p:nvPr/>
        </p:nvSpPr>
        <p:spPr>
          <a:xfrm>
            <a:off x="-1" y="6529992"/>
            <a:ext cx="9144001" cy="244682"/>
          </a:xfrm>
          <a:prstGeom prst="rect">
            <a:avLst/>
          </a:prstGeom>
          <a:noFill/>
        </p:spPr>
        <p:txBody>
          <a:bodyPr wrap="square" rtlCol="0">
            <a:spAutoFit/>
          </a:bodyPr>
          <a:lstStyle/>
          <a:p>
            <a:pPr algn="ctr">
              <a:lnSpc>
                <a:spcPct val="90000"/>
              </a:lnSpc>
              <a:spcBef>
                <a:spcPts val="1200"/>
              </a:spcBef>
              <a:buClr>
                <a:srgbClr val="CC0000"/>
              </a:buClr>
              <a:buSzPct val="110000"/>
            </a:pPr>
            <a:r>
              <a:rPr lang="en-US" sz="1100" dirty="0" smtClean="0">
                <a:solidFill>
                  <a:schemeClr val="bg1"/>
                </a:solidFill>
                <a:latin typeface="Arial" panose="020B0604020202020204" pitchFamily="34" charset="0"/>
                <a:cs typeface="Arial" panose="020B0604020202020204" pitchFamily="34" charset="0"/>
              </a:rPr>
              <a:t>2017 Washington Leadership Summit  - Apple Valley HR Association</a:t>
            </a:r>
          </a:p>
        </p:txBody>
      </p:sp>
    </p:spTree>
    <p:extLst>
      <p:ext uri="{BB962C8B-B14F-4D97-AF65-F5344CB8AC3E}">
        <p14:creationId xmlns:p14="http://schemas.microsoft.com/office/powerpoint/2010/main" val="2890969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514600" y="1076326"/>
            <a:ext cx="3771900" cy="3314700"/>
          </a:xfrm>
          <a:prstGeom prst="rect">
            <a:avLst/>
          </a:prstGeom>
          <a:solidFill>
            <a:srgbClr val="7F7F7F">
              <a:alpha val="85097"/>
            </a:srgbClr>
          </a:solidFill>
          <a:ln w="9525">
            <a:solidFill>
              <a:srgbClr val="9393FC"/>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6" name="Oval 25"/>
          <p:cNvSpPr>
            <a:spLocks noChangeArrowheads="1"/>
          </p:cNvSpPr>
          <p:nvPr/>
        </p:nvSpPr>
        <p:spPr bwMode="auto">
          <a:xfrm>
            <a:off x="457200" y="228600"/>
            <a:ext cx="3200400" cy="1828800"/>
          </a:xfrm>
          <a:prstGeom prst="ellipse">
            <a:avLst/>
          </a:prstGeom>
          <a:solidFill>
            <a:srgbClr val="E46C0A"/>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7" name="Oval 26"/>
          <p:cNvSpPr>
            <a:spLocks noChangeArrowheads="1"/>
          </p:cNvSpPr>
          <p:nvPr/>
        </p:nvSpPr>
        <p:spPr bwMode="auto">
          <a:xfrm>
            <a:off x="4191000" y="2649538"/>
            <a:ext cx="4686300" cy="2989263"/>
          </a:xfrm>
          <a:prstGeom prst="ellipse">
            <a:avLst/>
          </a:prstGeom>
          <a:solidFill>
            <a:srgbClr val="77933C">
              <a:alpha val="94116"/>
            </a:srgbClr>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dirty="0">
              <a:latin typeface="Arial" charset="0"/>
              <a:ea typeface="ＭＳ Ｐゴシック" charset="0"/>
              <a:cs typeface="ＭＳ Ｐゴシック" charset="0"/>
            </a:endParaRPr>
          </a:p>
        </p:txBody>
      </p:sp>
      <p:sp>
        <p:nvSpPr>
          <p:cNvPr id="28" name="Oval 27"/>
          <p:cNvSpPr>
            <a:spLocks noChangeArrowheads="1"/>
          </p:cNvSpPr>
          <p:nvPr/>
        </p:nvSpPr>
        <p:spPr bwMode="auto">
          <a:xfrm>
            <a:off x="152400" y="2286000"/>
            <a:ext cx="3771900" cy="2514600"/>
          </a:xfrm>
          <a:prstGeom prst="ellipse">
            <a:avLst/>
          </a:prstGeom>
          <a:solidFill>
            <a:srgbClr val="953735">
              <a:alpha val="94116"/>
            </a:srgbClr>
          </a:solidFill>
          <a:ln w="1905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29" name="Oval 28"/>
          <p:cNvSpPr>
            <a:spLocks noChangeArrowheads="1"/>
          </p:cNvSpPr>
          <p:nvPr/>
        </p:nvSpPr>
        <p:spPr bwMode="auto">
          <a:xfrm>
            <a:off x="4419600" y="381000"/>
            <a:ext cx="3429000" cy="2057400"/>
          </a:xfrm>
          <a:prstGeom prst="ellipse">
            <a:avLst/>
          </a:prstGeom>
          <a:solidFill>
            <a:srgbClr val="376092">
              <a:alpha val="87842"/>
            </a:srgbClr>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10247" name="Text Box 7"/>
          <p:cNvSpPr txBox="1">
            <a:spLocks noChangeArrowheads="1"/>
          </p:cNvSpPr>
          <p:nvPr/>
        </p:nvSpPr>
        <p:spPr bwMode="auto">
          <a:xfrm>
            <a:off x="762000" y="32004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0248" name="Text Box 9"/>
          <p:cNvSpPr txBox="1">
            <a:spLocks noChangeArrowheads="1"/>
          </p:cNvSpPr>
          <p:nvPr/>
        </p:nvSpPr>
        <p:spPr bwMode="auto">
          <a:xfrm>
            <a:off x="2743200" y="838200"/>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0249" name="Text Box 13"/>
          <p:cNvSpPr txBox="1">
            <a:spLocks noChangeArrowheads="1"/>
          </p:cNvSpPr>
          <p:nvPr/>
        </p:nvSpPr>
        <p:spPr bwMode="auto">
          <a:xfrm>
            <a:off x="3657600" y="12192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27659" name="Text Box 14"/>
          <p:cNvSpPr txBox="1">
            <a:spLocks noChangeArrowheads="1"/>
          </p:cNvSpPr>
          <p:nvPr/>
        </p:nvSpPr>
        <p:spPr bwMode="auto">
          <a:xfrm>
            <a:off x="1143000" y="533400"/>
            <a:ext cx="1752600" cy="553998"/>
          </a:xfrm>
          <a:prstGeom prst="rect">
            <a:avLst/>
          </a:prstGeom>
          <a:solidFill>
            <a:schemeClr val="accent6">
              <a:lumMod val="75000"/>
            </a:schemeClr>
          </a:solidFill>
          <a:ln>
            <a:noFill/>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fontAlgn="auto" hangingPunct="1">
              <a:spcBef>
                <a:spcPct val="0"/>
              </a:spcBef>
              <a:spcAft>
                <a:spcPts val="0"/>
              </a:spcAft>
              <a:buClrTx/>
              <a:buFontTx/>
              <a:buNone/>
              <a:defRPr/>
            </a:pPr>
            <a:r>
              <a:rPr lang="en-US" altLang="en-US" sz="3000" dirty="0">
                <a:solidFill>
                  <a:srgbClr val="000052"/>
                </a:solidFill>
                <a:latin typeface="Arial Narrow" panose="020B0606020202030204" pitchFamily="34" charset="0"/>
              </a:rPr>
              <a:t>15%</a:t>
            </a:r>
            <a:endParaRPr lang="en-US" altLang="en-US" sz="3000" dirty="0">
              <a:solidFill>
                <a:srgbClr val="000052"/>
              </a:solidFill>
              <a:latin typeface="Arial" panose="020B0604020202020204" pitchFamily="34" charset="0"/>
            </a:endParaRPr>
          </a:p>
        </p:txBody>
      </p:sp>
      <p:sp>
        <p:nvSpPr>
          <p:cNvPr id="10251" name="Text Box 17"/>
          <p:cNvSpPr txBox="1">
            <a:spLocks noChangeArrowheads="1"/>
          </p:cNvSpPr>
          <p:nvPr/>
        </p:nvSpPr>
        <p:spPr bwMode="auto">
          <a:xfrm>
            <a:off x="1066800" y="2743200"/>
            <a:ext cx="1981200" cy="553998"/>
          </a:xfrm>
          <a:prstGeom prst="rect">
            <a:avLst/>
          </a:prstGeom>
          <a:solidFill>
            <a:srgbClr val="95373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3000">
                <a:latin typeface="Arial Narrow" pitchFamily="34" charset="0"/>
              </a:rPr>
              <a:t>25%</a:t>
            </a:r>
            <a:endParaRPr lang="en-US" altLang="en-US" sz="3000">
              <a:latin typeface="Arial" pitchFamily="34" charset="0"/>
            </a:endParaRPr>
          </a:p>
        </p:txBody>
      </p:sp>
      <p:sp>
        <p:nvSpPr>
          <p:cNvPr id="10252" name="Text Box 18"/>
          <p:cNvSpPr txBox="1">
            <a:spLocks noChangeArrowheads="1"/>
          </p:cNvSpPr>
          <p:nvPr/>
        </p:nvSpPr>
        <p:spPr bwMode="auto">
          <a:xfrm>
            <a:off x="6248400" y="4419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0253" name="Text Box 19"/>
          <p:cNvSpPr txBox="1">
            <a:spLocks noChangeArrowheads="1"/>
          </p:cNvSpPr>
          <p:nvPr/>
        </p:nvSpPr>
        <p:spPr bwMode="auto">
          <a:xfrm>
            <a:off x="5638800" y="3124200"/>
            <a:ext cx="1676400" cy="553998"/>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3000">
                <a:latin typeface="Arial Narrow" pitchFamily="34" charset="0"/>
              </a:rPr>
              <a:t>40%</a:t>
            </a:r>
            <a:endParaRPr lang="en-US" altLang="en-US" sz="3000">
              <a:latin typeface="Arial" pitchFamily="34" charset="0"/>
            </a:endParaRPr>
          </a:p>
        </p:txBody>
      </p:sp>
      <p:sp>
        <p:nvSpPr>
          <p:cNvPr id="10254" name="Text Box 21"/>
          <p:cNvSpPr txBox="1">
            <a:spLocks noChangeArrowheads="1"/>
          </p:cNvSpPr>
          <p:nvPr/>
        </p:nvSpPr>
        <p:spPr bwMode="auto">
          <a:xfrm>
            <a:off x="3886200" y="34290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4" name="Text Box 22"/>
          <p:cNvSpPr txBox="1">
            <a:spLocks noChangeArrowheads="1"/>
          </p:cNvSpPr>
          <p:nvPr/>
        </p:nvSpPr>
        <p:spPr bwMode="auto">
          <a:xfrm>
            <a:off x="3429000" y="2209800"/>
            <a:ext cx="1752600" cy="838200"/>
          </a:xfrm>
          <a:prstGeom prst="rect">
            <a:avLst/>
          </a:prstGeom>
          <a:solidFill>
            <a:srgbClr val="CCFFFF">
              <a:alpha val="0"/>
            </a:srgbClr>
          </a:solidFill>
          <a:ln>
            <a:noFill/>
          </a:ln>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auto" hangingPunct="1">
              <a:spcBef>
                <a:spcPts val="0"/>
              </a:spcBef>
              <a:spcAft>
                <a:spcPts val="0"/>
              </a:spcAft>
              <a:defRPr/>
            </a:pPr>
            <a:r>
              <a:rPr lang="en-US" altLang="en-US" sz="2500" dirty="0">
                <a:solidFill>
                  <a:schemeClr val="bg1"/>
                </a:solidFill>
                <a:effectLst>
                  <a:outerShdw blurRad="38100" dist="38100" dir="2700000" algn="tl">
                    <a:srgbClr val="000000">
                      <a:alpha val="43137"/>
                    </a:srgbClr>
                  </a:outerShdw>
                </a:effectLst>
                <a:latin typeface="Arial Narrow" panose="020B0606020202030204" pitchFamily="34" charset="0"/>
              </a:rPr>
              <a:t>Workplace Morale</a:t>
            </a:r>
            <a:endParaRPr lang="en-US" altLang="en-US" sz="1800" dirty="0">
              <a:solidFill>
                <a:schemeClr val="bg1"/>
              </a:solidFill>
              <a:effectLst>
                <a:outerShdw blurRad="38100" dist="38100" dir="2700000" algn="tl">
                  <a:srgbClr val="000000">
                    <a:alpha val="43137"/>
                  </a:srgbClr>
                </a:outerShdw>
              </a:effectLst>
            </a:endParaRPr>
          </a:p>
        </p:txBody>
      </p:sp>
      <p:sp>
        <p:nvSpPr>
          <p:cNvPr id="10256" name="Text Box 23"/>
          <p:cNvSpPr txBox="1">
            <a:spLocks noChangeArrowheads="1"/>
          </p:cNvSpPr>
          <p:nvPr/>
        </p:nvSpPr>
        <p:spPr bwMode="auto">
          <a:xfrm>
            <a:off x="3581400" y="289560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0257" name="Text Box 25"/>
          <p:cNvSpPr txBox="1">
            <a:spLocks noChangeArrowheads="1"/>
          </p:cNvSpPr>
          <p:nvPr/>
        </p:nvSpPr>
        <p:spPr bwMode="auto">
          <a:xfrm>
            <a:off x="762000" y="1143000"/>
            <a:ext cx="2514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altLang="en-US" sz="2500">
                <a:latin typeface="Arial" pitchFamily="34" charset="0"/>
              </a:rPr>
              <a:t>The Individual</a:t>
            </a:r>
          </a:p>
        </p:txBody>
      </p:sp>
      <p:sp>
        <p:nvSpPr>
          <p:cNvPr id="10258" name="Text Box 17"/>
          <p:cNvSpPr txBox="1">
            <a:spLocks noChangeArrowheads="1"/>
          </p:cNvSpPr>
          <p:nvPr/>
        </p:nvSpPr>
        <p:spPr bwMode="auto">
          <a:xfrm>
            <a:off x="5257800" y="685800"/>
            <a:ext cx="1828800" cy="553998"/>
          </a:xfrm>
          <a:prstGeom prst="rect">
            <a:avLst/>
          </a:prstGeom>
          <a:solidFill>
            <a:srgbClr val="37609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3000">
                <a:latin typeface="Arial Narrow" pitchFamily="34" charset="0"/>
              </a:rPr>
              <a:t>20%</a:t>
            </a:r>
            <a:endParaRPr lang="en-US" altLang="en-US" sz="3000">
              <a:latin typeface="Arial" pitchFamily="34" charset="0"/>
            </a:endParaRPr>
          </a:p>
        </p:txBody>
      </p:sp>
      <p:sp>
        <p:nvSpPr>
          <p:cNvPr id="31" name="Text Box 25"/>
          <p:cNvSpPr txBox="1">
            <a:spLocks noChangeArrowheads="1"/>
          </p:cNvSpPr>
          <p:nvPr/>
        </p:nvSpPr>
        <p:spPr bwMode="auto">
          <a:xfrm>
            <a:off x="4876800" y="1295400"/>
            <a:ext cx="2514600" cy="477054"/>
          </a:xfrm>
          <a:prstGeom prst="rect">
            <a:avLst/>
          </a:prstGeom>
          <a:noFill/>
          <a:ln>
            <a:noFill/>
          </a:ln>
          <a:effectLst/>
          <a:extLst/>
        </p:spPr>
        <p:txBody>
          <a:bodyPr>
            <a:spAutoFit/>
          </a:bodyPr>
          <a:lstStyle/>
          <a:p>
            <a:pPr algn="ctr" eaLnBrk="1" fontAlgn="auto" hangingPunct="1">
              <a:spcBef>
                <a:spcPct val="50000"/>
              </a:spcBef>
              <a:spcAft>
                <a:spcPts val="0"/>
              </a:spcAft>
              <a:defRPr/>
            </a:pPr>
            <a:r>
              <a:rPr lang="en-US" sz="2500" dirty="0">
                <a:solidFill>
                  <a:srgbClr val="FFFFFF"/>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Arial" charset="0"/>
                <a:ea typeface="ＭＳ Ｐゴシック" charset="0"/>
              </a:rPr>
              <a:t>Your Coworkers</a:t>
            </a:r>
          </a:p>
        </p:txBody>
      </p:sp>
      <p:sp>
        <p:nvSpPr>
          <p:cNvPr id="32" name="Text Box 25"/>
          <p:cNvSpPr txBox="1">
            <a:spLocks noChangeArrowheads="1"/>
          </p:cNvSpPr>
          <p:nvPr/>
        </p:nvSpPr>
        <p:spPr bwMode="auto">
          <a:xfrm>
            <a:off x="762000" y="3352800"/>
            <a:ext cx="2514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altLang="en-US" sz="2500">
                <a:solidFill>
                  <a:schemeClr val="bg1"/>
                </a:solidFill>
                <a:latin typeface="Arial" pitchFamily="34" charset="0"/>
              </a:rPr>
              <a:t>The Work</a:t>
            </a:r>
          </a:p>
        </p:txBody>
      </p:sp>
      <p:sp>
        <p:nvSpPr>
          <p:cNvPr id="23" name="Text Box 15"/>
          <p:cNvSpPr txBox="1">
            <a:spLocks noChangeArrowheads="1"/>
          </p:cNvSpPr>
          <p:nvPr/>
        </p:nvSpPr>
        <p:spPr bwMode="auto">
          <a:xfrm>
            <a:off x="0" y="5689601"/>
            <a:ext cx="9144000" cy="1015663"/>
          </a:xfrm>
          <a:prstGeom prst="rect">
            <a:avLst/>
          </a:prstGeom>
          <a:noFill/>
          <a:ln>
            <a:noFill/>
          </a:ln>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defRPr/>
            </a:pPr>
            <a:r>
              <a:rPr lang="en-US" altLang="en-US" sz="3000" b="1">
                <a:solidFill>
                  <a:srgbClr val="000000"/>
                </a:solidFill>
                <a:effectLst>
                  <a:outerShdw blurRad="38100" dist="38100" dir="2700000" algn="tl">
                    <a:srgbClr val="C0C0C0"/>
                  </a:outerShdw>
                </a:effectLst>
                <a:latin typeface="Century Gothic" panose="020B0502020202020204" pitchFamily="34" charset="0"/>
              </a:rPr>
              <a:t>WHAT ARE THE FOUR MAIN SOURCES OF WORKPLACE MORALE?</a:t>
            </a:r>
          </a:p>
        </p:txBody>
      </p:sp>
    </p:spTree>
    <p:extLst>
      <p:ext uri="{BB962C8B-B14F-4D97-AF65-F5344CB8AC3E}">
        <p14:creationId xmlns:p14="http://schemas.microsoft.com/office/powerpoint/2010/main" val="3566723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800" y="4241800"/>
            <a:ext cx="3810000" cy="2540000"/>
          </a:xfrm>
          <a:prstGeom prst="rect">
            <a:avLst/>
          </a:prstGeom>
          <a:noFill/>
          <a:ln>
            <a:noFill/>
          </a:ln>
          <a:effectLst>
            <a:outerShdw blurRad="50800" dist="38100" dir="2700000" algn="tl" rotWithShape="0">
              <a:srgbClr val="808080">
                <a:alpha val="39998"/>
              </a:srgbClr>
            </a:outerShdw>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838200" y="4495802"/>
            <a:ext cx="7315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333CC"/>
                </a:solidFill>
                <a:latin typeface="Arial" pitchFamily="34" charset="0"/>
              </a:rPr>
              <a:t>3. </a:t>
            </a:r>
            <a:r>
              <a:rPr lang="en-US" altLang="en-US" sz="2400">
                <a:latin typeface="Arial" pitchFamily="34" charset="0"/>
              </a:rPr>
              <a:t>My work feels important</a:t>
            </a:r>
          </a:p>
          <a:p>
            <a:pPr eaLnBrk="1" hangingPunct="1"/>
            <a:r>
              <a:rPr lang="en-US" altLang="en-US" sz="2400" i="1">
                <a:latin typeface="Arial" pitchFamily="34" charset="0"/>
              </a:rPr>
              <a:t>   	(I'm doing good in the world) </a:t>
            </a:r>
          </a:p>
        </p:txBody>
      </p:sp>
      <p:sp>
        <p:nvSpPr>
          <p:cNvPr id="9" name="TextBox 8"/>
          <p:cNvSpPr txBox="1">
            <a:spLocks noChangeArrowheads="1"/>
          </p:cNvSpPr>
          <p:nvPr/>
        </p:nvSpPr>
        <p:spPr bwMode="auto">
          <a:xfrm>
            <a:off x="838200" y="2278064"/>
            <a:ext cx="746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333CC"/>
                </a:solidFill>
                <a:latin typeface="Arial" pitchFamily="34" charset="0"/>
              </a:rPr>
              <a:t>2. </a:t>
            </a:r>
            <a:r>
              <a:rPr lang="en-US" altLang="en-US" sz="2400">
                <a:latin typeface="Arial" pitchFamily="34" charset="0"/>
              </a:rPr>
              <a:t>The "challenge/competency" continuum</a:t>
            </a:r>
          </a:p>
        </p:txBody>
      </p:sp>
      <p:sp>
        <p:nvSpPr>
          <p:cNvPr id="64518" name="TextBox 5"/>
          <p:cNvSpPr txBox="1">
            <a:spLocks noChangeArrowheads="1"/>
          </p:cNvSpPr>
          <p:nvPr/>
        </p:nvSpPr>
        <p:spPr bwMode="auto">
          <a:xfrm>
            <a:off x="838200" y="1295402"/>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333CC"/>
                </a:solidFill>
                <a:latin typeface="Arial" pitchFamily="34" charset="0"/>
              </a:rPr>
              <a:t>1. </a:t>
            </a:r>
            <a:r>
              <a:rPr lang="en-US" altLang="en-US" sz="2400">
                <a:latin typeface="Arial" pitchFamily="34" charset="0"/>
              </a:rPr>
              <a:t>I like the work itself</a:t>
            </a:r>
          </a:p>
        </p:txBody>
      </p:sp>
      <p:sp>
        <p:nvSpPr>
          <p:cNvPr id="19" name="Title 1"/>
          <p:cNvSpPr>
            <a:spLocks noGrp="1"/>
          </p:cNvSpPr>
          <p:nvPr>
            <p:ph type="title"/>
          </p:nvPr>
        </p:nvSpPr>
        <p:spPr>
          <a:xfrm>
            <a:off x="762000" y="304801"/>
            <a:ext cx="7543800" cy="655639"/>
          </a:xfrm>
          <a:extLst/>
        </p:spPr>
        <p:txBody>
          <a:bodyPr rtlCol="0">
            <a:normAutofit fontScale="90000"/>
          </a:bodyPr>
          <a:lstStyle/>
          <a:p>
            <a:pPr algn="ctr" eaLnBrk="1" fontAlgn="auto" hangingPunct="1">
              <a:spcAft>
                <a:spcPts val="0"/>
              </a:spcAft>
              <a:defRPr/>
            </a:pPr>
            <a:r>
              <a:rPr lang="en-US" b="1" dirty="0">
                <a:effectLst>
                  <a:outerShdw blurRad="38100" dist="38100" dir="2700000" algn="tl">
                    <a:srgbClr val="000000">
                      <a:alpha val="43137"/>
                    </a:srgbClr>
                  </a:outerShdw>
                </a:effectLst>
                <a:latin typeface="Century Gothic" panose="020B0502020202020204" pitchFamily="34" charset="0"/>
                <a:ea typeface="+mj-ea"/>
                <a:cs typeface="Arial"/>
              </a:rPr>
              <a:t>THE WORK</a:t>
            </a:r>
            <a:r>
              <a:rPr lang="en-US" b="1" dirty="0">
                <a:solidFill>
                  <a:schemeClr val="tx1">
                    <a:lumMod val="85000"/>
                    <a:lumOff val="15000"/>
                  </a:schemeClr>
                </a:solidFill>
                <a:ea typeface="+mj-ea"/>
                <a:cs typeface="Arial"/>
              </a:rPr>
              <a:t/>
            </a:r>
            <a:br>
              <a:rPr lang="en-US" b="1" dirty="0">
                <a:solidFill>
                  <a:schemeClr val="tx1">
                    <a:lumMod val="85000"/>
                    <a:lumOff val="15000"/>
                  </a:schemeClr>
                </a:solidFill>
                <a:ea typeface="+mj-ea"/>
                <a:cs typeface="Arial"/>
              </a:rPr>
            </a:br>
            <a:r>
              <a:rPr lang="en-US" sz="3100" dirty="0">
                <a:solidFill>
                  <a:srgbClr val="000099"/>
                </a:solidFill>
                <a:latin typeface="Century Gothic" panose="020B0502020202020204" pitchFamily="34" charset="0"/>
                <a:ea typeface="+mj-ea"/>
                <a:cs typeface="Arial"/>
              </a:rPr>
              <a:t>Four ways "the work" impacts morale</a:t>
            </a:r>
          </a:p>
        </p:txBody>
      </p:sp>
      <p:sp>
        <p:nvSpPr>
          <p:cNvPr id="3" name="TextBox 2"/>
          <p:cNvSpPr txBox="1">
            <a:spLocks noChangeArrowheads="1"/>
          </p:cNvSpPr>
          <p:nvPr/>
        </p:nvSpPr>
        <p:spPr bwMode="auto">
          <a:xfrm>
            <a:off x="6324600" y="3276601"/>
            <a:ext cx="243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r" eaLnBrk="1" hangingPunct="1"/>
            <a:r>
              <a:rPr lang="en-US" altLang="en-US">
                <a:solidFill>
                  <a:srgbClr val="002060"/>
                </a:solidFill>
                <a:latin typeface="Arial" pitchFamily="34" charset="0"/>
              </a:rPr>
              <a:t>I feel </a:t>
            </a:r>
          </a:p>
          <a:p>
            <a:pPr algn="r" eaLnBrk="1" hangingPunct="1"/>
            <a:r>
              <a:rPr lang="en-US" altLang="en-US">
                <a:solidFill>
                  <a:srgbClr val="002060"/>
                </a:solidFill>
                <a:latin typeface="Arial" pitchFamily="34" charset="0"/>
              </a:rPr>
              <a:t>competent</a:t>
            </a:r>
          </a:p>
        </p:txBody>
      </p:sp>
      <p:sp>
        <p:nvSpPr>
          <p:cNvPr id="20" name="TextBox 19"/>
          <p:cNvSpPr txBox="1">
            <a:spLocks noChangeArrowheads="1"/>
          </p:cNvSpPr>
          <p:nvPr/>
        </p:nvSpPr>
        <p:spPr bwMode="auto">
          <a:xfrm>
            <a:off x="304800" y="3276601"/>
            <a:ext cx="243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a:solidFill>
                  <a:srgbClr val="002060"/>
                </a:solidFill>
                <a:latin typeface="Arial" pitchFamily="34" charset="0"/>
              </a:rPr>
              <a:t>I feel </a:t>
            </a:r>
          </a:p>
          <a:p>
            <a:pPr eaLnBrk="1" hangingPunct="1"/>
            <a:r>
              <a:rPr lang="en-US" altLang="en-US">
                <a:solidFill>
                  <a:srgbClr val="002060"/>
                </a:solidFill>
                <a:latin typeface="Arial" pitchFamily="34" charset="0"/>
              </a:rPr>
              <a:t>challenged </a:t>
            </a:r>
          </a:p>
        </p:txBody>
      </p:sp>
      <p:cxnSp>
        <p:nvCxnSpPr>
          <p:cNvPr id="6" name="Straight Arrow Connector 5"/>
          <p:cNvCxnSpPr>
            <a:cxnSpLocks noChangeShapeType="1"/>
          </p:cNvCxnSpPr>
          <p:nvPr/>
        </p:nvCxnSpPr>
        <p:spPr bwMode="auto">
          <a:xfrm>
            <a:off x="1066800" y="3429000"/>
            <a:ext cx="7010400" cy="0"/>
          </a:xfrm>
          <a:prstGeom prst="straightConnector1">
            <a:avLst/>
          </a:prstGeom>
          <a:noFill/>
          <a:ln w="76200">
            <a:solidFill>
              <a:srgbClr val="000099"/>
            </a:solidFill>
            <a:round/>
            <a:headEnd type="arrow" w="med" len="med"/>
            <a:tailEnd type="arrow" w="med" len="med"/>
          </a:ln>
          <a:extLst>
            <a:ext uri="{909E8E84-426E-40DD-AFC4-6F175D3DCCD1}">
              <a14:hiddenFill xmlns:a14="http://schemas.microsoft.com/office/drawing/2010/main">
                <a:noFill/>
              </a14:hiddenFill>
            </a:ext>
          </a:extLst>
        </p:spPr>
      </p:cxnSp>
      <p:sp>
        <p:nvSpPr>
          <p:cNvPr id="10" name="TextBox 9"/>
          <p:cNvSpPr txBox="1">
            <a:spLocks noChangeArrowheads="1"/>
          </p:cNvSpPr>
          <p:nvPr/>
        </p:nvSpPr>
        <p:spPr bwMode="auto">
          <a:xfrm>
            <a:off x="838200" y="5638801"/>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333CC"/>
                </a:solidFill>
                <a:latin typeface="Arial" pitchFamily="34" charset="0"/>
              </a:rPr>
              <a:t>4.</a:t>
            </a:r>
            <a:r>
              <a:rPr lang="en-US" altLang="en-US" sz="2800" b="1">
                <a:solidFill>
                  <a:srgbClr val="3333CC"/>
                </a:solidFill>
                <a:latin typeface="Century Gothic" pitchFamily="34" charset="0"/>
              </a:rPr>
              <a:t> </a:t>
            </a:r>
            <a:r>
              <a:rPr lang="en-US" altLang="en-US" sz="2400">
                <a:latin typeface="Arial" pitchFamily="34" charset="0"/>
              </a:rPr>
              <a:t>The organization is successful </a:t>
            </a:r>
            <a:r>
              <a:rPr lang="en-US" altLang="en-US" sz="2400" i="1">
                <a:latin typeface="Arial" pitchFamily="34" charset="0"/>
              </a:rPr>
              <a:t> </a:t>
            </a:r>
          </a:p>
        </p:txBody>
      </p:sp>
    </p:spTree>
    <p:extLst>
      <p:ext uri="{BB962C8B-B14F-4D97-AF65-F5344CB8AC3E}">
        <p14:creationId xmlns:p14="http://schemas.microsoft.com/office/powerpoint/2010/main" val="37567160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4518"/>
                                        </p:tgtEl>
                                        <p:attrNameLst>
                                          <p:attrName>style.visibility</p:attrName>
                                        </p:attrNameLst>
                                      </p:cBhvr>
                                      <p:to>
                                        <p:strVal val="visible"/>
                                      </p:to>
                                    </p:set>
                                    <p:anim calcmode="lin" valueType="num">
                                      <p:cBhvr additive="base">
                                        <p:cTn id="12" dur="750" fill="hold"/>
                                        <p:tgtEl>
                                          <p:spTgt spid="64518"/>
                                        </p:tgtEl>
                                        <p:attrNameLst>
                                          <p:attrName>ppt_x</p:attrName>
                                        </p:attrNameLst>
                                      </p:cBhvr>
                                      <p:tavLst>
                                        <p:tav tm="0">
                                          <p:val>
                                            <p:strVal val="#ppt_x"/>
                                          </p:val>
                                        </p:tav>
                                        <p:tav tm="100000">
                                          <p:val>
                                            <p:strVal val="#ppt_x"/>
                                          </p:val>
                                        </p:tav>
                                      </p:tavLst>
                                    </p:anim>
                                    <p:anim calcmode="lin" valueType="num">
                                      <p:cBhvr additive="base">
                                        <p:cTn id="13" dur="750" fill="hold"/>
                                        <p:tgtEl>
                                          <p:spTgt spid="6451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750" fill="hold"/>
                                        <p:tgtEl>
                                          <p:spTgt spid="9"/>
                                        </p:tgtEl>
                                        <p:attrNameLst>
                                          <p:attrName>ppt_x</p:attrName>
                                        </p:attrNameLst>
                                      </p:cBhvr>
                                      <p:tavLst>
                                        <p:tav tm="0">
                                          <p:val>
                                            <p:strVal val="#ppt_x"/>
                                          </p:val>
                                        </p:tav>
                                        <p:tav tm="100000">
                                          <p:val>
                                            <p:strVal val="#ppt_x"/>
                                          </p:val>
                                        </p:tav>
                                      </p:tavLst>
                                    </p:anim>
                                    <p:anim calcmode="lin" valueType="num">
                                      <p:cBhvr additive="base">
                                        <p:cTn id="19"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3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out)">
                                      <p:cBhvr>
                                        <p:cTn id="34" dur="225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750"/>
                                        <p:tgtEl>
                                          <p:spTgt spid="13"/>
                                        </p:tgtEl>
                                      </p:cBhvr>
                                    </p:animEffect>
                                  </p:childTnLst>
                                </p:cTn>
                              </p:par>
                            </p:childTnLst>
                          </p:cTn>
                        </p:par>
                        <p:par>
                          <p:cTn id="40" fill="hold" nodeType="afterGroup">
                            <p:stCondLst>
                              <p:cond delay="750"/>
                            </p:stCondLst>
                            <p:childTnLst>
                              <p:par>
                                <p:cTn id="41" presetID="8" presetClass="entr" presetSubtype="32"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amond(out)">
                                      <p:cBhvr>
                                        <p:cTn id="43" dur="10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9" grpId="0" autoUpdateAnimBg="0"/>
      <p:bldP spid="64518" grpId="0" autoUpdateAnimBg="0"/>
      <p:bldP spid="19" grpId="0" autoUpdateAnimBg="0"/>
      <p:bldP spid="3" grpId="0"/>
      <p:bldP spid="20" grpId="0"/>
      <p:bldP spid="1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514600" y="1076326"/>
            <a:ext cx="3771900" cy="3314700"/>
          </a:xfrm>
          <a:prstGeom prst="rect">
            <a:avLst/>
          </a:prstGeom>
          <a:solidFill>
            <a:srgbClr val="7F7F7F">
              <a:alpha val="85097"/>
            </a:srgbClr>
          </a:solidFill>
          <a:ln w="9525">
            <a:solidFill>
              <a:srgbClr val="9393FC"/>
            </a:solidFill>
            <a:miter lim="800000"/>
            <a:headEnd/>
            <a:tailEnd/>
          </a:ln>
          <a:effectLst>
            <a:outerShdw blurRad="40000" dist="23000" dir="5400000" rotWithShape="0">
              <a:srgbClr val="808080">
                <a:alpha val="34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40" name="Oval 39"/>
          <p:cNvSpPr>
            <a:spLocks noChangeArrowheads="1"/>
          </p:cNvSpPr>
          <p:nvPr/>
        </p:nvSpPr>
        <p:spPr bwMode="auto">
          <a:xfrm>
            <a:off x="4191000" y="2667002"/>
            <a:ext cx="4686300" cy="2989263"/>
          </a:xfrm>
          <a:prstGeom prst="ellipse">
            <a:avLst/>
          </a:prstGeom>
          <a:solidFill>
            <a:srgbClr val="77933C">
              <a:alpha val="96078"/>
            </a:srgbClr>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dirty="0">
              <a:latin typeface="Arial" charset="0"/>
              <a:ea typeface="ＭＳ Ｐゴシック" charset="0"/>
              <a:cs typeface="ＭＳ Ｐゴシック" charset="0"/>
            </a:endParaRPr>
          </a:p>
        </p:txBody>
      </p:sp>
      <p:sp>
        <p:nvSpPr>
          <p:cNvPr id="37" name="Oval 36"/>
          <p:cNvSpPr>
            <a:spLocks noChangeArrowheads="1"/>
          </p:cNvSpPr>
          <p:nvPr/>
        </p:nvSpPr>
        <p:spPr bwMode="auto">
          <a:xfrm>
            <a:off x="152400" y="2286000"/>
            <a:ext cx="3771900" cy="2514600"/>
          </a:xfrm>
          <a:prstGeom prst="ellipse">
            <a:avLst/>
          </a:prstGeom>
          <a:solidFill>
            <a:srgbClr val="953735">
              <a:alpha val="92940"/>
            </a:srgbClr>
          </a:solidFill>
          <a:ln w="1905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35" name="Oval 34"/>
          <p:cNvSpPr>
            <a:spLocks noChangeArrowheads="1"/>
          </p:cNvSpPr>
          <p:nvPr/>
        </p:nvSpPr>
        <p:spPr bwMode="auto">
          <a:xfrm>
            <a:off x="4419600" y="381000"/>
            <a:ext cx="3429000" cy="2057400"/>
          </a:xfrm>
          <a:prstGeom prst="ellipse">
            <a:avLst/>
          </a:prstGeom>
          <a:solidFill>
            <a:srgbClr val="376092">
              <a:alpha val="87842"/>
            </a:srgbClr>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33" name="Oval 32"/>
          <p:cNvSpPr>
            <a:spLocks noChangeArrowheads="1"/>
          </p:cNvSpPr>
          <p:nvPr/>
        </p:nvSpPr>
        <p:spPr bwMode="auto">
          <a:xfrm>
            <a:off x="457200" y="228600"/>
            <a:ext cx="3200400" cy="1828800"/>
          </a:xfrm>
          <a:prstGeom prst="ellipse">
            <a:avLst/>
          </a:prstGeom>
          <a:solidFill>
            <a:srgbClr val="E46C0A"/>
          </a:solidFill>
          <a:ln w="12700">
            <a:solidFill>
              <a:srgbClr val="000000"/>
            </a:solidFill>
            <a:round/>
            <a:headEnd/>
            <a:tailEnd/>
          </a:ln>
          <a:effectLst>
            <a:outerShdw blurRad="63500" dist="107763" dir="2700000" algn="ctr" rotWithShape="0">
              <a:srgbClr val="000000">
                <a:alpha val="50000"/>
              </a:srgbClr>
            </a:outerShdw>
          </a:effectLst>
        </p:spPr>
        <p:txBody>
          <a:bodyPr/>
          <a:lstStyle/>
          <a:p>
            <a:pPr eaLnBrk="1" fontAlgn="auto" hangingPunct="1">
              <a:spcBef>
                <a:spcPts val="0"/>
              </a:spcBef>
              <a:spcAft>
                <a:spcPts val="0"/>
              </a:spcAft>
              <a:defRPr/>
            </a:pPr>
            <a:endParaRPr lang="en-US">
              <a:latin typeface="Arial" charset="0"/>
              <a:ea typeface="ＭＳ Ｐゴシック" charset="0"/>
              <a:cs typeface="ＭＳ Ｐゴシック" charset="0"/>
            </a:endParaRPr>
          </a:p>
        </p:txBody>
      </p:sp>
      <p:sp>
        <p:nvSpPr>
          <p:cNvPr id="13319" name="Text Box 7"/>
          <p:cNvSpPr txBox="1">
            <a:spLocks noChangeArrowheads="1"/>
          </p:cNvSpPr>
          <p:nvPr/>
        </p:nvSpPr>
        <p:spPr bwMode="auto">
          <a:xfrm>
            <a:off x="762000" y="32004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3320" name="Text Box 9"/>
          <p:cNvSpPr txBox="1">
            <a:spLocks noChangeArrowheads="1"/>
          </p:cNvSpPr>
          <p:nvPr/>
        </p:nvSpPr>
        <p:spPr bwMode="auto">
          <a:xfrm>
            <a:off x="2743200" y="838200"/>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3321" name="Text Box 11"/>
          <p:cNvSpPr txBox="1">
            <a:spLocks noChangeArrowheads="1"/>
          </p:cNvSpPr>
          <p:nvPr/>
        </p:nvSpPr>
        <p:spPr bwMode="auto">
          <a:xfrm>
            <a:off x="6629400" y="4191000"/>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3322" name="Text Box 13"/>
          <p:cNvSpPr txBox="1">
            <a:spLocks noChangeArrowheads="1"/>
          </p:cNvSpPr>
          <p:nvPr/>
        </p:nvSpPr>
        <p:spPr bwMode="auto">
          <a:xfrm>
            <a:off x="3657600" y="1219200"/>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3323" name="Text Box 18"/>
          <p:cNvSpPr txBox="1">
            <a:spLocks noChangeArrowheads="1"/>
          </p:cNvSpPr>
          <p:nvPr/>
        </p:nvSpPr>
        <p:spPr bwMode="auto">
          <a:xfrm>
            <a:off x="6248400" y="4419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3324" name="Text Box 21"/>
          <p:cNvSpPr txBox="1">
            <a:spLocks noChangeArrowheads="1"/>
          </p:cNvSpPr>
          <p:nvPr/>
        </p:nvSpPr>
        <p:spPr bwMode="auto">
          <a:xfrm>
            <a:off x="3886200" y="34290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25619" name="Text Box 22"/>
          <p:cNvSpPr txBox="1">
            <a:spLocks noChangeArrowheads="1"/>
          </p:cNvSpPr>
          <p:nvPr/>
        </p:nvSpPr>
        <p:spPr bwMode="auto">
          <a:xfrm>
            <a:off x="3429000" y="2209800"/>
            <a:ext cx="1752600" cy="838200"/>
          </a:xfrm>
          <a:prstGeom prst="rect">
            <a:avLst/>
          </a:prstGeom>
          <a:solidFill>
            <a:srgbClr val="CCFFFF">
              <a:alpha val="0"/>
            </a:srgbClr>
          </a:solidFill>
          <a:ln>
            <a:noFill/>
          </a:ln>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auto" hangingPunct="1">
              <a:spcBef>
                <a:spcPts val="0"/>
              </a:spcBef>
              <a:spcAft>
                <a:spcPts val="0"/>
              </a:spcAft>
              <a:defRPr/>
            </a:pPr>
            <a:r>
              <a:rPr lang="en-US" altLang="en-US" sz="2500" dirty="0">
                <a:solidFill>
                  <a:schemeClr val="bg1"/>
                </a:solidFill>
                <a:effectLst>
                  <a:outerShdw blurRad="38100" dist="38100" dir="2700000" algn="tl">
                    <a:srgbClr val="000000">
                      <a:alpha val="43137"/>
                    </a:srgbClr>
                  </a:outerShdw>
                </a:effectLst>
                <a:latin typeface="Arial Narrow" panose="020B0606020202030204" pitchFamily="34" charset="0"/>
              </a:rPr>
              <a:t>Workplace Morale</a:t>
            </a:r>
            <a:endParaRPr lang="en-US" altLang="en-US" sz="1800" dirty="0">
              <a:solidFill>
                <a:schemeClr val="bg1"/>
              </a:solidFill>
              <a:effectLst>
                <a:outerShdw blurRad="38100" dist="38100" dir="2700000" algn="tl">
                  <a:srgbClr val="000000">
                    <a:alpha val="43137"/>
                  </a:srgbClr>
                </a:outerShdw>
              </a:effectLst>
            </a:endParaRPr>
          </a:p>
        </p:txBody>
      </p:sp>
      <p:sp>
        <p:nvSpPr>
          <p:cNvPr id="13326" name="Text Box 23"/>
          <p:cNvSpPr txBox="1">
            <a:spLocks noChangeArrowheads="1"/>
          </p:cNvSpPr>
          <p:nvPr/>
        </p:nvSpPr>
        <p:spPr bwMode="auto">
          <a:xfrm>
            <a:off x="3581400" y="289560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endParaRPr lang="en-US" altLang="en-US">
              <a:latin typeface="Arial" pitchFamily="34" charset="0"/>
            </a:endParaRPr>
          </a:p>
        </p:txBody>
      </p:sp>
      <p:sp>
        <p:nvSpPr>
          <p:cNvPr id="13327" name="Text Box 25"/>
          <p:cNvSpPr txBox="1">
            <a:spLocks noChangeArrowheads="1"/>
          </p:cNvSpPr>
          <p:nvPr/>
        </p:nvSpPr>
        <p:spPr bwMode="auto">
          <a:xfrm>
            <a:off x="762000" y="1143000"/>
            <a:ext cx="2514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altLang="en-US" sz="2500">
                <a:latin typeface="Arial" pitchFamily="34" charset="0"/>
              </a:rPr>
              <a:t>The Individual</a:t>
            </a:r>
          </a:p>
        </p:txBody>
      </p:sp>
      <p:sp>
        <p:nvSpPr>
          <p:cNvPr id="31" name="Text Box 25"/>
          <p:cNvSpPr txBox="1">
            <a:spLocks noChangeArrowheads="1"/>
          </p:cNvSpPr>
          <p:nvPr/>
        </p:nvSpPr>
        <p:spPr bwMode="auto">
          <a:xfrm>
            <a:off x="4876800" y="1295400"/>
            <a:ext cx="2514600" cy="477054"/>
          </a:xfrm>
          <a:prstGeom prst="rect">
            <a:avLst/>
          </a:prstGeom>
          <a:noFill/>
          <a:ln>
            <a:noFill/>
          </a:ln>
          <a:effectLst/>
          <a:extLst/>
        </p:spPr>
        <p:txBody>
          <a:bodyPr>
            <a:spAutoFit/>
          </a:bodyPr>
          <a:lstStyle/>
          <a:p>
            <a:pPr algn="ctr" eaLnBrk="1" fontAlgn="auto" hangingPunct="1">
              <a:spcBef>
                <a:spcPct val="50000"/>
              </a:spcBef>
              <a:spcAft>
                <a:spcPts val="0"/>
              </a:spcAft>
              <a:defRPr/>
            </a:pPr>
            <a:r>
              <a:rPr lang="en-US" sz="2500" dirty="0">
                <a:solidFill>
                  <a:schemeClr val="bg1"/>
                </a:solidFill>
                <a:effectDag name="">
                  <a:cont type="tree" name="">
                    <a:effect ref="fillLine"/>
                    <a:outerShdw dist="38100" dir="13500000" algn="br">
                      <a:srgbClr val="000000"/>
                    </a:outerShdw>
                  </a:cont>
                  <a:cont type="tree" name="">
                    <a:effect ref="fillLine"/>
                    <a:outerShdw dist="38100" dir="2700000" algn="tl">
                      <a:srgbClr val="000000"/>
                    </a:outerShdw>
                  </a:cont>
                  <a:effect ref="fillLine"/>
                </a:effectDag>
                <a:latin typeface="Arial" charset="0"/>
                <a:ea typeface="ＭＳ Ｐゴシック" charset="0"/>
              </a:rPr>
              <a:t>Your Coworkers</a:t>
            </a:r>
          </a:p>
        </p:txBody>
      </p:sp>
      <p:sp>
        <p:nvSpPr>
          <p:cNvPr id="13329" name="Text Box 25"/>
          <p:cNvSpPr txBox="1">
            <a:spLocks noChangeArrowheads="1"/>
          </p:cNvSpPr>
          <p:nvPr/>
        </p:nvSpPr>
        <p:spPr bwMode="auto">
          <a:xfrm>
            <a:off x="762000" y="3352800"/>
            <a:ext cx="2514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en-US" altLang="en-US" sz="2500">
                <a:solidFill>
                  <a:schemeClr val="bg1"/>
                </a:solidFill>
                <a:latin typeface="Arial" pitchFamily="34" charset="0"/>
              </a:rPr>
              <a:t>The Work</a:t>
            </a:r>
          </a:p>
        </p:txBody>
      </p:sp>
      <p:sp>
        <p:nvSpPr>
          <p:cNvPr id="2" name="TextBox 1"/>
          <p:cNvSpPr txBox="1">
            <a:spLocks noChangeArrowheads="1"/>
          </p:cNvSpPr>
          <p:nvPr/>
        </p:nvSpPr>
        <p:spPr bwMode="auto">
          <a:xfrm>
            <a:off x="5632450" y="3733800"/>
            <a:ext cx="2133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a:solidFill>
                  <a:schemeClr val="bg1"/>
                </a:solidFill>
                <a:latin typeface="Arial" pitchFamily="34" charset="0"/>
              </a:rPr>
              <a:t>Leadership</a:t>
            </a:r>
          </a:p>
        </p:txBody>
      </p:sp>
      <p:sp>
        <p:nvSpPr>
          <p:cNvPr id="3" name="TextBox 2"/>
          <p:cNvSpPr txBox="1">
            <a:spLocks noChangeArrowheads="1"/>
          </p:cNvSpPr>
          <p:nvPr/>
        </p:nvSpPr>
        <p:spPr bwMode="auto">
          <a:xfrm>
            <a:off x="5029200" y="4340225"/>
            <a:ext cx="320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latin typeface="Arial" pitchFamily="34" charset="0"/>
              </a:rPr>
              <a:t>80% of exiting employees are quitting their BOSS</a:t>
            </a:r>
          </a:p>
        </p:txBody>
      </p:sp>
      <p:sp>
        <p:nvSpPr>
          <p:cNvPr id="30742" name="Text Box 14"/>
          <p:cNvSpPr txBox="1">
            <a:spLocks noChangeArrowheads="1"/>
          </p:cNvSpPr>
          <p:nvPr/>
        </p:nvSpPr>
        <p:spPr bwMode="auto">
          <a:xfrm>
            <a:off x="1143000" y="533400"/>
            <a:ext cx="1752600" cy="553998"/>
          </a:xfrm>
          <a:prstGeom prst="rect">
            <a:avLst/>
          </a:prstGeom>
          <a:solidFill>
            <a:schemeClr val="accent6">
              <a:lumMod val="75000"/>
            </a:schemeClr>
          </a:solidFill>
          <a:ln>
            <a:noFill/>
          </a:ln>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eaLnBrk="1" fontAlgn="auto" hangingPunct="1">
              <a:spcBef>
                <a:spcPct val="0"/>
              </a:spcBef>
              <a:spcAft>
                <a:spcPts val="0"/>
              </a:spcAft>
              <a:buClrTx/>
              <a:buFontTx/>
              <a:buNone/>
              <a:defRPr/>
            </a:pPr>
            <a:r>
              <a:rPr lang="en-US" altLang="en-US" sz="3000" dirty="0">
                <a:solidFill>
                  <a:srgbClr val="000052"/>
                </a:solidFill>
                <a:latin typeface="Arial Narrow" panose="020B0606020202030204" pitchFamily="34" charset="0"/>
              </a:rPr>
              <a:t>15%</a:t>
            </a:r>
            <a:endParaRPr lang="en-US" altLang="en-US" sz="3000" dirty="0">
              <a:solidFill>
                <a:srgbClr val="000052"/>
              </a:solidFill>
              <a:latin typeface="Arial" panose="020B0604020202020204" pitchFamily="34" charset="0"/>
            </a:endParaRPr>
          </a:p>
        </p:txBody>
      </p:sp>
      <p:sp>
        <p:nvSpPr>
          <p:cNvPr id="36" name="Text Box 17"/>
          <p:cNvSpPr txBox="1">
            <a:spLocks noChangeArrowheads="1"/>
          </p:cNvSpPr>
          <p:nvPr/>
        </p:nvSpPr>
        <p:spPr bwMode="auto">
          <a:xfrm>
            <a:off x="5257800" y="685800"/>
            <a:ext cx="1828800" cy="553998"/>
          </a:xfrm>
          <a:prstGeom prst="rect">
            <a:avLst/>
          </a:prstGeom>
          <a:solidFill>
            <a:schemeClr val="accent1">
              <a:lumMod val="7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3000" dirty="0">
                <a:latin typeface="Arial Narrow" charset="0"/>
              </a:rPr>
              <a:t>20%</a:t>
            </a:r>
            <a:endParaRPr lang="en-US" sz="3000" dirty="0"/>
          </a:p>
        </p:txBody>
      </p:sp>
      <p:sp>
        <p:nvSpPr>
          <p:cNvPr id="38" name="Text Box 17"/>
          <p:cNvSpPr txBox="1">
            <a:spLocks noChangeArrowheads="1"/>
          </p:cNvSpPr>
          <p:nvPr/>
        </p:nvSpPr>
        <p:spPr bwMode="auto">
          <a:xfrm>
            <a:off x="1066800" y="2743200"/>
            <a:ext cx="1981200" cy="553998"/>
          </a:xfrm>
          <a:prstGeom prst="rect">
            <a:avLst/>
          </a:prstGeom>
          <a:solidFill>
            <a:schemeClr val="accent2">
              <a:lumMod val="75000"/>
            </a:schemeClr>
          </a:solidFill>
          <a:ln>
            <a:noFill/>
          </a:ln>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auto" hangingPunct="1">
              <a:spcBef>
                <a:spcPts val="0"/>
              </a:spcBef>
              <a:spcAft>
                <a:spcPts val="0"/>
              </a:spcAft>
              <a:defRPr/>
            </a:pPr>
            <a:r>
              <a:rPr lang="en-US" altLang="en-US" sz="3000" dirty="0">
                <a:latin typeface="Arial Narrow" panose="020B0606020202030204" pitchFamily="34" charset="0"/>
              </a:rPr>
              <a:t>25%</a:t>
            </a:r>
            <a:endParaRPr lang="en-US" altLang="en-US" sz="3000" dirty="0"/>
          </a:p>
        </p:txBody>
      </p:sp>
      <p:sp>
        <p:nvSpPr>
          <p:cNvPr id="39" name="Text Box 19"/>
          <p:cNvSpPr txBox="1">
            <a:spLocks noChangeArrowheads="1"/>
          </p:cNvSpPr>
          <p:nvPr/>
        </p:nvSpPr>
        <p:spPr bwMode="auto">
          <a:xfrm>
            <a:off x="5638800" y="3124201"/>
            <a:ext cx="1676400" cy="584775"/>
          </a:xfrm>
          <a:prstGeom prst="rect">
            <a:avLst/>
          </a:prstGeom>
          <a:solidFill>
            <a:schemeClr val="accent3">
              <a:lumMod val="75000"/>
            </a:schemeClr>
          </a:solidFill>
          <a:ln>
            <a:noFill/>
          </a:ln>
          <a:extLst/>
        </p:spPr>
        <p:txBody>
          <a:bodyPr>
            <a:spAutoFit/>
          </a:bodyPr>
          <a:lstStyle/>
          <a:p>
            <a:pPr algn="ctr" eaLnBrk="1" fontAlgn="auto" hangingPunct="1">
              <a:spcBef>
                <a:spcPts val="0"/>
              </a:spcBef>
              <a:spcAft>
                <a:spcPts val="0"/>
              </a:spcAft>
              <a:defRPr/>
            </a:pPr>
            <a:r>
              <a:rPr lang="en-US" sz="3200" b="1" dirty="0">
                <a:latin typeface="Arial Narrow" charset="0"/>
                <a:ea typeface="ＭＳ Ｐゴシック" charset="0"/>
              </a:rPr>
              <a:t>40%</a:t>
            </a:r>
            <a:endParaRPr lang="en-US" sz="3200" dirty="0">
              <a:latin typeface="Arial" charset="0"/>
              <a:ea typeface="ＭＳ Ｐゴシック" charset="0"/>
            </a:endParaRPr>
          </a:p>
        </p:txBody>
      </p:sp>
      <p:sp>
        <p:nvSpPr>
          <p:cNvPr id="26" name="Text Box 15"/>
          <p:cNvSpPr txBox="1">
            <a:spLocks noChangeArrowheads="1"/>
          </p:cNvSpPr>
          <p:nvPr/>
        </p:nvSpPr>
        <p:spPr bwMode="auto">
          <a:xfrm>
            <a:off x="1252538" y="5757864"/>
            <a:ext cx="6819900" cy="1015663"/>
          </a:xfrm>
          <a:prstGeom prst="rect">
            <a:avLst/>
          </a:prstGeom>
          <a:noFill/>
          <a:ln>
            <a:noFill/>
          </a:ln>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defRPr/>
            </a:pPr>
            <a:r>
              <a:rPr lang="en-US" altLang="en-US" sz="3000" b="1">
                <a:solidFill>
                  <a:srgbClr val="000000"/>
                </a:solidFill>
                <a:effectLst>
                  <a:outerShdw blurRad="38100" dist="38100" dir="2700000" algn="tl">
                    <a:srgbClr val="C0C0C0"/>
                  </a:outerShdw>
                </a:effectLst>
                <a:latin typeface="Century Gothic" panose="020B0502020202020204" pitchFamily="34" charset="0"/>
              </a:rPr>
              <a:t>WHAT ARE THE FOUR MAIN SOURCES OF WORKPLACE MORALE?</a:t>
            </a:r>
          </a:p>
        </p:txBody>
      </p:sp>
    </p:spTree>
    <p:extLst>
      <p:ext uri="{BB962C8B-B14F-4D97-AF65-F5344CB8AC3E}">
        <p14:creationId xmlns:p14="http://schemas.microsoft.com/office/powerpoint/2010/main" val="3492278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371600"/>
          </a:xfrm>
          <a:extLst/>
        </p:spPr>
        <p:txBody>
          <a:bodyPr>
            <a:normAutofit/>
          </a:bodyPr>
          <a:lstStyle/>
          <a:p>
            <a:pPr algn="ctr" eaLnBrk="1" hangingPunct="1">
              <a:defRPr/>
            </a:pPr>
            <a:r>
              <a:rPr lang="en-US" altLang="en-US" sz="3000" b="1">
                <a:effectLst>
                  <a:outerShdw blurRad="38100" dist="38100" dir="2700000" algn="tl">
                    <a:srgbClr val="C0C0C0"/>
                  </a:outerShdw>
                </a:effectLst>
                <a:latin typeface="Century Gothic" panose="020B0502020202020204" pitchFamily="34" charset="0"/>
              </a:rPr>
              <a:t>THE PETER PRINCIPLE</a:t>
            </a:r>
          </a:p>
        </p:txBody>
      </p:sp>
      <p:sp>
        <p:nvSpPr>
          <p:cNvPr id="3" name="Content Placeholder 2"/>
          <p:cNvSpPr>
            <a:spLocks noGrp="1"/>
          </p:cNvSpPr>
          <p:nvPr>
            <p:ph idx="1"/>
          </p:nvPr>
        </p:nvSpPr>
        <p:spPr>
          <a:xfrm>
            <a:off x="228600" y="1981200"/>
            <a:ext cx="8686800" cy="3886200"/>
          </a:xfrm>
        </p:spPr>
        <p:txBody>
          <a:bodyPr/>
          <a:lstStyle/>
          <a:p>
            <a:pPr marL="0" indent="0" algn="ctr" eaLnBrk="1" hangingPunct="1">
              <a:buFont typeface="Wingdings" pitchFamily="2" charset="2"/>
              <a:buNone/>
            </a:pPr>
            <a:r>
              <a:rPr lang="en-US" altLang="en-US" sz="2000" smtClean="0">
                <a:latin typeface="Arial" pitchFamily="34" charset="0"/>
                <a:cs typeface="Arial" pitchFamily="34" charset="0"/>
              </a:rPr>
              <a:t>Employees tend to get promoted to their level of incompetence.</a:t>
            </a:r>
          </a:p>
          <a:p>
            <a:pPr marL="0" indent="0" algn="ctr" eaLnBrk="1" hangingPunct="1">
              <a:buFont typeface="Wingdings" pitchFamily="2" charset="2"/>
              <a:buNone/>
            </a:pPr>
            <a:r>
              <a:rPr lang="en-US" altLang="en-US" sz="1600" i="1" smtClean="0">
                <a:latin typeface="Arial" pitchFamily="34" charset="0"/>
                <a:cs typeface="Arial" pitchFamily="34" charset="0"/>
              </a:rPr>
              <a:t>(Observed by Dr. Laurence J. Peter in 1968) </a:t>
            </a:r>
          </a:p>
        </p:txBody>
      </p:sp>
      <p:pic>
        <p:nvPicPr>
          <p:cNvPr id="5" name="Picture 4" descr="Peter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743200"/>
            <a:ext cx="4254500" cy="23717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19200" y="5638800"/>
            <a:ext cx="5334000" cy="369332"/>
          </a:xfrm>
          <a:prstGeom prst="rect">
            <a:avLst/>
          </a:prstGeom>
          <a:noFill/>
        </p:spPr>
        <p:txBody>
          <a:bodyPr>
            <a:spAutoFit/>
          </a:bodyPr>
          <a:lstStyle/>
          <a:p>
            <a:pPr>
              <a:defRPr/>
            </a:pPr>
            <a:r>
              <a:rPr lang="en-US" dirty="0">
                <a:latin typeface="Arial" charset="0"/>
                <a:ea typeface="ＭＳ Ｐゴシック" charset="0"/>
                <a:cs typeface="Arial" charset="0"/>
              </a:rPr>
              <a:t>And the </a:t>
            </a:r>
            <a:r>
              <a:rPr lang="en-US" b="1" dirty="0">
                <a:solidFill>
                  <a:schemeClr val="accent6">
                    <a:lumMod val="75000"/>
                  </a:schemeClr>
                </a:solidFill>
                <a:latin typeface="Arial" charset="0"/>
                <a:ea typeface="ＭＳ Ｐゴシック" charset="0"/>
                <a:cs typeface="Arial" charset="0"/>
              </a:rPr>
              <a:t>antidote</a:t>
            </a:r>
            <a:r>
              <a:rPr lang="en-US" dirty="0">
                <a:latin typeface="Arial" charset="0"/>
                <a:ea typeface="ＭＳ Ｐゴシック" charset="0"/>
                <a:cs typeface="Arial" charset="0"/>
              </a:rPr>
              <a:t>:  </a:t>
            </a:r>
            <a:endParaRPr lang="en-US" dirty="0">
              <a:latin typeface="Calibri" charset="0"/>
              <a:ea typeface="ＭＳ Ｐゴシック" charset="0"/>
              <a:cs typeface="ＭＳ Ｐゴシック" charset="0"/>
            </a:endParaRPr>
          </a:p>
        </p:txBody>
      </p:sp>
      <p:sp>
        <p:nvSpPr>
          <p:cNvPr id="6" name="TextBox 5"/>
          <p:cNvSpPr txBox="1">
            <a:spLocks noChangeArrowheads="1"/>
          </p:cNvSpPr>
          <p:nvPr/>
        </p:nvSpPr>
        <p:spPr bwMode="auto">
          <a:xfrm>
            <a:off x="3352800" y="5638800"/>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b="1"/>
              <a:t>LEADERSHIP TRAINING</a:t>
            </a:r>
          </a:p>
        </p:txBody>
      </p:sp>
    </p:spTree>
    <p:extLst>
      <p:ext uri="{BB962C8B-B14F-4D97-AF65-F5344CB8AC3E}">
        <p14:creationId xmlns:p14="http://schemas.microsoft.com/office/powerpoint/2010/main" val="103272682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7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75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ppt_x"/>
                                          </p:val>
                                        </p:tav>
                                        <p:tav tm="100000">
                                          <p:val>
                                            <p:strVal val="#ppt_x"/>
                                          </p:val>
                                        </p:tav>
                                      </p:tavLst>
                                    </p:anim>
                                    <p:anim calcmode="lin" valueType="num">
                                      <p:cBhvr additive="base">
                                        <p:cTn id="2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2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Rectangle 11"/>
          <p:cNvSpPr>
            <a:spLocks noGrp="1" noChangeArrowheads="1"/>
          </p:cNvSpPr>
          <p:nvPr>
            <p:ph type="title"/>
          </p:nvPr>
        </p:nvSpPr>
        <p:spPr>
          <a:xfrm>
            <a:off x="457200" y="152400"/>
            <a:ext cx="8229600" cy="582613"/>
          </a:xfrm>
          <a:extLst/>
        </p:spPr>
        <p:txBody>
          <a:bodyPr>
            <a:normAutofit/>
          </a:bodyPr>
          <a:lstStyle/>
          <a:p>
            <a:pPr algn="ctr" eaLnBrk="1" hangingPunct="1">
              <a:defRPr/>
            </a:pPr>
            <a:r>
              <a:rPr lang="en-US" altLang="en-US" sz="3000" b="1">
                <a:effectLst>
                  <a:outerShdw blurRad="38100" dist="38100" dir="2700000" algn="tl">
                    <a:srgbClr val="C0C0C0"/>
                  </a:outerShdw>
                </a:effectLst>
                <a:latin typeface="Century Gothic" panose="020B0502020202020204" pitchFamily="34" charset="0"/>
              </a:rPr>
              <a:t>THREE TYPES OF COMPETENCIES</a:t>
            </a:r>
          </a:p>
        </p:txBody>
      </p:sp>
      <p:sp>
        <p:nvSpPr>
          <p:cNvPr id="5124" name="Text Box 4"/>
          <p:cNvSpPr txBox="1">
            <a:spLocks noChangeArrowheads="1"/>
          </p:cNvSpPr>
          <p:nvPr/>
        </p:nvSpPr>
        <p:spPr bwMode="auto">
          <a:xfrm>
            <a:off x="5943600" y="1495426"/>
            <a:ext cx="2667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000">
                <a:latin typeface="Arial" pitchFamily="34" charset="0"/>
              </a:rPr>
              <a:t>The ability to write a brief, give an IV, repair a computer, or play the piano</a:t>
            </a:r>
          </a:p>
        </p:txBody>
      </p:sp>
      <p:sp>
        <p:nvSpPr>
          <p:cNvPr id="5127" name="Text Box 7"/>
          <p:cNvSpPr txBox="1">
            <a:spLocks noChangeArrowheads="1"/>
          </p:cNvSpPr>
          <p:nvPr/>
        </p:nvSpPr>
        <p:spPr bwMode="auto">
          <a:xfrm>
            <a:off x="762000" y="2940049"/>
            <a:ext cx="2362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en-US" altLang="en-US" sz="2000" i="1">
                <a:latin typeface="Arial" pitchFamily="34" charset="0"/>
              </a:rPr>
              <a:t>Delegation skills, computer skills, public speaking,</a:t>
            </a:r>
            <a:br>
              <a:rPr lang="en-US" altLang="en-US" sz="2000" i="1">
                <a:latin typeface="Arial" pitchFamily="34" charset="0"/>
              </a:rPr>
            </a:br>
            <a:r>
              <a:rPr lang="en-US" altLang="en-US" sz="2000" i="1">
                <a:latin typeface="Arial" pitchFamily="34" charset="0"/>
              </a:rPr>
              <a:t>management</a:t>
            </a:r>
            <a:br>
              <a:rPr lang="en-US" altLang="en-US" sz="2000" i="1">
                <a:latin typeface="Arial" pitchFamily="34" charset="0"/>
              </a:rPr>
            </a:br>
            <a:r>
              <a:rPr lang="en-US" altLang="en-US" sz="2000" i="1">
                <a:latin typeface="Arial" pitchFamily="34" charset="0"/>
              </a:rPr>
              <a:t>skills</a:t>
            </a:r>
            <a:r>
              <a:rPr lang="en-US" altLang="en-US" sz="2000">
                <a:latin typeface="Arial" pitchFamily="34" charset="0"/>
              </a:rPr>
              <a:t> </a:t>
            </a:r>
          </a:p>
        </p:txBody>
      </p:sp>
      <p:sp>
        <p:nvSpPr>
          <p:cNvPr id="16389" name="TextBox 1"/>
          <p:cNvSpPr txBox="1">
            <a:spLocks noChangeArrowheads="1"/>
          </p:cNvSpPr>
          <p:nvPr/>
        </p:nvSpPr>
        <p:spPr bwMode="auto">
          <a:xfrm>
            <a:off x="-1847849" y="47720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latin typeface="Arial" pitchFamily="34" charset="0"/>
            </a:endParaRPr>
          </a:p>
        </p:txBody>
      </p:sp>
      <p:sp>
        <p:nvSpPr>
          <p:cNvPr id="16" name="Freeform 4"/>
          <p:cNvSpPr>
            <a:spLocks/>
          </p:cNvSpPr>
          <p:nvPr/>
        </p:nvSpPr>
        <p:spPr bwMode="auto">
          <a:xfrm>
            <a:off x="3200400" y="838200"/>
            <a:ext cx="2971800" cy="2205039"/>
          </a:xfrm>
          <a:custGeom>
            <a:avLst/>
            <a:gdLst>
              <a:gd name="T0" fmla="+- 0 6221 3249"/>
              <a:gd name="T1" fmla="*/ T0 w 5938"/>
              <a:gd name="T2" fmla="+- 0 642 642"/>
              <a:gd name="T3" fmla="*/ 642 h 4863"/>
              <a:gd name="T4" fmla="+- 0 3249 3249"/>
              <a:gd name="T5" fmla="*/ T4 w 5938"/>
              <a:gd name="T6" fmla="+- 0 5505 642"/>
              <a:gd name="T7" fmla="*/ 5505 h 4863"/>
              <a:gd name="T8" fmla="+- 0 9187 3249"/>
              <a:gd name="T9" fmla="*/ T8 w 5938"/>
              <a:gd name="T10" fmla="+- 0 5505 642"/>
              <a:gd name="T11" fmla="*/ 5505 h 4863"/>
              <a:gd name="T12" fmla="+- 0 6221 3249"/>
              <a:gd name="T13" fmla="*/ T12 w 5938"/>
              <a:gd name="T14" fmla="+- 0 642 642"/>
              <a:gd name="T15" fmla="*/ 642 h 4863"/>
            </a:gdLst>
            <a:ahLst/>
            <a:cxnLst>
              <a:cxn ang="0">
                <a:pos x="T1" y="T3"/>
              </a:cxn>
              <a:cxn ang="0">
                <a:pos x="T5" y="T7"/>
              </a:cxn>
              <a:cxn ang="0">
                <a:pos x="T9" y="T11"/>
              </a:cxn>
              <a:cxn ang="0">
                <a:pos x="T13" y="T15"/>
              </a:cxn>
            </a:cxnLst>
            <a:rect l="0" t="0" r="r" b="b"/>
            <a:pathLst>
              <a:path w="5938" h="4863">
                <a:moveTo>
                  <a:pt x="2972" y="0"/>
                </a:moveTo>
                <a:lnTo>
                  <a:pt x="0" y="4863"/>
                </a:lnTo>
                <a:lnTo>
                  <a:pt x="5938" y="4863"/>
                </a:lnTo>
                <a:lnTo>
                  <a:pt x="2972" y="0"/>
                </a:lnTo>
                <a:close/>
              </a:path>
            </a:pathLst>
          </a:custGeom>
          <a:solidFill>
            <a:schemeClr val="accent5">
              <a:lumMod val="75000"/>
            </a:schemeClr>
          </a:solidFill>
          <a:ln>
            <a:noFill/>
          </a:ln>
        </p:spPr>
        <p:txBody>
          <a:bodyPr upright="1"/>
          <a:lstStyle/>
          <a:p>
            <a:pPr eaLnBrk="1" fontAlgn="auto" hangingPunct="1">
              <a:spcBef>
                <a:spcPts val="0"/>
              </a:spcBef>
              <a:spcAft>
                <a:spcPts val="0"/>
              </a:spcAft>
              <a:defRPr/>
            </a:pPr>
            <a:endParaRPr lang="en-US">
              <a:latin typeface="+mn-lt"/>
              <a:ea typeface="+mn-ea"/>
            </a:endParaRPr>
          </a:p>
        </p:txBody>
      </p:sp>
      <p:sp>
        <p:nvSpPr>
          <p:cNvPr id="17415" name="Freeform 6"/>
          <p:cNvSpPr>
            <a:spLocks/>
          </p:cNvSpPr>
          <p:nvPr/>
        </p:nvSpPr>
        <p:spPr bwMode="auto">
          <a:xfrm>
            <a:off x="2590800" y="3124201"/>
            <a:ext cx="4191000" cy="1604963"/>
          </a:xfrm>
          <a:custGeom>
            <a:avLst/>
            <a:gdLst>
              <a:gd name="T0" fmla="*/ 2147483646 w 8098"/>
              <a:gd name="T1" fmla="*/ 2147483646 h 3240"/>
              <a:gd name="T2" fmla="*/ 2147483646 w 8098"/>
              <a:gd name="T3" fmla="*/ 2147483646 h 3240"/>
              <a:gd name="T4" fmla="*/ 0 w 8098"/>
              <a:gd name="T5" fmla="*/ 2147483646 h 3240"/>
              <a:gd name="T6" fmla="*/ 2147483646 w 8098"/>
              <a:gd name="T7" fmla="*/ 2147483646 h 3240"/>
              <a:gd name="T8" fmla="*/ 2147483646 w 8098"/>
              <a:gd name="T9" fmla="*/ 2147483646 h 3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98" h="3240">
                <a:moveTo>
                  <a:pt x="7210" y="0"/>
                </a:moveTo>
                <a:lnTo>
                  <a:pt x="888" y="0"/>
                </a:lnTo>
                <a:lnTo>
                  <a:pt x="0" y="3240"/>
                </a:lnTo>
                <a:lnTo>
                  <a:pt x="8098" y="3240"/>
                </a:lnTo>
                <a:lnTo>
                  <a:pt x="7210" y="0"/>
                </a:lnTo>
                <a:close/>
              </a:path>
            </a:pathLst>
          </a:custGeom>
          <a:solidFill>
            <a:srgbClr val="33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6" name="Freeform 6"/>
          <p:cNvSpPr>
            <a:spLocks/>
          </p:cNvSpPr>
          <p:nvPr/>
        </p:nvSpPr>
        <p:spPr bwMode="auto">
          <a:xfrm>
            <a:off x="1905000" y="4799014"/>
            <a:ext cx="5562600" cy="1978025"/>
          </a:xfrm>
          <a:custGeom>
            <a:avLst/>
            <a:gdLst>
              <a:gd name="T0" fmla="*/ 2147483646 w 8098"/>
              <a:gd name="T1" fmla="*/ 2147483646 h 3240"/>
              <a:gd name="T2" fmla="*/ 2147483646 w 8098"/>
              <a:gd name="T3" fmla="*/ 2147483646 h 3240"/>
              <a:gd name="T4" fmla="*/ 0 w 8098"/>
              <a:gd name="T5" fmla="*/ 2147483646 h 3240"/>
              <a:gd name="T6" fmla="*/ 2147483646 w 8098"/>
              <a:gd name="T7" fmla="*/ 2147483646 h 3240"/>
              <a:gd name="T8" fmla="*/ 2147483646 w 8098"/>
              <a:gd name="T9" fmla="*/ 2147483646 h 3240"/>
              <a:gd name="T10" fmla="*/ 0 60000 65536"/>
              <a:gd name="T11" fmla="*/ 0 60000 65536"/>
              <a:gd name="T12" fmla="*/ 0 60000 65536"/>
              <a:gd name="T13" fmla="*/ 0 60000 65536"/>
              <a:gd name="T14" fmla="*/ 0 60000 65536"/>
              <a:gd name="T15" fmla="*/ 0 w 8098"/>
              <a:gd name="T16" fmla="*/ 0 h 3240"/>
              <a:gd name="T17" fmla="*/ 8098 w 8098"/>
              <a:gd name="T18" fmla="*/ 3240 h 3240"/>
            </a:gdLst>
            <a:ahLst/>
            <a:cxnLst>
              <a:cxn ang="T10">
                <a:pos x="T0" y="T1"/>
              </a:cxn>
              <a:cxn ang="T11">
                <a:pos x="T2" y="T3"/>
              </a:cxn>
              <a:cxn ang="T12">
                <a:pos x="T4" y="T5"/>
              </a:cxn>
              <a:cxn ang="T13">
                <a:pos x="T6" y="T7"/>
              </a:cxn>
              <a:cxn ang="T14">
                <a:pos x="T8" y="T9"/>
              </a:cxn>
            </a:cxnLst>
            <a:rect l="T15" t="T16" r="T17" b="T18"/>
            <a:pathLst>
              <a:path w="8098" h="3240">
                <a:moveTo>
                  <a:pt x="7210" y="0"/>
                </a:moveTo>
                <a:lnTo>
                  <a:pt x="888" y="0"/>
                </a:lnTo>
                <a:lnTo>
                  <a:pt x="0" y="3240"/>
                </a:lnTo>
                <a:lnTo>
                  <a:pt x="8098" y="3240"/>
                </a:lnTo>
                <a:lnTo>
                  <a:pt x="7210" y="0"/>
                </a:lnTo>
                <a:close/>
              </a:path>
            </a:pathLst>
          </a:custGeom>
          <a:solidFill>
            <a:srgbClr val="C16F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a:latin typeface="Century Gothic" pitchFamily="34" charset="0"/>
              </a:rPr>
              <a:t>             </a:t>
            </a:r>
          </a:p>
        </p:txBody>
      </p:sp>
      <p:sp>
        <p:nvSpPr>
          <p:cNvPr id="17417" name="Text Box 5"/>
          <p:cNvSpPr txBox="1">
            <a:spLocks noChangeArrowheads="1"/>
          </p:cNvSpPr>
          <p:nvPr/>
        </p:nvSpPr>
        <p:spPr bwMode="auto">
          <a:xfrm>
            <a:off x="3810000" y="1501775"/>
            <a:ext cx="175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100">
                <a:latin typeface="Century Gothic" pitchFamily="34" charset="0"/>
              </a:rPr>
              <a:t>            </a:t>
            </a:r>
          </a:p>
          <a:p>
            <a:pPr eaLnBrk="1" hangingPunct="1"/>
            <a:r>
              <a:rPr lang="en-US" altLang="en-US" sz="2000">
                <a:solidFill>
                  <a:schemeClr val="bg1"/>
                </a:solidFill>
                <a:latin typeface="Century Gothic" pitchFamily="34" charset="0"/>
              </a:rPr>
              <a:t>                  Job-Specific</a:t>
            </a:r>
            <a:endParaRPr lang="en-US" altLang="en-US" sz="2000">
              <a:latin typeface="Century Gothic" pitchFamily="34" charset="0"/>
            </a:endParaRPr>
          </a:p>
          <a:p>
            <a:pPr eaLnBrk="1" hangingPunct="1"/>
            <a:r>
              <a:rPr lang="en-US" altLang="en-US" sz="2000">
                <a:latin typeface="Century Gothic" pitchFamily="34" charset="0"/>
              </a:rPr>
              <a:t>        </a:t>
            </a:r>
            <a:r>
              <a:rPr lang="en-US" altLang="en-US" sz="2000">
                <a:solidFill>
                  <a:schemeClr val="bg1"/>
                </a:solidFill>
                <a:latin typeface="Century Gothic" pitchFamily="34" charset="0"/>
              </a:rPr>
              <a:t>Skills</a:t>
            </a:r>
          </a:p>
        </p:txBody>
      </p:sp>
      <p:sp>
        <p:nvSpPr>
          <p:cNvPr id="17418" name="Text Box 4"/>
          <p:cNvSpPr txBox="1">
            <a:spLocks noChangeArrowheads="1"/>
          </p:cNvSpPr>
          <p:nvPr/>
        </p:nvSpPr>
        <p:spPr bwMode="auto">
          <a:xfrm>
            <a:off x="3352800" y="3227389"/>
            <a:ext cx="25908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100">
                <a:solidFill>
                  <a:srgbClr val="FFFFFF"/>
                </a:solidFill>
                <a:latin typeface="Century Gothic" pitchFamily="34" charset="0"/>
              </a:rPr>
              <a:t> </a:t>
            </a:r>
            <a:endParaRPr lang="en-US" altLang="en-US" sz="1100">
              <a:latin typeface="Century Gothic" pitchFamily="34" charset="0"/>
            </a:endParaRPr>
          </a:p>
          <a:p>
            <a:pPr algn="ctr" eaLnBrk="1" hangingPunct="1"/>
            <a:r>
              <a:rPr lang="en-US" altLang="en-US" sz="1100">
                <a:solidFill>
                  <a:srgbClr val="FFFFFF"/>
                </a:solidFill>
                <a:latin typeface="Century Gothic" pitchFamily="34" charset="0"/>
              </a:rPr>
              <a:t>     </a:t>
            </a:r>
            <a:r>
              <a:rPr lang="en-US" altLang="en-US" sz="2000">
                <a:solidFill>
                  <a:srgbClr val="FFFFFF"/>
                </a:solidFill>
                <a:latin typeface="Century Gothic" pitchFamily="34" charset="0"/>
              </a:rPr>
              <a:t>Transferrable</a:t>
            </a:r>
            <a:endParaRPr lang="en-US" altLang="en-US" sz="2000">
              <a:latin typeface="Century Gothic" pitchFamily="34" charset="0"/>
            </a:endParaRPr>
          </a:p>
          <a:p>
            <a:pPr algn="ctr" eaLnBrk="1" hangingPunct="1"/>
            <a:r>
              <a:rPr lang="en-US" altLang="en-US" sz="2000">
                <a:solidFill>
                  <a:srgbClr val="FFFFFF"/>
                </a:solidFill>
                <a:latin typeface="Century Gothic" pitchFamily="34" charset="0"/>
              </a:rPr>
              <a:t>Skills</a:t>
            </a:r>
            <a:endParaRPr lang="en-US" altLang="en-US" sz="2000">
              <a:latin typeface="Century Gothic" pitchFamily="34" charset="0"/>
            </a:endParaRPr>
          </a:p>
        </p:txBody>
      </p:sp>
      <p:sp>
        <p:nvSpPr>
          <p:cNvPr id="2" name="TextBox 1"/>
          <p:cNvSpPr txBox="1">
            <a:spLocks noChangeArrowheads="1"/>
          </p:cNvSpPr>
          <p:nvPr/>
        </p:nvSpPr>
        <p:spPr bwMode="auto">
          <a:xfrm>
            <a:off x="3733800" y="5145088"/>
            <a:ext cx="320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2000">
                <a:solidFill>
                  <a:schemeClr val="bg1"/>
                </a:solidFill>
                <a:latin typeface="Century Gothic" pitchFamily="34" charset="0"/>
              </a:rPr>
              <a:t>Adaptive Skills</a:t>
            </a:r>
          </a:p>
        </p:txBody>
      </p:sp>
      <p:sp>
        <p:nvSpPr>
          <p:cNvPr id="3" name="TextBox 2"/>
          <p:cNvSpPr txBox="1">
            <a:spLocks noChangeArrowheads="1"/>
          </p:cNvSpPr>
          <p:nvPr/>
        </p:nvSpPr>
        <p:spPr bwMode="auto">
          <a:xfrm>
            <a:off x="2209800" y="5754688"/>
            <a:ext cx="4953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a:latin typeface="Century Gothic" pitchFamily="34" charset="0"/>
              </a:rPr>
              <a:t> </a:t>
            </a:r>
            <a:r>
              <a:rPr lang="en-US" altLang="en-US" sz="1600">
                <a:solidFill>
                  <a:schemeClr val="bg1"/>
                </a:solidFill>
                <a:latin typeface="Arial" pitchFamily="34" charset="0"/>
                <a:cs typeface="Arial" pitchFamily="34" charset="0"/>
              </a:rPr>
              <a:t>Flexibility, how we handle stress, teachability, </a:t>
            </a:r>
          </a:p>
          <a:p>
            <a:pPr algn="ctr" eaLnBrk="1" hangingPunct="1"/>
            <a:r>
              <a:rPr lang="en-US" altLang="en-US" sz="1600">
                <a:solidFill>
                  <a:schemeClr val="bg1"/>
                </a:solidFill>
                <a:latin typeface="Arial" pitchFamily="34" charset="0"/>
                <a:cs typeface="Arial" pitchFamily="34" charset="0"/>
              </a:rPr>
              <a:t>being non-defensive, listening, and </a:t>
            </a:r>
          </a:p>
          <a:p>
            <a:pPr algn="ctr" eaLnBrk="1" hangingPunct="1"/>
            <a:r>
              <a:rPr lang="en-US" altLang="en-US" sz="1600">
                <a:solidFill>
                  <a:schemeClr val="bg1"/>
                </a:solidFill>
                <a:latin typeface="Arial" pitchFamily="34" charset="0"/>
                <a:cs typeface="Arial" pitchFamily="34" charset="0"/>
              </a:rPr>
              <a:t>communicating effectively…</a:t>
            </a:r>
            <a:endParaRPr lang="en-US" altLang="en-US" sz="1600"/>
          </a:p>
        </p:txBody>
      </p:sp>
    </p:spTree>
    <p:extLst>
      <p:ext uri="{BB962C8B-B14F-4D97-AF65-F5344CB8AC3E}">
        <p14:creationId xmlns:p14="http://schemas.microsoft.com/office/powerpoint/2010/main" val="10042509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131"/>
                                        </p:tgtEl>
                                        <p:attrNameLst>
                                          <p:attrName>style.visibility</p:attrName>
                                        </p:attrNameLst>
                                      </p:cBhvr>
                                      <p:to>
                                        <p:strVal val="visible"/>
                                      </p:to>
                                    </p:set>
                                    <p:animEffect transition="in" filter="dissolve">
                                      <p:cBhvr>
                                        <p:cTn id="7" dur="750"/>
                                        <p:tgtEl>
                                          <p:spTgt spid="51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nodeType="afterGroup">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7417"/>
                                        </p:tgtEl>
                                        <p:attrNameLst>
                                          <p:attrName>style.visibility</p:attrName>
                                        </p:attrNameLst>
                                      </p:cBhvr>
                                      <p:to>
                                        <p:strVal val="visible"/>
                                      </p:to>
                                    </p:set>
                                    <p:animEffect transition="in" filter="barn(inVertical)">
                                      <p:cBhvr>
                                        <p:cTn id="16" dur="1000"/>
                                        <p:tgtEl>
                                          <p:spTgt spid="174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dissolve">
                                      <p:cBhvr>
                                        <p:cTn id="21" dur="2000"/>
                                        <p:tgtEl>
                                          <p:spTgt spid="51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415"/>
                                        </p:tgtEl>
                                        <p:attrNameLst>
                                          <p:attrName>style.visibility</p:attrName>
                                        </p:attrNameLst>
                                      </p:cBhvr>
                                      <p:to>
                                        <p:strVal val="visible"/>
                                      </p:to>
                                    </p:set>
                                    <p:animEffect transition="in" filter="wipe(down)">
                                      <p:cBhvr>
                                        <p:cTn id="26" dur="500"/>
                                        <p:tgtEl>
                                          <p:spTgt spid="17415"/>
                                        </p:tgtEl>
                                      </p:cBhvr>
                                    </p:animEffect>
                                  </p:childTnLst>
                                </p:cTn>
                              </p:par>
                            </p:childTnLst>
                          </p:cTn>
                        </p:par>
                        <p:par>
                          <p:cTn id="27" fill="hold" nodeType="afterGroup">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7418"/>
                                        </p:tgtEl>
                                        <p:attrNameLst>
                                          <p:attrName>style.visibility</p:attrName>
                                        </p:attrNameLst>
                                      </p:cBhvr>
                                      <p:to>
                                        <p:strVal val="visible"/>
                                      </p:to>
                                    </p:set>
                                    <p:animEffect transition="in" filter="barn(inVertical)">
                                      <p:cBhvr>
                                        <p:cTn id="30" dur="1000"/>
                                        <p:tgtEl>
                                          <p:spTgt spid="174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27"/>
                                        </p:tgtEl>
                                        <p:attrNameLst>
                                          <p:attrName>style.visibility</p:attrName>
                                        </p:attrNameLst>
                                      </p:cBhvr>
                                      <p:to>
                                        <p:strVal val="visible"/>
                                      </p:to>
                                    </p:set>
                                    <p:animEffect transition="in" filter="dissolve">
                                      <p:cBhvr>
                                        <p:cTn id="35" dur="2000"/>
                                        <p:tgtEl>
                                          <p:spTgt spid="51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416"/>
                                        </p:tgtEl>
                                        <p:attrNameLst>
                                          <p:attrName>style.visibility</p:attrName>
                                        </p:attrNameLst>
                                      </p:cBhvr>
                                      <p:to>
                                        <p:strVal val="visible"/>
                                      </p:to>
                                    </p:set>
                                    <p:animEffect transition="in" filter="wipe(down)">
                                      <p:cBhvr>
                                        <p:cTn id="40" dur="500"/>
                                        <p:tgtEl>
                                          <p:spTgt spid="17416"/>
                                        </p:tgtEl>
                                      </p:cBhvr>
                                    </p:animEffect>
                                  </p:childTnLst>
                                </p:cTn>
                              </p:par>
                            </p:childTnLst>
                          </p:cTn>
                        </p:par>
                        <p:par>
                          <p:cTn id="41" fill="hold" nodeType="afterGroup">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1000"/>
                                        <p:tgtEl>
                                          <p:spTgt spid="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P spid="5124" grpId="0"/>
      <p:bldP spid="5127" grpId="0"/>
      <p:bldP spid="17415" grpId="0" animBg="1"/>
      <p:bldP spid="17416" grpId="0" animBg="1"/>
      <p:bldP spid="17417" grpId="0"/>
      <p:bldP spid="17418" grpId="0"/>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8440" y="1446213"/>
            <a:ext cx="4384675" cy="939800"/>
          </a:xfrm>
          <a:prstGeom prst="rect">
            <a:avLst/>
          </a:prstGeom>
          <a:solidFill>
            <a:srgbClr val="37609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572002" y="1446213"/>
            <a:ext cx="4384675" cy="939800"/>
          </a:xfrm>
          <a:prstGeom prst="rect">
            <a:avLst/>
          </a:prstGeom>
          <a:solidFill>
            <a:srgbClr val="E46C0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609602" y="101601"/>
            <a:ext cx="8042275" cy="1336675"/>
          </a:xfrm>
        </p:spPr>
        <p:txBody>
          <a:bodyPr>
            <a:normAutofit/>
          </a:bodyPr>
          <a:lstStyle/>
          <a:p>
            <a:pPr algn="ctr" eaLnBrk="1" hangingPunct="1">
              <a:defRPr/>
            </a:pPr>
            <a:r>
              <a:rPr lang="en-US" altLang="en-US" sz="3000" b="1" dirty="0">
                <a:effectLst>
                  <a:outerShdw blurRad="38100" dist="38100" dir="2700000" algn="tl">
                    <a:srgbClr val="C0C0C0"/>
                  </a:outerShdw>
                </a:effectLst>
                <a:latin typeface="Century Gothic" panose="020B0502020202020204" pitchFamily="34" charset="0"/>
              </a:rPr>
              <a:t>ADAPTIVE SKILLS:</a:t>
            </a:r>
            <a:br>
              <a:rPr lang="en-US" altLang="en-US" sz="3000" b="1" dirty="0">
                <a:effectLst>
                  <a:outerShdw blurRad="38100" dist="38100" dir="2700000" algn="tl">
                    <a:srgbClr val="C0C0C0"/>
                  </a:outerShdw>
                </a:effectLst>
                <a:latin typeface="Century Gothic" panose="020B0502020202020204" pitchFamily="34" charset="0"/>
              </a:rPr>
            </a:br>
            <a:r>
              <a:rPr lang="en-US" altLang="en-US" sz="3000" b="1" dirty="0">
                <a:effectLst>
                  <a:outerShdw blurRad="38100" dist="38100" dir="2700000" algn="tl">
                    <a:srgbClr val="C0C0C0"/>
                  </a:outerShdw>
                </a:effectLst>
                <a:latin typeface="Century Gothic" panose="020B0502020202020204" pitchFamily="34" charset="0"/>
              </a:rPr>
              <a:t>THE 50/50 PROPOSITION</a:t>
            </a:r>
          </a:p>
        </p:txBody>
      </p:sp>
      <p:sp>
        <p:nvSpPr>
          <p:cNvPr id="5" name="Text Box 1"/>
          <p:cNvSpPr txBox="1">
            <a:spLocks noChangeArrowheads="1"/>
          </p:cNvSpPr>
          <p:nvPr/>
        </p:nvSpPr>
        <p:spPr bwMode="auto">
          <a:xfrm>
            <a:off x="5545138" y="1601789"/>
            <a:ext cx="24765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1600" b="1">
                <a:solidFill>
                  <a:schemeClr val="bg1"/>
                </a:solidFill>
                <a:latin typeface="Arial" pitchFamily="34" charset="0"/>
              </a:rPr>
              <a:t>Behaviors</a:t>
            </a:r>
            <a:endParaRPr lang="en-US" altLang="en-US" sz="1600">
              <a:solidFill>
                <a:schemeClr val="bg1"/>
              </a:solidFill>
              <a:latin typeface="Arial" pitchFamily="34" charset="0"/>
            </a:endParaRPr>
          </a:p>
          <a:p>
            <a:pPr algn="ctr" eaLnBrk="1" hangingPunct="1"/>
            <a:r>
              <a:rPr lang="en-US" altLang="en-US" sz="1600" b="1">
                <a:solidFill>
                  <a:schemeClr val="bg1"/>
                </a:solidFill>
                <a:latin typeface="Arial" pitchFamily="34" charset="0"/>
              </a:rPr>
              <a:t>50%</a:t>
            </a:r>
            <a:endParaRPr lang="en-US" altLang="en-US" sz="1600">
              <a:solidFill>
                <a:schemeClr val="bg1"/>
              </a:solidFill>
              <a:latin typeface="Arial" pitchFamily="34" charset="0"/>
            </a:endParaRPr>
          </a:p>
        </p:txBody>
      </p:sp>
      <p:sp>
        <p:nvSpPr>
          <p:cNvPr id="6" name="Text Box 3"/>
          <p:cNvSpPr txBox="1">
            <a:spLocks noChangeArrowheads="1"/>
          </p:cNvSpPr>
          <p:nvPr/>
        </p:nvSpPr>
        <p:spPr bwMode="auto">
          <a:xfrm>
            <a:off x="1168402" y="1573214"/>
            <a:ext cx="24685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1600" b="1">
                <a:solidFill>
                  <a:schemeClr val="bg1"/>
                </a:solidFill>
                <a:latin typeface="Arial" pitchFamily="34" charset="0"/>
              </a:rPr>
              <a:t>Mind &amp; Heart</a:t>
            </a:r>
            <a:endParaRPr lang="en-US" altLang="en-US" sz="1600">
              <a:solidFill>
                <a:schemeClr val="bg1"/>
              </a:solidFill>
              <a:latin typeface="Arial" pitchFamily="34" charset="0"/>
            </a:endParaRPr>
          </a:p>
          <a:p>
            <a:pPr algn="ctr" eaLnBrk="1" hangingPunct="1"/>
            <a:r>
              <a:rPr lang="en-US" altLang="en-US" sz="1600" b="1">
                <a:solidFill>
                  <a:schemeClr val="bg1"/>
                </a:solidFill>
                <a:latin typeface="Arial" pitchFamily="34" charset="0"/>
              </a:rPr>
              <a:t>50%</a:t>
            </a:r>
            <a:endParaRPr lang="en-US" altLang="en-US" sz="1600">
              <a:solidFill>
                <a:schemeClr val="bg1"/>
              </a:solidFill>
              <a:latin typeface="Arial" pitchFamily="34" charset="0"/>
            </a:endParaRPr>
          </a:p>
        </p:txBody>
      </p:sp>
      <p:sp>
        <p:nvSpPr>
          <p:cNvPr id="11" name="Rectangle 10"/>
          <p:cNvSpPr>
            <a:spLocks noChangeArrowheads="1"/>
          </p:cNvSpPr>
          <p:nvPr/>
        </p:nvSpPr>
        <p:spPr bwMode="auto">
          <a:xfrm>
            <a:off x="249240" y="3970338"/>
            <a:ext cx="8683625"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500" b="1">
                <a:solidFill>
                  <a:srgbClr val="E46C0A"/>
                </a:solidFill>
                <a:latin typeface="Century Gothic" pitchFamily="34" charset="0"/>
              </a:rPr>
              <a:t>Behaviors</a:t>
            </a:r>
            <a:r>
              <a:rPr lang="en-US" altLang="en-US" sz="2400" b="1">
                <a:solidFill>
                  <a:srgbClr val="0000FF"/>
                </a:solidFill>
                <a:latin typeface="Arial" pitchFamily="34" charset="0"/>
              </a:rPr>
              <a:t/>
            </a:r>
            <a:br>
              <a:rPr lang="en-US" altLang="en-US" sz="2400" b="1">
                <a:solidFill>
                  <a:srgbClr val="0000FF"/>
                </a:solidFill>
                <a:latin typeface="Arial" pitchFamily="34" charset="0"/>
              </a:rPr>
            </a:br>
            <a:endParaRPr lang="en-US" altLang="en-US">
              <a:solidFill>
                <a:srgbClr val="0000FF"/>
              </a:solidFill>
              <a:latin typeface="Arial" pitchFamily="34" charset="0"/>
            </a:endParaRPr>
          </a:p>
        </p:txBody>
      </p:sp>
      <p:sp>
        <p:nvSpPr>
          <p:cNvPr id="12" name="Rectangle 11"/>
          <p:cNvSpPr>
            <a:spLocks noChangeArrowheads="1"/>
          </p:cNvSpPr>
          <p:nvPr/>
        </p:nvSpPr>
        <p:spPr bwMode="auto">
          <a:xfrm>
            <a:off x="220665" y="4552949"/>
            <a:ext cx="5972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000">
                <a:latin typeface="Arial" pitchFamily="34" charset="0"/>
              </a:rPr>
              <a:t>Hallmarks of behavior centered adaptive skills: </a:t>
            </a:r>
          </a:p>
        </p:txBody>
      </p:sp>
      <p:sp>
        <p:nvSpPr>
          <p:cNvPr id="13" name="Rectangle 12"/>
          <p:cNvSpPr>
            <a:spLocks noChangeArrowheads="1"/>
          </p:cNvSpPr>
          <p:nvPr/>
        </p:nvSpPr>
        <p:spPr bwMode="auto">
          <a:xfrm>
            <a:off x="155575" y="5035552"/>
            <a:ext cx="8655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76092"/>
                </a:solidFill>
                <a:latin typeface="Arial" pitchFamily="34" charset="0"/>
              </a:rPr>
              <a:t>1. </a:t>
            </a:r>
            <a:r>
              <a:rPr lang="en-US" altLang="en-US" sz="2000">
                <a:latin typeface="Arial" pitchFamily="34" charset="0"/>
              </a:rPr>
              <a:t>We break the adaptive skill down into its component behavioral parts.  </a:t>
            </a:r>
          </a:p>
        </p:txBody>
      </p:sp>
      <p:sp>
        <p:nvSpPr>
          <p:cNvPr id="14" name="Rectangle 13"/>
          <p:cNvSpPr>
            <a:spLocks noChangeArrowheads="1"/>
          </p:cNvSpPr>
          <p:nvPr/>
        </p:nvSpPr>
        <p:spPr bwMode="auto">
          <a:xfrm>
            <a:off x="152400" y="5559426"/>
            <a:ext cx="8655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76092"/>
                </a:solidFill>
                <a:latin typeface="Arial" pitchFamily="34" charset="0"/>
              </a:rPr>
              <a:t>2. </a:t>
            </a:r>
            <a:r>
              <a:rPr lang="en-US" altLang="en-US" sz="2000">
                <a:latin typeface="Arial" pitchFamily="34" charset="0"/>
              </a:rPr>
              <a:t>We practice those behaviors over and over again.</a:t>
            </a:r>
          </a:p>
        </p:txBody>
      </p:sp>
      <p:sp>
        <p:nvSpPr>
          <p:cNvPr id="17" name="Rectangle 16"/>
          <p:cNvSpPr>
            <a:spLocks noChangeArrowheads="1"/>
          </p:cNvSpPr>
          <p:nvPr/>
        </p:nvSpPr>
        <p:spPr bwMode="auto">
          <a:xfrm>
            <a:off x="152400" y="6073776"/>
            <a:ext cx="8655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400" b="1">
                <a:solidFill>
                  <a:srgbClr val="376092"/>
                </a:solidFill>
                <a:latin typeface="Arial" pitchFamily="34" charset="0"/>
              </a:rPr>
              <a:t>3. </a:t>
            </a:r>
            <a:r>
              <a:rPr lang="en-US" altLang="en-US" sz="2000">
                <a:latin typeface="Arial" pitchFamily="34" charset="0"/>
              </a:rPr>
              <a:t>We offer ourselves a whole lot of compassion.</a:t>
            </a:r>
          </a:p>
          <a:p>
            <a:pPr eaLnBrk="1" hangingPunct="1"/>
            <a:endParaRPr lang="en-US" altLang="en-US" sz="1600" i="1">
              <a:latin typeface="Arial" pitchFamily="34" charset="0"/>
            </a:endParaRPr>
          </a:p>
        </p:txBody>
      </p:sp>
      <p:sp>
        <p:nvSpPr>
          <p:cNvPr id="3" name="TextBox 2"/>
          <p:cNvSpPr txBox="1">
            <a:spLocks noChangeArrowheads="1"/>
          </p:cNvSpPr>
          <p:nvPr/>
        </p:nvSpPr>
        <p:spPr bwMode="auto">
          <a:xfrm>
            <a:off x="1209677" y="2805113"/>
            <a:ext cx="67611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500" b="1">
                <a:solidFill>
                  <a:srgbClr val="376092"/>
                </a:solidFill>
                <a:latin typeface="Century Gothic" pitchFamily="34" charset="0"/>
              </a:rPr>
              <a:t>Mind &amp; Heart</a:t>
            </a:r>
          </a:p>
        </p:txBody>
      </p:sp>
      <p:sp>
        <p:nvSpPr>
          <p:cNvPr id="7" name="TextBox 6"/>
          <p:cNvSpPr txBox="1">
            <a:spLocks noChangeArrowheads="1"/>
          </p:cNvSpPr>
          <p:nvPr/>
        </p:nvSpPr>
        <p:spPr bwMode="auto">
          <a:xfrm>
            <a:off x="1168400" y="3268663"/>
            <a:ext cx="662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latin typeface="Arial" pitchFamily="34" charset="0"/>
              </a:rPr>
              <a:t>We work on changing our attitudes and beliefs.</a:t>
            </a:r>
          </a:p>
        </p:txBody>
      </p:sp>
    </p:spTree>
    <p:extLst>
      <p:ext uri="{BB962C8B-B14F-4D97-AF65-F5344CB8AC3E}">
        <p14:creationId xmlns:p14="http://schemas.microsoft.com/office/powerpoint/2010/main" val="31524467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nodeType="afterGroup">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750"/>
                                        <p:tgtEl>
                                          <p:spTgt spid="6"/>
                                        </p:tgtEl>
                                      </p:cBhvr>
                                    </p:animEffect>
                                  </p:childTnLst>
                                </p:cTn>
                              </p:par>
                            </p:childTnLst>
                          </p:cTn>
                        </p:par>
                        <p:par>
                          <p:cTn id="20" fill="hold" nodeType="afterGroup">
                            <p:stCondLst>
                              <p:cond delay="1250"/>
                            </p:stCondLst>
                            <p:childTnLst>
                              <p:par>
                                <p:cTn id="21" presetID="14" presetClass="entr" presetSubtype="10" fill="hold" grpId="0" nodeType="after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75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dissolv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 grpId="0"/>
      <p:bldP spid="5" grpId="0"/>
      <p:bldP spid="6" grpId="0"/>
      <p:bldP spid="11" grpId="0"/>
      <p:bldP spid="12" grpId="0"/>
      <p:bldP spid="13" grpId="0"/>
      <p:bldP spid="14" grpId="0"/>
      <p:bldP spid="17" grpId="0"/>
      <p:bldP spid="3"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525"/>
            <a:ext cx="9144000" cy="1336675"/>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ＭＳ Ｐゴシック" charset="0"/>
              </a:rPr>
              <a:t>BEHAVIORAL BASED ADAPTIVE SKILLS:</a:t>
            </a:r>
            <a:br>
              <a:rPr lang="en-US" sz="3000" b="1" dirty="0">
                <a:effectLst>
                  <a:outerShdw blurRad="38100" dist="38100" dir="2700000" algn="tl">
                    <a:srgbClr val="000000">
                      <a:alpha val="43137"/>
                    </a:srgbClr>
                  </a:outerShdw>
                </a:effectLst>
                <a:latin typeface="Century Gothic" panose="020B0502020202020204" pitchFamily="34" charset="0"/>
                <a:ea typeface="+mj-ea"/>
                <a:cs typeface="ＭＳ Ｐゴシック" charset="0"/>
              </a:rPr>
            </a:br>
            <a:r>
              <a:rPr lang="en-US" sz="2500" b="1" dirty="0">
                <a:latin typeface="Century Gothic" panose="020B0502020202020204" pitchFamily="34" charset="0"/>
                <a:ea typeface="+mj-ea"/>
                <a:cs typeface="ＭＳ Ｐゴシック" charset="0"/>
              </a:rPr>
              <a:t>The 4 Stages of Development</a:t>
            </a:r>
          </a:p>
        </p:txBody>
      </p:sp>
      <p:sp>
        <p:nvSpPr>
          <p:cNvPr id="12" name="Arrow: Right 11"/>
          <p:cNvSpPr/>
          <p:nvPr/>
        </p:nvSpPr>
        <p:spPr>
          <a:xfrm>
            <a:off x="304800" y="1344613"/>
            <a:ext cx="8458200" cy="4979987"/>
          </a:xfrm>
          <a:prstGeom prst="rightArrow">
            <a:avLst/>
          </a:prstGeom>
          <a:solidFill>
            <a:schemeClr val="bg1">
              <a:lumMod val="65000"/>
              <a:alpha val="82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13" name="Rectangle: Rounded Corners 12"/>
          <p:cNvSpPr>
            <a:spLocks noChangeArrowheads="1"/>
          </p:cNvSpPr>
          <p:nvPr/>
        </p:nvSpPr>
        <p:spPr bwMode="auto">
          <a:xfrm>
            <a:off x="76200" y="2667000"/>
            <a:ext cx="2046288" cy="2286000"/>
          </a:xfrm>
          <a:prstGeom prst="roundRect">
            <a:avLst>
              <a:gd name="adj" fmla="val 16667"/>
            </a:avLst>
          </a:prstGeom>
          <a:solidFill>
            <a:srgbClr val="669900">
              <a:alpha val="90195"/>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14" name="Rectangle: Rounded Corners 13"/>
          <p:cNvSpPr>
            <a:spLocks noChangeArrowheads="1"/>
          </p:cNvSpPr>
          <p:nvPr/>
        </p:nvSpPr>
        <p:spPr bwMode="auto">
          <a:xfrm>
            <a:off x="2271715" y="2667000"/>
            <a:ext cx="2071687" cy="2286000"/>
          </a:xfrm>
          <a:prstGeom prst="roundRect">
            <a:avLst>
              <a:gd name="adj" fmla="val 16667"/>
            </a:avLst>
          </a:prstGeom>
          <a:solidFill>
            <a:srgbClr val="CC6600">
              <a:alpha val="92940"/>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16" name="Rectangle: Rounded Corners 15"/>
          <p:cNvSpPr>
            <a:spLocks noChangeArrowheads="1"/>
          </p:cNvSpPr>
          <p:nvPr/>
        </p:nvSpPr>
        <p:spPr bwMode="auto">
          <a:xfrm>
            <a:off x="4552950" y="2667000"/>
            <a:ext cx="2152650" cy="2286000"/>
          </a:xfrm>
          <a:prstGeom prst="roundRect">
            <a:avLst>
              <a:gd name="adj" fmla="val 16667"/>
            </a:avLst>
          </a:prstGeom>
          <a:solidFill>
            <a:srgbClr val="953735">
              <a:alpha val="94116"/>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0487" name="Text Box 9"/>
          <p:cNvSpPr txBox="1">
            <a:spLocks noChangeArrowheads="1"/>
          </p:cNvSpPr>
          <p:nvPr/>
        </p:nvSpPr>
        <p:spPr bwMode="auto">
          <a:xfrm>
            <a:off x="4595815" y="2743200"/>
            <a:ext cx="20335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Conscious Competence</a:t>
            </a:r>
          </a:p>
          <a:p>
            <a:pPr algn="ctr" eaLnBrk="1" hangingPunct="1"/>
            <a:endParaRPr lang="en-US" altLang="en-US">
              <a:latin typeface="Cambria" pitchFamily="18"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know that you know how to do something, and it takes effort.</a:t>
            </a:r>
            <a:endParaRPr lang="en-US" altLang="en-US" sz="1700">
              <a:latin typeface="Arial" pitchFamily="34" charset="0"/>
              <a:ea typeface="MS Mincho" pitchFamily="49" charset="-128"/>
            </a:endParaRPr>
          </a:p>
        </p:txBody>
      </p:sp>
      <p:sp>
        <p:nvSpPr>
          <p:cNvPr id="20490" name="Text Box 8"/>
          <p:cNvSpPr txBox="1">
            <a:spLocks noChangeArrowheads="1"/>
          </p:cNvSpPr>
          <p:nvPr/>
        </p:nvSpPr>
        <p:spPr bwMode="auto">
          <a:xfrm>
            <a:off x="2301876" y="2819400"/>
            <a:ext cx="20415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Conscious Incompetence</a:t>
            </a:r>
          </a:p>
          <a:p>
            <a:pPr algn="ctr" eaLnBrk="1" hangingPunct="1"/>
            <a:endParaRPr lang="en-US" altLang="en-US" sz="1600">
              <a:latin typeface="Cambria" pitchFamily="18"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know that you don’t know how to do something, and it bothers you.</a:t>
            </a:r>
            <a:endParaRPr lang="en-US" altLang="en-US" sz="1700">
              <a:latin typeface="Arial" pitchFamily="34" charset="0"/>
              <a:ea typeface="MS Mincho" pitchFamily="49" charset="-128"/>
            </a:endParaRPr>
          </a:p>
        </p:txBody>
      </p:sp>
      <p:sp>
        <p:nvSpPr>
          <p:cNvPr id="20491" name="Text Box 7"/>
          <p:cNvSpPr txBox="1">
            <a:spLocks noChangeArrowheads="1"/>
          </p:cNvSpPr>
          <p:nvPr/>
        </p:nvSpPr>
        <p:spPr bwMode="auto">
          <a:xfrm>
            <a:off x="152400" y="2819400"/>
            <a:ext cx="1885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Unconscious Incompetence</a:t>
            </a:r>
          </a:p>
          <a:p>
            <a:pPr algn="ctr" eaLnBrk="1" hangingPunct="1"/>
            <a:endParaRPr lang="en-US" altLang="en-US" sz="1600">
              <a:latin typeface="Cambria" pitchFamily="18"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don’t know that you don’t know how to do something</a:t>
            </a:r>
            <a:r>
              <a:rPr lang="en-US" altLang="en-US" sz="1500" i="1">
                <a:solidFill>
                  <a:srgbClr val="FFFFFF"/>
                </a:solidFill>
                <a:latin typeface="Arial" pitchFamily="34" charset="0"/>
                <a:ea typeface="MS Mincho" pitchFamily="49" charset="-128"/>
              </a:rPr>
              <a:t>.</a:t>
            </a:r>
            <a:endParaRPr lang="en-US" altLang="en-US" sz="1500">
              <a:latin typeface="Arial" pitchFamily="34" charset="0"/>
              <a:ea typeface="MS Mincho" pitchFamily="49" charset="-128"/>
            </a:endParaRPr>
          </a:p>
        </p:txBody>
      </p:sp>
    </p:spTree>
    <p:extLst>
      <p:ext uri="{BB962C8B-B14F-4D97-AF65-F5344CB8AC3E}">
        <p14:creationId xmlns:p14="http://schemas.microsoft.com/office/powerpoint/2010/main" val="80064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nodeType="afterGroup">
                            <p:stCondLst>
                              <p:cond delay="1000"/>
                            </p:stCondLst>
                            <p:childTnLst>
                              <p:par>
                                <p:cTn id="9" presetID="3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250" fill="hold"/>
                                        <p:tgtEl>
                                          <p:spTgt spid="12"/>
                                        </p:tgtEl>
                                        <p:attrNameLst>
                                          <p:attrName>ppt_w</p:attrName>
                                        </p:attrNameLst>
                                      </p:cBhvr>
                                      <p:tavLst>
                                        <p:tav tm="0">
                                          <p:val>
                                            <p:fltVal val="0"/>
                                          </p:val>
                                        </p:tav>
                                        <p:tav tm="100000">
                                          <p:val>
                                            <p:strVal val="#ppt_w"/>
                                          </p:val>
                                        </p:tav>
                                      </p:tavLst>
                                    </p:anim>
                                    <p:anim calcmode="lin" valueType="num">
                                      <p:cBhvr>
                                        <p:cTn id="12" dur="1250" fill="hold"/>
                                        <p:tgtEl>
                                          <p:spTgt spid="12"/>
                                        </p:tgtEl>
                                        <p:attrNameLst>
                                          <p:attrName>ppt_h</p:attrName>
                                        </p:attrNameLst>
                                      </p:cBhvr>
                                      <p:tavLst>
                                        <p:tav tm="0">
                                          <p:val>
                                            <p:fltVal val="0"/>
                                          </p:val>
                                        </p:tav>
                                        <p:tav tm="100000">
                                          <p:val>
                                            <p:strVal val="#ppt_h"/>
                                          </p:val>
                                        </p:tav>
                                      </p:tavLst>
                                    </p:anim>
                                    <p:anim calcmode="lin" valueType="num">
                                      <p:cBhvr>
                                        <p:cTn id="13" dur="1250" fill="hold"/>
                                        <p:tgtEl>
                                          <p:spTgt spid="12"/>
                                        </p:tgtEl>
                                        <p:attrNameLst>
                                          <p:attrName>style.rotation</p:attrName>
                                        </p:attrNameLst>
                                      </p:cBhvr>
                                      <p:tavLst>
                                        <p:tav tm="0">
                                          <p:val>
                                            <p:fltVal val="90"/>
                                          </p:val>
                                        </p:tav>
                                        <p:tav tm="100000">
                                          <p:val>
                                            <p:fltVal val="0"/>
                                          </p:val>
                                        </p:tav>
                                      </p:tavLst>
                                    </p:anim>
                                    <p:animEffect transition="in" filter="fade">
                                      <p:cBhvr>
                                        <p:cTn id="14" dur="1250"/>
                                        <p:tgtEl>
                                          <p:spTgt spid="1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ppt_w</p:attrName>
                                        </p:attrNameLst>
                                      </p:cBhvr>
                                      <p:tavLst>
                                        <p:tav tm="0" fmla="#ppt_w*sin(2.5*pi*$)">
                                          <p:val>
                                            <p:fltVal val="0"/>
                                          </p:val>
                                        </p:tav>
                                        <p:tav tm="100000">
                                          <p:val>
                                            <p:fltVal val="1"/>
                                          </p:val>
                                        </p:tav>
                                      </p:tavLst>
                                    </p:anim>
                                    <p:anim calcmode="lin" valueType="num">
                                      <p:cBhvr>
                                        <p:cTn id="21" dur="2000" fill="hold"/>
                                        <p:tgtEl>
                                          <p:spTgt spid="13"/>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491"/>
                                        </p:tgtEl>
                                        <p:attrNameLst>
                                          <p:attrName>style.visibility</p:attrName>
                                        </p:attrNameLst>
                                      </p:cBhvr>
                                      <p:to>
                                        <p:strVal val="visible"/>
                                      </p:to>
                                    </p:set>
                                    <p:animEffect transition="in" filter="fade">
                                      <p:cBhvr>
                                        <p:cTn id="25" dur="500"/>
                                        <p:tgtEl>
                                          <p:spTgt spid="2049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0490"/>
                                        </p:tgtEl>
                                        <p:attrNameLst>
                                          <p:attrName>style.visibility</p:attrName>
                                        </p:attrNameLst>
                                      </p:cBhvr>
                                      <p:to>
                                        <p:strVal val="visible"/>
                                      </p:to>
                                    </p:set>
                                    <p:animEffect transition="in" filter="fade">
                                      <p:cBhvr>
                                        <p:cTn id="36" dur="500"/>
                                        <p:tgtEl>
                                          <p:spTgt spid="2049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anim calcmode="lin" valueType="num">
                                      <p:cBhvr>
                                        <p:cTn id="42" dur="2000" fill="hold"/>
                                        <p:tgtEl>
                                          <p:spTgt spid="16"/>
                                        </p:tgtEl>
                                        <p:attrNameLst>
                                          <p:attrName>ppt_w</p:attrName>
                                        </p:attrNameLst>
                                      </p:cBhvr>
                                      <p:tavLst>
                                        <p:tav tm="0" fmla="#ppt_w*sin(2.5*pi*$)">
                                          <p:val>
                                            <p:fltVal val="0"/>
                                          </p:val>
                                        </p:tav>
                                        <p:tav tm="100000">
                                          <p:val>
                                            <p:fltVal val="1"/>
                                          </p:val>
                                        </p:tav>
                                      </p:tavLst>
                                    </p:anim>
                                    <p:anim calcmode="lin" valueType="num">
                                      <p:cBhvr>
                                        <p:cTn id="43" dur="2000" fill="hold"/>
                                        <p:tgtEl>
                                          <p:spTgt spid="16"/>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0487"/>
                                        </p:tgtEl>
                                        <p:attrNameLst>
                                          <p:attrName>style.visibility</p:attrName>
                                        </p:attrNameLst>
                                      </p:cBhvr>
                                      <p:to>
                                        <p:strVal val="visible"/>
                                      </p:to>
                                    </p:set>
                                    <p:animEffect transition="in" filter="fade">
                                      <p:cBhvr>
                                        <p:cTn id="47"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6" grpId="0" animBg="1"/>
      <p:bldP spid="20487" grpId="0"/>
      <p:bldP spid="20490" grpId="0"/>
      <p:bldP spid="2049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931865" y="3486149"/>
            <a:ext cx="6535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ea typeface="MS PGothic" pitchFamily="34" charset="-128"/>
              </a:defRPr>
            </a:lvl1pPr>
            <a:lvl2pPr marL="914400" indent="-34290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hangingPunct="1">
              <a:buClr>
                <a:srgbClr val="376092"/>
              </a:buClr>
              <a:buFont typeface="Arial" pitchFamily="34" charset="0"/>
              <a:buChar char="•"/>
            </a:pPr>
            <a:r>
              <a:rPr lang="en-US" altLang="en-US" sz="2000">
                <a:solidFill>
                  <a:srgbClr val="376092"/>
                </a:solidFill>
                <a:latin typeface="Arial" pitchFamily="34" charset="0"/>
              </a:rPr>
              <a:t>Don't interrupt</a:t>
            </a:r>
          </a:p>
        </p:txBody>
      </p:sp>
      <p:sp>
        <p:nvSpPr>
          <p:cNvPr id="63492" name="Title 1"/>
          <p:cNvSpPr>
            <a:spLocks noGrp="1"/>
          </p:cNvSpPr>
          <p:nvPr>
            <p:ph type="title"/>
          </p:nvPr>
        </p:nvSpPr>
        <p:spPr>
          <a:xfrm>
            <a:off x="457200" y="15240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Arial"/>
              </a:rPr>
              <a:t>Great Listening Skills</a:t>
            </a:r>
            <a:r>
              <a:rPr lang="en-US" b="1" dirty="0">
                <a:solidFill>
                  <a:schemeClr val="tx1">
                    <a:lumMod val="85000"/>
                    <a:lumOff val="15000"/>
                  </a:schemeClr>
                </a:solidFill>
                <a:ea typeface="+mj-ea"/>
                <a:cs typeface="Arial"/>
              </a:rPr>
              <a:t/>
            </a:r>
            <a:br>
              <a:rPr lang="en-US" b="1" dirty="0">
                <a:solidFill>
                  <a:schemeClr val="tx1">
                    <a:lumMod val="85000"/>
                    <a:lumOff val="15000"/>
                  </a:schemeClr>
                </a:solidFill>
                <a:ea typeface="+mj-ea"/>
                <a:cs typeface="Arial"/>
              </a:rPr>
            </a:br>
            <a:r>
              <a:rPr lang="en-US" sz="2500" dirty="0">
                <a:latin typeface="Century Gothic" panose="020B0502020202020204" pitchFamily="34" charset="0"/>
                <a:ea typeface="+mj-ea"/>
                <a:cs typeface="Arial"/>
              </a:rPr>
              <a:t>(In 6 Component Parts)</a:t>
            </a:r>
          </a:p>
        </p:txBody>
      </p:sp>
      <p:sp>
        <p:nvSpPr>
          <p:cNvPr id="5" name="Rectangle 3"/>
          <p:cNvSpPr txBox="1">
            <a:spLocks noChangeArrowheads="1"/>
          </p:cNvSpPr>
          <p:nvPr/>
        </p:nvSpPr>
        <p:spPr bwMode="auto">
          <a:xfrm>
            <a:off x="744538" y="1390650"/>
            <a:ext cx="8229600" cy="971551"/>
          </a:xfrm>
          <a:prstGeom prst="rect">
            <a:avLst/>
          </a:prstGeom>
          <a:noFill/>
          <a:ln>
            <a:noFill/>
          </a:ln>
          <a:extLst/>
        </p:spPr>
        <p:txBody>
          <a:bodyPr/>
          <a:lstStyle>
            <a:lvl1pPr marL="457200" indent="-457200" algn="l" rtl="0" eaLnBrk="0" fontAlgn="base" hangingPunct="0">
              <a:spcBef>
                <a:spcPct val="20000"/>
              </a:spcBef>
              <a:spcAft>
                <a:spcPct val="0"/>
              </a:spcAft>
              <a:buClr>
                <a:srgbClr val="66FFFF"/>
              </a:buClr>
              <a:buFont typeface="Wingdings" charset="0"/>
              <a:buChar char="§"/>
              <a:defRPr sz="3200">
                <a:solidFill>
                  <a:schemeClr val="tx1"/>
                </a:solidFill>
                <a:latin typeface="+mn-lt"/>
                <a:ea typeface="ＭＳ Ｐゴシック" charset="0"/>
                <a:cs typeface="ＭＳ Ｐゴシック" charset="0"/>
              </a:defRPr>
            </a:lvl1pPr>
            <a:lvl2pPr marL="914400" indent="-342900" algn="l" rtl="0" eaLnBrk="0" fontAlgn="base" hangingPunct="0">
              <a:spcBef>
                <a:spcPct val="20000"/>
              </a:spcBef>
              <a:spcAft>
                <a:spcPct val="0"/>
              </a:spcAft>
              <a:buClr>
                <a:schemeClr val="tx2"/>
              </a:buClr>
              <a:buFont typeface="Wingdings" charset="0"/>
              <a:buChar char="§"/>
              <a:defRPr sz="2800">
                <a:solidFill>
                  <a:schemeClr val="tx1"/>
                </a:solidFill>
                <a:latin typeface="+mn-lt"/>
                <a:ea typeface="ＭＳ Ｐゴシック" charset="0"/>
              </a:defRPr>
            </a:lvl2pPr>
            <a:lvl3pPr marL="1371600" indent="-342900" algn="l" rtl="0" eaLnBrk="0" fontAlgn="base" hangingPunct="0">
              <a:spcBef>
                <a:spcPct val="20000"/>
              </a:spcBef>
              <a:spcAft>
                <a:spcPct val="0"/>
              </a:spcAft>
              <a:buClr>
                <a:schemeClr val="tx1"/>
              </a:buClr>
              <a:buChar char="•"/>
              <a:defRPr sz="2400">
                <a:solidFill>
                  <a:schemeClr val="tx1"/>
                </a:solidFill>
                <a:latin typeface="+mn-lt"/>
                <a:ea typeface="ＭＳ Ｐゴシック" charset="0"/>
              </a:defRPr>
            </a:lvl3pPr>
            <a:lvl4pPr marL="1828800" indent="-342900" algn="l" rtl="0" eaLnBrk="0" fontAlgn="base" hangingPunct="0">
              <a:spcBef>
                <a:spcPct val="20000"/>
              </a:spcBef>
              <a:spcAft>
                <a:spcPct val="0"/>
              </a:spcAft>
              <a:buChar char="–"/>
              <a:defRPr sz="2000">
                <a:solidFill>
                  <a:schemeClr val="tx1"/>
                </a:solidFill>
                <a:latin typeface="+mn-lt"/>
                <a:ea typeface="ＭＳ Ｐゴシック" charset="0"/>
              </a:defRPr>
            </a:lvl4pPr>
            <a:lvl5pPr marL="2286000" indent="-342900" algn="l" rtl="0" eaLnBrk="0" fontAlgn="base" hangingPunct="0">
              <a:spcBef>
                <a:spcPct val="20000"/>
              </a:spcBef>
              <a:spcAft>
                <a:spcPct val="0"/>
              </a:spcAft>
              <a:buChar char="»"/>
              <a:defRPr sz="2000">
                <a:solidFill>
                  <a:schemeClr val="tx1"/>
                </a:solidFill>
                <a:latin typeface="+mn-lt"/>
                <a:ea typeface="ＭＳ Ｐゴシック" charset="0"/>
              </a:defRPr>
            </a:lvl5pPr>
            <a:lvl6pPr marL="2743200" indent="-342900" algn="l" rtl="0" fontAlgn="base">
              <a:spcBef>
                <a:spcPct val="20000"/>
              </a:spcBef>
              <a:spcAft>
                <a:spcPct val="0"/>
              </a:spcAft>
              <a:buChar char="»"/>
              <a:defRPr sz="2000">
                <a:solidFill>
                  <a:schemeClr val="tx1"/>
                </a:solidFill>
                <a:latin typeface="+mn-lt"/>
              </a:defRPr>
            </a:lvl6pPr>
            <a:lvl7pPr marL="3200400" indent="-342900" algn="l" rtl="0" fontAlgn="base">
              <a:spcBef>
                <a:spcPct val="20000"/>
              </a:spcBef>
              <a:spcAft>
                <a:spcPct val="0"/>
              </a:spcAft>
              <a:buChar char="»"/>
              <a:defRPr sz="2000">
                <a:solidFill>
                  <a:schemeClr val="tx1"/>
                </a:solidFill>
                <a:latin typeface="+mn-lt"/>
              </a:defRPr>
            </a:lvl7pPr>
            <a:lvl8pPr marL="3657600" indent="-342900" algn="l" rtl="0" fontAlgn="base">
              <a:spcBef>
                <a:spcPct val="20000"/>
              </a:spcBef>
              <a:spcAft>
                <a:spcPct val="0"/>
              </a:spcAft>
              <a:buChar char="»"/>
              <a:defRPr sz="2000">
                <a:solidFill>
                  <a:schemeClr val="tx1"/>
                </a:solidFill>
                <a:latin typeface="+mn-lt"/>
              </a:defRPr>
            </a:lvl8pPr>
            <a:lvl9pPr marL="4114800" indent="-342900" algn="l" rtl="0" fontAlgn="base">
              <a:spcBef>
                <a:spcPct val="20000"/>
              </a:spcBef>
              <a:spcAft>
                <a:spcPct val="0"/>
              </a:spcAft>
              <a:buChar char="»"/>
              <a:defRPr sz="2000">
                <a:solidFill>
                  <a:schemeClr val="tx1"/>
                </a:solidFill>
                <a:latin typeface="+mn-lt"/>
              </a:defRPr>
            </a:lvl9pPr>
          </a:lstStyle>
          <a:p>
            <a:pPr marL="609600" indent="-609600" eaLnBrk="1" hangingPunct="1">
              <a:buClr>
                <a:schemeClr val="bg1"/>
              </a:buClr>
              <a:buFont typeface="Wingdings" charset="0"/>
              <a:buNone/>
              <a:defRPr/>
            </a:pPr>
            <a:r>
              <a:rPr lang="en-US" sz="2500" b="1" dirty="0">
                <a:solidFill>
                  <a:srgbClr val="376092"/>
                </a:solidFill>
                <a:latin typeface="Arial" panose="020B0604020202020204" pitchFamily="34" charset="0"/>
                <a:cs typeface="Arial" panose="020B0604020202020204" pitchFamily="34" charset="0"/>
              </a:rPr>
              <a:t>The Behaviors:</a:t>
            </a:r>
          </a:p>
          <a:p>
            <a:pPr marL="609600" indent="-609600" eaLnBrk="1" hangingPunct="1">
              <a:buClr>
                <a:schemeClr val="bg1"/>
              </a:buClr>
              <a:buFont typeface="Wingdings" charset="0"/>
              <a:buNone/>
              <a:defRPr/>
            </a:pPr>
            <a:r>
              <a:rPr lang="en-US" sz="2800" b="1" dirty="0">
                <a:solidFill>
                  <a:schemeClr val="bg2">
                    <a:lumMod val="50000"/>
                  </a:schemeClr>
                </a:solidFill>
              </a:rPr>
              <a:t> </a:t>
            </a:r>
          </a:p>
          <a:p>
            <a:pPr marL="609600" indent="-609600" eaLnBrk="1" hangingPunct="1">
              <a:buClr>
                <a:schemeClr val="bg1"/>
              </a:buClr>
              <a:buFont typeface="Wingdings" charset="0"/>
              <a:buNone/>
              <a:defRPr/>
            </a:pPr>
            <a:endParaRPr lang="en-US" sz="2800" b="1" dirty="0">
              <a:solidFill>
                <a:schemeClr val="bg2">
                  <a:lumMod val="50000"/>
                </a:schemeClr>
              </a:solidFill>
            </a:endParaRPr>
          </a:p>
          <a:p>
            <a:pPr marL="609600" indent="-609600" eaLnBrk="1" hangingPunct="1">
              <a:buClr>
                <a:schemeClr val="bg1"/>
              </a:buClr>
              <a:buFont typeface="Wingdings" charset="0"/>
              <a:buNone/>
              <a:defRPr/>
            </a:pPr>
            <a:endParaRPr lang="en-US" sz="2800" b="1" dirty="0">
              <a:solidFill>
                <a:schemeClr val="bg2">
                  <a:lumMod val="50000"/>
                </a:schemeClr>
              </a:solidFill>
            </a:endParaRPr>
          </a:p>
          <a:p>
            <a:pPr marL="609600" indent="-609600" eaLnBrk="1" hangingPunct="1">
              <a:buClr>
                <a:schemeClr val="bg1"/>
              </a:buClr>
              <a:buFont typeface="Wingdings" charset="0"/>
              <a:buNone/>
              <a:defRPr/>
            </a:pPr>
            <a:endParaRPr lang="en-US" sz="2800" b="1" dirty="0">
              <a:solidFill>
                <a:schemeClr val="bg2">
                  <a:lumMod val="50000"/>
                </a:schemeClr>
              </a:solidFill>
            </a:endParaRPr>
          </a:p>
          <a:p>
            <a:pPr marL="609600" indent="-609600" eaLnBrk="1" hangingPunct="1">
              <a:buClr>
                <a:schemeClr val="bg1"/>
              </a:buClr>
              <a:buFont typeface="Wingdings" charset="0"/>
              <a:buNone/>
              <a:defRPr/>
            </a:pPr>
            <a:r>
              <a:rPr lang="en-US" sz="2800" b="1" dirty="0">
                <a:solidFill>
                  <a:schemeClr val="bg2">
                    <a:lumMod val="50000"/>
                  </a:schemeClr>
                </a:solidFill>
              </a:rPr>
              <a:t> </a:t>
            </a:r>
          </a:p>
          <a:p>
            <a:pPr marL="609600" indent="-609600" eaLnBrk="1" hangingPunct="1">
              <a:buClr>
                <a:schemeClr val="bg1"/>
              </a:buClr>
              <a:buFont typeface="Wingdings" charset="0"/>
              <a:buNone/>
              <a:defRPr/>
            </a:pPr>
            <a:r>
              <a:rPr lang="en-US" sz="2800" b="1" dirty="0">
                <a:solidFill>
                  <a:schemeClr val="bg2">
                    <a:lumMod val="50000"/>
                  </a:schemeClr>
                </a:solidFill>
              </a:rPr>
              <a:t> </a:t>
            </a:r>
          </a:p>
          <a:p>
            <a:pPr marL="609600" indent="-609600" eaLnBrk="1" hangingPunct="1">
              <a:buClr>
                <a:schemeClr val="bg1"/>
              </a:buClr>
              <a:buFont typeface="Wingdings" charset="0"/>
              <a:buNone/>
              <a:defRPr/>
            </a:pPr>
            <a:endParaRPr lang="en-US" sz="2000" b="1" dirty="0">
              <a:solidFill>
                <a:schemeClr val="bg2">
                  <a:lumMod val="50000"/>
                </a:schemeClr>
              </a:solidFill>
              <a:effectLst>
                <a:outerShdw blurRad="38100" dist="38100" dir="2700000" algn="tl">
                  <a:srgbClr val="000000"/>
                </a:outerShdw>
              </a:effectLst>
              <a:cs typeface="+mn-cs"/>
            </a:endParaRPr>
          </a:p>
        </p:txBody>
      </p:sp>
      <p:sp>
        <p:nvSpPr>
          <p:cNvPr id="6" name="TextBox 5"/>
          <p:cNvSpPr txBox="1">
            <a:spLocks noChangeArrowheads="1"/>
          </p:cNvSpPr>
          <p:nvPr/>
        </p:nvSpPr>
        <p:spPr bwMode="auto">
          <a:xfrm>
            <a:off x="1066802" y="1914525"/>
            <a:ext cx="3141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800">
                <a:solidFill>
                  <a:srgbClr val="000000"/>
                </a:solidFill>
                <a:latin typeface="Century Gothic" pitchFamily="34" charset="0"/>
              </a:rPr>
              <a:t> </a:t>
            </a:r>
            <a:r>
              <a:rPr lang="en-US" altLang="en-US" sz="2500">
                <a:solidFill>
                  <a:srgbClr val="000000"/>
                </a:solidFill>
                <a:latin typeface="Arial" pitchFamily="34" charset="0"/>
              </a:rPr>
              <a:t>Body language</a:t>
            </a:r>
          </a:p>
        </p:txBody>
      </p:sp>
      <p:sp>
        <p:nvSpPr>
          <p:cNvPr id="8" name="TextBox 7"/>
          <p:cNvSpPr txBox="1">
            <a:spLocks noChangeArrowheads="1"/>
          </p:cNvSpPr>
          <p:nvPr/>
        </p:nvSpPr>
        <p:spPr bwMode="auto">
          <a:xfrm>
            <a:off x="881065" y="2343149"/>
            <a:ext cx="5737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ea typeface="MS PGothic" pitchFamily="34" charset="-128"/>
              </a:defRPr>
            </a:lvl1pPr>
            <a:lvl2pPr marL="914400" indent="-34290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hangingPunct="1">
              <a:buClr>
                <a:srgbClr val="376092"/>
              </a:buClr>
              <a:buFont typeface="Arial" pitchFamily="34" charset="0"/>
              <a:buChar char="•"/>
            </a:pPr>
            <a:r>
              <a:rPr lang="en-US" altLang="en-US" sz="2000">
                <a:solidFill>
                  <a:srgbClr val="376092"/>
                </a:solidFill>
                <a:latin typeface="Arial" pitchFamily="34" charset="0"/>
              </a:rPr>
              <a:t>Eye contact</a:t>
            </a:r>
          </a:p>
        </p:txBody>
      </p:sp>
      <p:sp>
        <p:nvSpPr>
          <p:cNvPr id="9" name="TextBox 8"/>
          <p:cNvSpPr txBox="1">
            <a:spLocks noChangeArrowheads="1"/>
          </p:cNvSpPr>
          <p:nvPr/>
        </p:nvSpPr>
        <p:spPr bwMode="auto">
          <a:xfrm>
            <a:off x="1163638" y="3057525"/>
            <a:ext cx="57705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a:solidFill>
                  <a:srgbClr val="000000"/>
                </a:solidFill>
                <a:latin typeface="Arial" pitchFamily="34" charset="0"/>
              </a:rPr>
              <a:t>Shut up</a:t>
            </a:r>
          </a:p>
        </p:txBody>
      </p:sp>
      <p:sp>
        <p:nvSpPr>
          <p:cNvPr id="12" name="TextBox 11"/>
          <p:cNvSpPr txBox="1">
            <a:spLocks noChangeArrowheads="1"/>
          </p:cNvSpPr>
          <p:nvPr/>
        </p:nvSpPr>
        <p:spPr bwMode="auto">
          <a:xfrm>
            <a:off x="931865" y="3790949"/>
            <a:ext cx="6535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ea typeface="MS PGothic" pitchFamily="34" charset="-128"/>
              </a:defRPr>
            </a:lvl1pPr>
            <a:lvl2pPr marL="914400" indent="-34290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hangingPunct="1">
              <a:buClr>
                <a:srgbClr val="376092"/>
              </a:buClr>
              <a:buFont typeface="Arial" pitchFamily="34" charset="0"/>
              <a:buChar char="•"/>
            </a:pPr>
            <a:r>
              <a:rPr lang="en-US" altLang="en-US" sz="2000">
                <a:solidFill>
                  <a:srgbClr val="376092"/>
                </a:solidFill>
                <a:latin typeface="Arial" pitchFamily="34" charset="0"/>
              </a:rPr>
              <a:t>Watch your "air time" </a:t>
            </a:r>
          </a:p>
        </p:txBody>
      </p:sp>
      <p:sp>
        <p:nvSpPr>
          <p:cNvPr id="15" name="TextBox 14"/>
          <p:cNvSpPr txBox="1">
            <a:spLocks noChangeArrowheads="1"/>
          </p:cNvSpPr>
          <p:nvPr/>
        </p:nvSpPr>
        <p:spPr bwMode="auto">
          <a:xfrm>
            <a:off x="892175" y="2724149"/>
            <a:ext cx="8175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itchFamily="34" charset="0"/>
                <a:ea typeface="MS PGothic" pitchFamily="34" charset="-128"/>
              </a:defRPr>
            </a:lvl1pPr>
            <a:lvl2pPr marL="914400" indent="-34290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hangingPunct="1">
              <a:buClr>
                <a:srgbClr val="376092"/>
              </a:buClr>
              <a:buFont typeface="Arial" pitchFamily="34" charset="0"/>
              <a:buChar char="•"/>
            </a:pPr>
            <a:r>
              <a:rPr lang="en-US" altLang="en-US" sz="2000">
                <a:solidFill>
                  <a:srgbClr val="376092"/>
                </a:solidFill>
                <a:latin typeface="Arial" pitchFamily="34" charset="0"/>
              </a:rPr>
              <a:t>Attentive posture, gestures and facial expressions </a:t>
            </a:r>
          </a:p>
        </p:txBody>
      </p:sp>
      <p:sp>
        <p:nvSpPr>
          <p:cNvPr id="16" name="TextBox 15"/>
          <p:cNvSpPr txBox="1">
            <a:spLocks noChangeArrowheads="1"/>
          </p:cNvSpPr>
          <p:nvPr/>
        </p:nvSpPr>
        <p:spPr bwMode="auto">
          <a:xfrm>
            <a:off x="1143001" y="4276725"/>
            <a:ext cx="57705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a:solidFill>
                  <a:srgbClr val="000000"/>
                </a:solidFill>
                <a:latin typeface="Arial" pitchFamily="34" charset="0"/>
              </a:rPr>
              <a:t>Paraphrase</a:t>
            </a:r>
          </a:p>
        </p:txBody>
      </p:sp>
      <p:sp>
        <p:nvSpPr>
          <p:cNvPr id="17" name="TextBox 16"/>
          <p:cNvSpPr txBox="1">
            <a:spLocks noChangeArrowheads="1"/>
          </p:cNvSpPr>
          <p:nvPr/>
        </p:nvSpPr>
        <p:spPr bwMode="auto">
          <a:xfrm>
            <a:off x="1143001" y="4733925"/>
            <a:ext cx="57705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a:solidFill>
                  <a:srgbClr val="000000"/>
                </a:solidFill>
                <a:latin typeface="Arial" pitchFamily="34" charset="0"/>
              </a:rPr>
              <a:t>Ask questions</a:t>
            </a:r>
          </a:p>
        </p:txBody>
      </p:sp>
      <p:sp>
        <p:nvSpPr>
          <p:cNvPr id="18" name="TextBox 17"/>
          <p:cNvSpPr txBox="1">
            <a:spLocks noChangeArrowheads="1"/>
          </p:cNvSpPr>
          <p:nvPr/>
        </p:nvSpPr>
        <p:spPr bwMode="auto">
          <a:xfrm>
            <a:off x="1143001" y="5191125"/>
            <a:ext cx="57705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a:solidFill>
                  <a:srgbClr val="000000"/>
                </a:solidFill>
                <a:latin typeface="Arial" pitchFamily="34" charset="0"/>
              </a:rPr>
              <a:t>Avoid distractions</a:t>
            </a:r>
          </a:p>
        </p:txBody>
      </p:sp>
      <p:sp>
        <p:nvSpPr>
          <p:cNvPr id="19" name="TextBox 18"/>
          <p:cNvSpPr txBox="1">
            <a:spLocks noChangeArrowheads="1"/>
          </p:cNvSpPr>
          <p:nvPr/>
        </p:nvSpPr>
        <p:spPr bwMode="auto">
          <a:xfrm>
            <a:off x="1143001" y="5648325"/>
            <a:ext cx="577056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a:solidFill>
                  <a:srgbClr val="000000"/>
                </a:solidFill>
                <a:latin typeface="Arial" pitchFamily="34" charset="0"/>
              </a:rPr>
              <a:t>Empathetic reflection</a:t>
            </a:r>
          </a:p>
        </p:txBody>
      </p:sp>
      <p:pic>
        <p:nvPicPr>
          <p:cNvPr id="2" name="Picture 1" descr="dog list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3314701"/>
            <a:ext cx="3543300" cy="3543300"/>
          </a:xfrm>
          <a:prstGeom prst="rect">
            <a:avLst/>
          </a:prstGeom>
          <a:noFill/>
          <a:ln>
            <a:noFill/>
          </a:ln>
          <a:effectLst>
            <a:softEdge rad="88900"/>
          </a:effectLst>
          <a:extLst/>
        </p:spPr>
      </p:pic>
    </p:spTree>
    <p:extLst>
      <p:ext uri="{BB962C8B-B14F-4D97-AF65-F5344CB8AC3E}">
        <p14:creationId xmlns:p14="http://schemas.microsoft.com/office/powerpoint/2010/main" val="1639222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1500" fill="hold"/>
                                        <p:tgtEl>
                                          <p:spTgt spid="63492"/>
                                        </p:tgtEl>
                                        <p:attrNameLst>
                                          <p:attrName>ppt_w</p:attrName>
                                        </p:attrNameLst>
                                      </p:cBhvr>
                                      <p:tavLst>
                                        <p:tav tm="0">
                                          <p:val>
                                            <p:strVal val="#ppt_w*0.70"/>
                                          </p:val>
                                        </p:tav>
                                        <p:tav tm="100000">
                                          <p:val>
                                            <p:strVal val="#ppt_w"/>
                                          </p:val>
                                        </p:tav>
                                      </p:tavLst>
                                    </p:anim>
                                    <p:anim calcmode="lin" valueType="num">
                                      <p:cBhvr>
                                        <p:cTn id="8" dur="1500" fill="hold"/>
                                        <p:tgtEl>
                                          <p:spTgt spid="63492"/>
                                        </p:tgtEl>
                                        <p:attrNameLst>
                                          <p:attrName>ppt_h</p:attrName>
                                        </p:attrNameLst>
                                      </p:cBhvr>
                                      <p:tavLst>
                                        <p:tav tm="0">
                                          <p:val>
                                            <p:strVal val="#ppt_h"/>
                                          </p:val>
                                        </p:tav>
                                        <p:tav tm="100000">
                                          <p:val>
                                            <p:strVal val="#ppt_h"/>
                                          </p:val>
                                        </p:tav>
                                      </p:tavLst>
                                    </p:anim>
                                    <p:animEffect transition="in" filter="fade">
                                      <p:cBhvr>
                                        <p:cTn id="9" dur="1500"/>
                                        <p:tgtEl>
                                          <p:spTgt spid="63492"/>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3000" fill="hold"/>
                                        <p:tgtEl>
                                          <p:spTgt spid="2"/>
                                        </p:tgtEl>
                                        <p:attrNameLst>
                                          <p:attrName>ppt_w</p:attrName>
                                        </p:attrNameLst>
                                      </p:cBhvr>
                                      <p:tavLst>
                                        <p:tav tm="0">
                                          <p:val>
                                            <p:fltVal val="0"/>
                                          </p:val>
                                        </p:tav>
                                        <p:tav tm="100000">
                                          <p:val>
                                            <p:strVal val="#ppt_w"/>
                                          </p:val>
                                        </p:tav>
                                      </p:tavLst>
                                    </p:anim>
                                    <p:anim calcmode="lin" valueType="num">
                                      <p:cBhvr>
                                        <p:cTn id="13" dur="3000" fill="hold"/>
                                        <p:tgtEl>
                                          <p:spTgt spid="2"/>
                                        </p:tgtEl>
                                        <p:attrNameLst>
                                          <p:attrName>ppt_h</p:attrName>
                                        </p:attrNameLst>
                                      </p:cBhvr>
                                      <p:tavLst>
                                        <p:tav tm="0">
                                          <p:val>
                                            <p:fltVal val="0"/>
                                          </p:val>
                                        </p:tav>
                                        <p:tav tm="100000">
                                          <p:val>
                                            <p:strVal val="#ppt_h"/>
                                          </p:val>
                                        </p:tav>
                                      </p:tavLst>
                                    </p:anim>
                                    <p:animEffect transition="in" filter="fade">
                                      <p:cBhvr>
                                        <p:cTn id="14" dur="3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0" end="0"/>
                                            </p:txEl>
                                          </p:spTgt>
                                        </p:tgtEl>
                                      </p:cBhvr>
                                    </p:animEffect>
                                  </p:childTnLst>
                                </p:cTn>
                              </p:par>
                            </p:childTnLst>
                          </p:cTn>
                        </p:par>
                        <p:par>
                          <p:cTn id="22" fill="hold" nodeType="afterGroup">
                            <p:stCondLst>
                              <p:cond delay="1000"/>
                            </p:stCondLst>
                            <p:childTnLst>
                              <p:par>
                                <p:cTn id="23" presetID="45" presetClass="entr" presetSubtype="0"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2000"/>
                                        <p:tgtEl>
                                          <p:spTgt spid="5">
                                            <p:txEl>
                                              <p:pRg st="5" end="5"/>
                                            </p:txEl>
                                          </p:spTgt>
                                        </p:tgtEl>
                                      </p:cBhvr>
                                    </p:animEffect>
                                    <p:anim calcmode="lin" valueType="num">
                                      <p:cBhvr>
                                        <p:cTn id="31"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32" dur="2000" fill="hold"/>
                                        <p:tgtEl>
                                          <p:spTgt spid="5">
                                            <p:txEl>
                                              <p:pRg st="5" end="5"/>
                                            </p:txEl>
                                          </p:spTgt>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2000"/>
                                        <p:tgtEl>
                                          <p:spTgt spid="5">
                                            <p:txEl>
                                              <p:pRg st="6" end="6"/>
                                            </p:txEl>
                                          </p:spTgt>
                                        </p:tgtEl>
                                      </p:cBhvr>
                                    </p:animEffect>
                                    <p:anim calcmode="lin" valueType="num">
                                      <p:cBhvr>
                                        <p:cTn id="36" dur="2000" fill="hold"/>
                                        <p:tgtEl>
                                          <p:spTgt spid="5">
                                            <p:txEl>
                                              <p:pRg st="6" end="6"/>
                                            </p:txEl>
                                          </p:spTgt>
                                        </p:tgtEl>
                                        <p:attrNameLst>
                                          <p:attrName>ppt_w</p:attrName>
                                        </p:attrNameLst>
                                      </p:cBhvr>
                                      <p:tavLst>
                                        <p:tav tm="0" fmla="#ppt_w*sin(2.5*pi*$)">
                                          <p:val>
                                            <p:fltVal val="0"/>
                                          </p:val>
                                        </p:tav>
                                        <p:tav tm="100000">
                                          <p:val>
                                            <p:fltVal val="1"/>
                                          </p:val>
                                        </p:tav>
                                      </p:tavLst>
                                    </p:anim>
                                    <p:anim calcmode="lin" valueType="num">
                                      <p:cBhvr>
                                        <p:cTn id="37" dur="2000" fill="hold"/>
                                        <p:tgtEl>
                                          <p:spTgt spid="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strVal val="#ppt_w*0.70"/>
                                          </p:val>
                                        </p:tav>
                                        <p:tav tm="100000">
                                          <p:val>
                                            <p:strVal val="#ppt_w"/>
                                          </p:val>
                                        </p:tav>
                                      </p:tavLst>
                                    </p:anim>
                                    <p:anim calcmode="lin" valueType="num">
                                      <p:cBhvr>
                                        <p:cTn id="43" dur="1000" fill="hold"/>
                                        <p:tgtEl>
                                          <p:spTgt spid="6"/>
                                        </p:tgtEl>
                                        <p:attrNameLst>
                                          <p:attrName>ppt_h</p:attrName>
                                        </p:attrNameLst>
                                      </p:cBhvr>
                                      <p:tavLst>
                                        <p:tav tm="0">
                                          <p:val>
                                            <p:strVal val="#ppt_h"/>
                                          </p:val>
                                        </p:tav>
                                        <p:tav tm="100000">
                                          <p:val>
                                            <p:strVal val="#ppt_h"/>
                                          </p:val>
                                        </p:tav>
                                      </p:tavLst>
                                    </p:anim>
                                    <p:animEffect transition="in" filter="fade">
                                      <p:cBhvr>
                                        <p:cTn id="44" dur="1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strVal val="#ppt_w*0.70"/>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Effect transition="in" filter="fade">
                                      <p:cBhvr>
                                        <p:cTn id="51" dur="1000"/>
                                        <p:tgtEl>
                                          <p:spTgt spid="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strVal val="#ppt_w*0.70"/>
                                          </p:val>
                                        </p:tav>
                                        <p:tav tm="100000">
                                          <p:val>
                                            <p:strVal val="#ppt_w"/>
                                          </p:val>
                                        </p:tav>
                                      </p:tavLst>
                                    </p:anim>
                                    <p:anim calcmode="lin" valueType="num">
                                      <p:cBhvr>
                                        <p:cTn id="57" dur="1000" fill="hold"/>
                                        <p:tgtEl>
                                          <p:spTgt spid="15"/>
                                        </p:tgtEl>
                                        <p:attrNameLst>
                                          <p:attrName>ppt_h</p:attrName>
                                        </p:attrNameLst>
                                      </p:cBhvr>
                                      <p:tavLst>
                                        <p:tav tm="0">
                                          <p:val>
                                            <p:strVal val="#ppt_h"/>
                                          </p:val>
                                        </p:tav>
                                        <p:tav tm="100000">
                                          <p:val>
                                            <p:strVal val="#ppt_h"/>
                                          </p:val>
                                        </p:tav>
                                      </p:tavLst>
                                    </p:anim>
                                    <p:animEffect transition="in" filter="fade">
                                      <p:cBhvr>
                                        <p:cTn id="58" dur="1000"/>
                                        <p:tgtEl>
                                          <p:spTgt spid="1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ppt_w</p:attrName>
                                        </p:attrNameLst>
                                      </p:cBhvr>
                                      <p:tavLst>
                                        <p:tav tm="0">
                                          <p:val>
                                            <p:strVal val="#ppt_w*0.70"/>
                                          </p:val>
                                        </p:tav>
                                        <p:tav tm="100000">
                                          <p:val>
                                            <p:strVal val="#ppt_w"/>
                                          </p:val>
                                        </p:tav>
                                      </p:tavLst>
                                    </p:anim>
                                    <p:anim calcmode="lin" valueType="num">
                                      <p:cBhvr>
                                        <p:cTn id="64" dur="1000" fill="hold"/>
                                        <p:tgtEl>
                                          <p:spTgt spid="9"/>
                                        </p:tgtEl>
                                        <p:attrNameLst>
                                          <p:attrName>ppt_h</p:attrName>
                                        </p:attrNameLst>
                                      </p:cBhvr>
                                      <p:tavLst>
                                        <p:tav tm="0">
                                          <p:val>
                                            <p:strVal val="#ppt_h"/>
                                          </p:val>
                                        </p:tav>
                                        <p:tav tm="100000">
                                          <p:val>
                                            <p:strVal val="#ppt_h"/>
                                          </p:val>
                                        </p:tav>
                                      </p:tavLst>
                                    </p:anim>
                                    <p:animEffect transition="in" filter="fade">
                                      <p:cBhvr>
                                        <p:cTn id="65" dur="1000"/>
                                        <p:tgtEl>
                                          <p:spTgt spid="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000" fill="hold"/>
                                        <p:tgtEl>
                                          <p:spTgt spid="10"/>
                                        </p:tgtEl>
                                        <p:attrNameLst>
                                          <p:attrName>ppt_w</p:attrName>
                                        </p:attrNameLst>
                                      </p:cBhvr>
                                      <p:tavLst>
                                        <p:tav tm="0">
                                          <p:val>
                                            <p:strVal val="#ppt_w*0.70"/>
                                          </p:val>
                                        </p:tav>
                                        <p:tav tm="100000">
                                          <p:val>
                                            <p:strVal val="#ppt_w"/>
                                          </p:val>
                                        </p:tav>
                                      </p:tavLst>
                                    </p:anim>
                                    <p:anim calcmode="lin" valueType="num">
                                      <p:cBhvr>
                                        <p:cTn id="71" dur="1000" fill="hold"/>
                                        <p:tgtEl>
                                          <p:spTgt spid="10"/>
                                        </p:tgtEl>
                                        <p:attrNameLst>
                                          <p:attrName>ppt_h</p:attrName>
                                        </p:attrNameLst>
                                      </p:cBhvr>
                                      <p:tavLst>
                                        <p:tav tm="0">
                                          <p:val>
                                            <p:strVal val="#ppt_h"/>
                                          </p:val>
                                        </p:tav>
                                        <p:tav tm="100000">
                                          <p:val>
                                            <p:strVal val="#ppt_h"/>
                                          </p:val>
                                        </p:tav>
                                      </p:tavLst>
                                    </p:anim>
                                    <p:animEffect transition="in" filter="fade">
                                      <p:cBhvr>
                                        <p:cTn id="72" dur="1000"/>
                                        <p:tgtEl>
                                          <p:spTgt spid="1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strVal val="#ppt_w*0.70"/>
                                          </p:val>
                                        </p:tav>
                                        <p:tav tm="100000">
                                          <p:val>
                                            <p:strVal val="#ppt_w"/>
                                          </p:val>
                                        </p:tav>
                                      </p:tavLst>
                                    </p:anim>
                                    <p:anim calcmode="lin" valueType="num">
                                      <p:cBhvr>
                                        <p:cTn id="78" dur="1000" fill="hold"/>
                                        <p:tgtEl>
                                          <p:spTgt spid="12"/>
                                        </p:tgtEl>
                                        <p:attrNameLst>
                                          <p:attrName>ppt_h</p:attrName>
                                        </p:attrNameLst>
                                      </p:cBhvr>
                                      <p:tavLst>
                                        <p:tav tm="0">
                                          <p:val>
                                            <p:strVal val="#ppt_h"/>
                                          </p:val>
                                        </p:tav>
                                        <p:tav tm="100000">
                                          <p:val>
                                            <p:strVal val="#ppt_h"/>
                                          </p:val>
                                        </p:tav>
                                      </p:tavLst>
                                    </p:anim>
                                    <p:animEffect transition="in" filter="fade">
                                      <p:cBhvr>
                                        <p:cTn id="79" dur="1000"/>
                                        <p:tgtEl>
                                          <p:spTgt spid="12"/>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strVal val="#ppt_w*0.70"/>
                                          </p:val>
                                        </p:tav>
                                        <p:tav tm="100000">
                                          <p:val>
                                            <p:strVal val="#ppt_w"/>
                                          </p:val>
                                        </p:tav>
                                      </p:tavLst>
                                    </p:anim>
                                    <p:anim calcmode="lin" valueType="num">
                                      <p:cBhvr>
                                        <p:cTn id="85" dur="1000" fill="hold"/>
                                        <p:tgtEl>
                                          <p:spTgt spid="16"/>
                                        </p:tgtEl>
                                        <p:attrNameLst>
                                          <p:attrName>ppt_h</p:attrName>
                                        </p:attrNameLst>
                                      </p:cBhvr>
                                      <p:tavLst>
                                        <p:tav tm="0">
                                          <p:val>
                                            <p:strVal val="#ppt_h"/>
                                          </p:val>
                                        </p:tav>
                                        <p:tav tm="100000">
                                          <p:val>
                                            <p:strVal val="#ppt_h"/>
                                          </p:val>
                                        </p:tav>
                                      </p:tavLst>
                                    </p:anim>
                                    <p:animEffect transition="in" filter="fade">
                                      <p:cBhvr>
                                        <p:cTn id="86" dur="1000"/>
                                        <p:tgtEl>
                                          <p:spTgt spid="1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5"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strVal val="#ppt_w*0.70"/>
                                          </p:val>
                                        </p:tav>
                                        <p:tav tm="100000">
                                          <p:val>
                                            <p:strVal val="#ppt_w"/>
                                          </p:val>
                                        </p:tav>
                                      </p:tavLst>
                                    </p:anim>
                                    <p:anim calcmode="lin" valueType="num">
                                      <p:cBhvr>
                                        <p:cTn id="92" dur="1000" fill="hold"/>
                                        <p:tgtEl>
                                          <p:spTgt spid="17"/>
                                        </p:tgtEl>
                                        <p:attrNameLst>
                                          <p:attrName>ppt_h</p:attrName>
                                        </p:attrNameLst>
                                      </p:cBhvr>
                                      <p:tavLst>
                                        <p:tav tm="0">
                                          <p:val>
                                            <p:strVal val="#ppt_h"/>
                                          </p:val>
                                        </p:tav>
                                        <p:tav tm="100000">
                                          <p:val>
                                            <p:strVal val="#ppt_h"/>
                                          </p:val>
                                        </p:tav>
                                      </p:tavLst>
                                    </p:anim>
                                    <p:animEffect transition="in" filter="fade">
                                      <p:cBhvr>
                                        <p:cTn id="93" dur="1000"/>
                                        <p:tgtEl>
                                          <p:spTgt spid="17"/>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strVal val="#ppt_w*0.70"/>
                                          </p:val>
                                        </p:tav>
                                        <p:tav tm="100000">
                                          <p:val>
                                            <p:strVal val="#ppt_w"/>
                                          </p:val>
                                        </p:tav>
                                      </p:tavLst>
                                    </p:anim>
                                    <p:anim calcmode="lin" valueType="num">
                                      <p:cBhvr>
                                        <p:cTn id="99" dur="1000" fill="hold"/>
                                        <p:tgtEl>
                                          <p:spTgt spid="18"/>
                                        </p:tgtEl>
                                        <p:attrNameLst>
                                          <p:attrName>ppt_h</p:attrName>
                                        </p:attrNameLst>
                                      </p:cBhvr>
                                      <p:tavLst>
                                        <p:tav tm="0">
                                          <p:val>
                                            <p:strVal val="#ppt_h"/>
                                          </p:val>
                                        </p:tav>
                                        <p:tav tm="100000">
                                          <p:val>
                                            <p:strVal val="#ppt_h"/>
                                          </p:val>
                                        </p:tav>
                                      </p:tavLst>
                                    </p:anim>
                                    <p:animEffect transition="in" filter="fade">
                                      <p:cBhvr>
                                        <p:cTn id="100" dur="1000"/>
                                        <p:tgtEl>
                                          <p:spTgt spid="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ppt_w</p:attrName>
                                        </p:attrNameLst>
                                      </p:cBhvr>
                                      <p:tavLst>
                                        <p:tav tm="0">
                                          <p:val>
                                            <p:strVal val="#ppt_w*0.70"/>
                                          </p:val>
                                        </p:tav>
                                        <p:tav tm="100000">
                                          <p:val>
                                            <p:strVal val="#ppt_w"/>
                                          </p:val>
                                        </p:tav>
                                      </p:tavLst>
                                    </p:anim>
                                    <p:anim calcmode="lin" valueType="num">
                                      <p:cBhvr>
                                        <p:cTn id="106" dur="1000" fill="hold"/>
                                        <p:tgtEl>
                                          <p:spTgt spid="19"/>
                                        </p:tgtEl>
                                        <p:attrNameLst>
                                          <p:attrName>ppt_h</p:attrName>
                                        </p:attrNameLst>
                                      </p:cBhvr>
                                      <p:tavLst>
                                        <p:tav tm="0">
                                          <p:val>
                                            <p:strVal val="#ppt_h"/>
                                          </p:val>
                                        </p:tav>
                                        <p:tav tm="100000">
                                          <p:val>
                                            <p:strVal val="#ppt_h"/>
                                          </p:val>
                                        </p:tav>
                                      </p:tavLst>
                                    </p:anim>
                                    <p:animEffect transition="in" filter="fade">
                                      <p:cBhvr>
                                        <p:cTn id="10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3492" grpId="0"/>
      <p:bldP spid="6" grpId="0"/>
      <p:bldP spid="8" grpId="0"/>
      <p:bldP spid="9" grpId="0"/>
      <p:bldP spid="12" grpId="0"/>
      <p:bldP spid="15" grpId="0"/>
      <p:bldP spid="16" grpId="0"/>
      <p:bldP spid="17" grpId="0"/>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4686302" y="3152775"/>
            <a:ext cx="21113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b="1">
                <a:solidFill>
                  <a:srgbClr val="FFFFFF"/>
                </a:solidFill>
                <a:latin typeface="Arial" pitchFamily="34" charset="0"/>
              </a:rPr>
              <a:t>Conscious</a:t>
            </a:r>
          </a:p>
          <a:p>
            <a:pPr algn="ctr" eaLnBrk="1" hangingPunct="1"/>
            <a:r>
              <a:rPr lang="en-US" altLang="en-US" b="1">
                <a:solidFill>
                  <a:srgbClr val="FFFFFF"/>
                </a:solidFill>
                <a:latin typeface="Arial" pitchFamily="34" charset="0"/>
              </a:rPr>
              <a:t>Competence</a:t>
            </a:r>
          </a:p>
          <a:p>
            <a:pPr algn="ctr" eaLnBrk="1" hangingPunct="1"/>
            <a:r>
              <a:rPr lang="en-US" altLang="en-US" i="1">
                <a:solidFill>
                  <a:srgbClr val="FFFFFF"/>
                </a:solidFill>
                <a:latin typeface="Arial" pitchFamily="34" charset="0"/>
              </a:rPr>
              <a:t>You know that you know how to do something, and it takes effort. </a:t>
            </a:r>
          </a:p>
        </p:txBody>
      </p:sp>
      <p:sp>
        <p:nvSpPr>
          <p:cNvPr id="12" name="TextBox 11"/>
          <p:cNvSpPr txBox="1">
            <a:spLocks noChangeArrowheads="1"/>
          </p:cNvSpPr>
          <p:nvPr/>
        </p:nvSpPr>
        <p:spPr bwMode="auto">
          <a:xfrm>
            <a:off x="7004052" y="3152775"/>
            <a:ext cx="21113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b="1">
                <a:solidFill>
                  <a:srgbClr val="FFFFFF"/>
                </a:solidFill>
                <a:latin typeface="Arial" pitchFamily="34" charset="0"/>
              </a:rPr>
              <a:t>Unconscious Competence</a:t>
            </a:r>
          </a:p>
          <a:p>
            <a:pPr algn="ctr" eaLnBrk="1" hangingPunct="1"/>
            <a:r>
              <a:rPr lang="en-US" altLang="en-US" i="1">
                <a:solidFill>
                  <a:srgbClr val="FFFFFF"/>
                </a:solidFill>
                <a:latin typeface="Arial" pitchFamily="34" charset="0"/>
              </a:rPr>
              <a:t>You know how to do something, and it is second nature; you rock at it. </a:t>
            </a:r>
          </a:p>
        </p:txBody>
      </p:sp>
      <p:sp>
        <p:nvSpPr>
          <p:cNvPr id="14" name="Title 1"/>
          <p:cNvSpPr>
            <a:spLocks noGrp="1"/>
          </p:cNvSpPr>
          <p:nvPr>
            <p:ph type="title"/>
          </p:nvPr>
        </p:nvSpPr>
        <p:spPr>
          <a:xfrm>
            <a:off x="0" y="187325"/>
            <a:ext cx="9144000" cy="1336675"/>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ＭＳ Ｐゴシック" charset="0"/>
              </a:rPr>
              <a:t>BEHAVIORAL BASED ADAPTIVE SKILLS: </a:t>
            </a:r>
            <a:br>
              <a:rPr lang="en-US" sz="3000" b="1" dirty="0">
                <a:effectLst>
                  <a:outerShdw blurRad="38100" dist="38100" dir="2700000" algn="tl">
                    <a:srgbClr val="000000">
                      <a:alpha val="43137"/>
                    </a:srgbClr>
                  </a:outerShdw>
                </a:effectLst>
                <a:latin typeface="Century Gothic" panose="020B0502020202020204" pitchFamily="34" charset="0"/>
                <a:ea typeface="+mj-ea"/>
                <a:cs typeface="ＭＳ Ｐゴシック" charset="0"/>
              </a:rPr>
            </a:br>
            <a:r>
              <a:rPr lang="en-US" sz="2500" b="1" dirty="0">
                <a:latin typeface="Century Gothic" panose="020B0502020202020204" pitchFamily="34" charset="0"/>
                <a:ea typeface="+mj-ea"/>
                <a:cs typeface="ＭＳ Ｐゴシック" charset="0"/>
              </a:rPr>
              <a:t>The 4 Stages of Development</a:t>
            </a:r>
          </a:p>
        </p:txBody>
      </p:sp>
      <p:sp>
        <p:nvSpPr>
          <p:cNvPr id="15" name="Arrow: Right 14"/>
          <p:cNvSpPr/>
          <p:nvPr/>
        </p:nvSpPr>
        <p:spPr>
          <a:xfrm>
            <a:off x="304800" y="1344613"/>
            <a:ext cx="8458200" cy="4979987"/>
          </a:xfrm>
          <a:prstGeom prst="rightArrow">
            <a:avLst/>
          </a:prstGeom>
          <a:solidFill>
            <a:schemeClr val="bg1">
              <a:lumMod val="65000"/>
              <a:alpha val="82000"/>
            </a:schemeClr>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a:p>
        </p:txBody>
      </p:sp>
      <p:sp>
        <p:nvSpPr>
          <p:cNvPr id="16" name="Rectangle: Rounded Corners 15"/>
          <p:cNvSpPr>
            <a:spLocks noChangeArrowheads="1"/>
          </p:cNvSpPr>
          <p:nvPr/>
        </p:nvSpPr>
        <p:spPr bwMode="auto">
          <a:xfrm>
            <a:off x="76200" y="2667000"/>
            <a:ext cx="2046288" cy="2286000"/>
          </a:xfrm>
          <a:prstGeom prst="roundRect">
            <a:avLst>
              <a:gd name="adj" fmla="val 16667"/>
            </a:avLst>
          </a:prstGeom>
          <a:solidFill>
            <a:srgbClr val="669900">
              <a:alpha val="90195"/>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2535" name="Text Box 7"/>
          <p:cNvSpPr txBox="1">
            <a:spLocks noChangeArrowheads="1"/>
          </p:cNvSpPr>
          <p:nvPr/>
        </p:nvSpPr>
        <p:spPr bwMode="auto">
          <a:xfrm>
            <a:off x="152400" y="2819400"/>
            <a:ext cx="1885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Unconscious Incompetence</a:t>
            </a:r>
          </a:p>
          <a:p>
            <a:pPr algn="ctr" eaLnBrk="1" hangingPunct="1"/>
            <a:endParaRPr lang="en-US" altLang="en-US" sz="1600">
              <a:latin typeface="Cambria" pitchFamily="18"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don’t know that you don’t know how to do something</a:t>
            </a:r>
            <a:r>
              <a:rPr lang="en-US" altLang="en-US" sz="1500" i="1">
                <a:solidFill>
                  <a:srgbClr val="FFFFFF"/>
                </a:solidFill>
                <a:latin typeface="Arial" pitchFamily="34" charset="0"/>
                <a:ea typeface="MS Mincho" pitchFamily="49" charset="-128"/>
              </a:rPr>
              <a:t>.</a:t>
            </a:r>
            <a:endParaRPr lang="en-US" altLang="en-US" sz="1500">
              <a:latin typeface="Arial" pitchFamily="34" charset="0"/>
              <a:ea typeface="MS Mincho" pitchFamily="49" charset="-128"/>
            </a:endParaRPr>
          </a:p>
        </p:txBody>
      </p:sp>
      <p:sp>
        <p:nvSpPr>
          <p:cNvPr id="18" name="Rectangle: Rounded Corners 17"/>
          <p:cNvSpPr>
            <a:spLocks noChangeArrowheads="1"/>
          </p:cNvSpPr>
          <p:nvPr/>
        </p:nvSpPr>
        <p:spPr bwMode="auto">
          <a:xfrm>
            <a:off x="2271715" y="2667000"/>
            <a:ext cx="2071687" cy="2286000"/>
          </a:xfrm>
          <a:prstGeom prst="roundRect">
            <a:avLst>
              <a:gd name="adj" fmla="val 16667"/>
            </a:avLst>
          </a:prstGeom>
          <a:solidFill>
            <a:srgbClr val="CC6600">
              <a:alpha val="92940"/>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2537" name="Text Box 8"/>
          <p:cNvSpPr txBox="1">
            <a:spLocks noChangeArrowheads="1"/>
          </p:cNvSpPr>
          <p:nvPr/>
        </p:nvSpPr>
        <p:spPr bwMode="auto">
          <a:xfrm>
            <a:off x="2301876" y="2819400"/>
            <a:ext cx="20415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Conscious Incompetence</a:t>
            </a:r>
          </a:p>
          <a:p>
            <a:pPr algn="ctr" eaLnBrk="1" hangingPunct="1"/>
            <a:endParaRPr lang="en-US" altLang="en-US" sz="1600">
              <a:latin typeface="Cambria" pitchFamily="18"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know that you don’t know how to do something, and it bothers you.</a:t>
            </a:r>
            <a:endParaRPr lang="en-US" altLang="en-US" sz="1700">
              <a:latin typeface="Arial" pitchFamily="34" charset="0"/>
              <a:ea typeface="MS Mincho" pitchFamily="49" charset="-128"/>
            </a:endParaRPr>
          </a:p>
        </p:txBody>
      </p:sp>
      <p:sp>
        <p:nvSpPr>
          <p:cNvPr id="20" name="Rectangle: Rounded Corners 19"/>
          <p:cNvSpPr>
            <a:spLocks noChangeArrowheads="1"/>
          </p:cNvSpPr>
          <p:nvPr/>
        </p:nvSpPr>
        <p:spPr bwMode="auto">
          <a:xfrm>
            <a:off x="4552950" y="2667000"/>
            <a:ext cx="2152650" cy="2286000"/>
          </a:xfrm>
          <a:prstGeom prst="roundRect">
            <a:avLst>
              <a:gd name="adj" fmla="val 16667"/>
            </a:avLst>
          </a:prstGeom>
          <a:solidFill>
            <a:srgbClr val="953735">
              <a:alpha val="94116"/>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2539" name="Text Box 9"/>
          <p:cNvSpPr txBox="1">
            <a:spLocks noChangeArrowheads="1"/>
          </p:cNvSpPr>
          <p:nvPr/>
        </p:nvSpPr>
        <p:spPr bwMode="auto">
          <a:xfrm>
            <a:off x="4595815" y="2743200"/>
            <a:ext cx="20335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Conscious Competence</a:t>
            </a:r>
          </a:p>
          <a:p>
            <a:pPr algn="ctr" eaLnBrk="1" hangingPunct="1"/>
            <a:endParaRPr lang="en-US" altLang="en-US">
              <a:latin typeface="Cambria" pitchFamily="18"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know that you know how to do something, and it takes effort.</a:t>
            </a:r>
            <a:endParaRPr lang="en-US" altLang="en-US" sz="1700">
              <a:latin typeface="Arial" pitchFamily="34" charset="0"/>
              <a:ea typeface="MS Mincho" pitchFamily="49" charset="-128"/>
            </a:endParaRPr>
          </a:p>
        </p:txBody>
      </p:sp>
      <p:sp>
        <p:nvSpPr>
          <p:cNvPr id="22" name="Rectangle: Rounded Corners 21"/>
          <p:cNvSpPr>
            <a:spLocks noChangeArrowheads="1"/>
          </p:cNvSpPr>
          <p:nvPr/>
        </p:nvSpPr>
        <p:spPr bwMode="auto">
          <a:xfrm>
            <a:off x="6823077" y="2667000"/>
            <a:ext cx="2111375" cy="2286000"/>
          </a:xfrm>
          <a:prstGeom prst="roundRect">
            <a:avLst>
              <a:gd name="adj" fmla="val 16667"/>
            </a:avLst>
          </a:prstGeom>
          <a:solidFill>
            <a:srgbClr val="336699">
              <a:alpha val="87057"/>
            </a:srgbClr>
          </a:solidFill>
          <a:ln w="19050">
            <a:solidFill>
              <a:srgbClr val="F8F8F8"/>
            </a:solidFill>
            <a:miter lim="800000"/>
            <a:headEnd/>
            <a:tailEnd/>
          </a:ln>
          <a:effectLst>
            <a:outerShdw blurRad="50800" dist="38100" dir="2700000" algn="tl" rotWithShape="0">
              <a:srgbClr val="808080">
                <a:alpha val="39998"/>
              </a:srgbClr>
            </a:outerShdw>
          </a:effectLst>
        </p:spPr>
        <p:txBody>
          <a:bodyPr anchor="ctr"/>
          <a:lstStyle/>
          <a:p>
            <a:pPr eaLnBrk="1" fontAlgn="auto" hangingPunct="1">
              <a:spcBef>
                <a:spcPts val="0"/>
              </a:spcBef>
              <a:spcAft>
                <a:spcPts val="0"/>
              </a:spcAft>
              <a:defRPr/>
            </a:pPr>
            <a:endParaRPr lang="en-US">
              <a:solidFill>
                <a:schemeClr val="lt1"/>
              </a:solidFill>
              <a:latin typeface="+mn-lt"/>
              <a:ea typeface="+mn-ea"/>
            </a:endParaRPr>
          </a:p>
        </p:txBody>
      </p:sp>
      <p:sp>
        <p:nvSpPr>
          <p:cNvPr id="23565" name="Text Box 10"/>
          <p:cNvSpPr txBox="1">
            <a:spLocks noChangeArrowheads="1"/>
          </p:cNvSpPr>
          <p:nvPr/>
        </p:nvSpPr>
        <p:spPr bwMode="auto">
          <a:xfrm>
            <a:off x="6858000" y="2743200"/>
            <a:ext cx="19129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a:solidFill>
                  <a:srgbClr val="FFFFFF"/>
                </a:solidFill>
                <a:latin typeface="Arial" pitchFamily="34" charset="0"/>
                <a:ea typeface="MS Mincho" pitchFamily="49" charset="-128"/>
              </a:rPr>
              <a:t>Unconscious Competence</a:t>
            </a:r>
          </a:p>
          <a:p>
            <a:pPr algn="ctr" eaLnBrk="1" hangingPunct="1"/>
            <a:endParaRPr lang="en-US" altLang="en-US" sz="1600">
              <a:latin typeface="Arial" pitchFamily="34" charset="0"/>
              <a:ea typeface="MS Mincho" pitchFamily="49" charset="-128"/>
            </a:endParaRPr>
          </a:p>
          <a:p>
            <a:pPr algn="ctr" eaLnBrk="1" hangingPunct="1"/>
            <a:r>
              <a:rPr lang="en-US" altLang="en-US" sz="1700" i="1">
                <a:solidFill>
                  <a:srgbClr val="FFFFFF"/>
                </a:solidFill>
                <a:latin typeface="Arial" pitchFamily="34" charset="0"/>
                <a:ea typeface="MS Mincho" pitchFamily="49" charset="-128"/>
              </a:rPr>
              <a:t>You know how to do something, and it is second nature, and you rock at it.</a:t>
            </a:r>
            <a:endParaRPr lang="en-US" altLang="en-US" sz="1700">
              <a:latin typeface="Arial" pitchFamily="34" charset="0"/>
              <a:ea typeface="MS Mincho" pitchFamily="49" charset="-128"/>
            </a:endParaRPr>
          </a:p>
        </p:txBody>
      </p:sp>
    </p:spTree>
    <p:extLst>
      <p:ext uri="{BB962C8B-B14F-4D97-AF65-F5344CB8AC3E}">
        <p14:creationId xmlns:p14="http://schemas.microsoft.com/office/powerpoint/2010/main" val="302598334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3565"/>
                                        </p:tgtEl>
                                        <p:attrNameLst>
                                          <p:attrName>style.visibility</p:attrName>
                                        </p:attrNameLst>
                                      </p:cBhvr>
                                      <p:to>
                                        <p:strVal val="visible"/>
                                      </p:to>
                                    </p:set>
                                    <p:animEffect transition="in" filter="fade">
                                      <p:cBhvr>
                                        <p:cTn id="18" dur="500"/>
                                        <p:tgtEl>
                                          <p:spTgt spid="23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235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1275" y="457201"/>
            <a:ext cx="9067800" cy="655639"/>
          </a:xfrm>
        </p:spPr>
        <p:txBody>
          <a:bodyPr>
            <a:normAutofit fontScale="90000"/>
          </a:bodyPr>
          <a:lstStyle/>
          <a:p>
            <a:pPr algn="ctr" eaLnBrk="1" hangingPunct="1">
              <a:defRPr/>
            </a:pPr>
            <a:r>
              <a:rPr lang="en-US" altLang="en-US" sz="2300">
                <a:solidFill>
                  <a:srgbClr val="00005E"/>
                </a:solidFill>
                <a:cs typeface="Arial" panose="020B0604020202020204" pitchFamily="34" charset="0"/>
              </a:rPr>
              <a:t/>
            </a:r>
            <a:br>
              <a:rPr lang="en-US" altLang="en-US" sz="2300">
                <a:solidFill>
                  <a:srgbClr val="00005E"/>
                </a:solidFill>
                <a:cs typeface="Arial" panose="020B0604020202020204" pitchFamily="34" charset="0"/>
              </a:rPr>
            </a:br>
            <a:r>
              <a:rPr lang="en-US" altLang="en-US" sz="2300">
                <a:effectLst>
                  <a:outerShdw blurRad="38100" dist="38100" dir="2700000" algn="tl">
                    <a:srgbClr val="C0C0C0"/>
                  </a:outerShdw>
                </a:effectLst>
                <a:latin typeface="Century Gothic" panose="020B0502020202020204" pitchFamily="34" charset="0"/>
                <a:cs typeface="Arial" panose="020B0604020202020204" pitchFamily="34" charset="0"/>
              </a:rPr>
              <a:t>UNDERSTANDING &amp; MANAGING THE</a:t>
            </a:r>
            <a:r>
              <a:rPr lang="en-US" altLang="en-US" sz="2700" b="1">
                <a:solidFill>
                  <a:srgbClr val="262626"/>
                </a:solidFill>
                <a:latin typeface="Century Gothic" panose="020B0502020202020204" pitchFamily="34" charset="0"/>
                <a:cs typeface="Arial" panose="020B0604020202020204" pitchFamily="34" charset="0"/>
              </a:rPr>
              <a:t/>
            </a:r>
            <a:br>
              <a:rPr lang="en-US" altLang="en-US" sz="2700" b="1">
                <a:solidFill>
                  <a:srgbClr val="262626"/>
                </a:solidFill>
                <a:latin typeface="Century Gothic" panose="020B0502020202020204" pitchFamily="34" charset="0"/>
                <a:cs typeface="Arial" panose="020B0604020202020204" pitchFamily="34" charset="0"/>
              </a:rPr>
            </a:br>
            <a:r>
              <a:rPr lang="en-US" altLang="en-US" sz="2700" b="1">
                <a:solidFill>
                  <a:srgbClr val="376092"/>
                </a:solidFill>
                <a:latin typeface="Century Gothic" panose="020B0502020202020204" pitchFamily="34" charset="0"/>
                <a:cs typeface="Arial" panose="020B0604020202020204" pitchFamily="34" charset="0"/>
              </a:rPr>
              <a:t>POWER DIFFERENTIAL</a:t>
            </a:r>
            <a:r>
              <a:rPr lang="en-US" altLang="en-US" sz="2700" b="1">
                <a:solidFill>
                  <a:srgbClr val="262626"/>
                </a:solidFill>
                <a:cs typeface="Arial" panose="020B0604020202020204" pitchFamily="34" charset="0"/>
              </a:rPr>
              <a:t/>
            </a:r>
            <a:br>
              <a:rPr lang="en-US" altLang="en-US" sz="2700" b="1">
                <a:solidFill>
                  <a:srgbClr val="262626"/>
                </a:solidFill>
                <a:cs typeface="Arial" panose="020B0604020202020204" pitchFamily="34" charset="0"/>
              </a:rPr>
            </a:br>
            <a:r>
              <a:rPr lang="en-US" altLang="en-US" sz="2700" b="1">
                <a:solidFill>
                  <a:srgbClr val="262626"/>
                </a:solidFill>
                <a:cs typeface="Arial" panose="020B0604020202020204" pitchFamily="34" charset="0"/>
              </a:rPr>
              <a:t/>
            </a:r>
            <a:br>
              <a:rPr lang="en-US" altLang="en-US" sz="2700" b="1">
                <a:solidFill>
                  <a:srgbClr val="262626"/>
                </a:solidFill>
                <a:cs typeface="Arial" panose="020B0604020202020204" pitchFamily="34" charset="0"/>
              </a:rPr>
            </a:br>
            <a:r>
              <a:rPr lang="en-US" altLang="en-US" sz="2300">
                <a:latin typeface="Arial" panose="020B0604020202020204" pitchFamily="34" charset="0"/>
                <a:cs typeface="Arial" panose="020B0604020202020204" pitchFamily="34" charset="0"/>
              </a:rPr>
              <a:t>The "power differential" has 3 distinct ingredients:</a:t>
            </a:r>
          </a:p>
        </p:txBody>
      </p:sp>
      <p:sp>
        <p:nvSpPr>
          <p:cNvPr id="40963" name="Rectangle 4"/>
          <p:cNvSpPr>
            <a:spLocks noChangeArrowheads="1"/>
          </p:cNvSpPr>
          <p:nvPr/>
        </p:nvSpPr>
        <p:spPr bwMode="auto">
          <a:xfrm>
            <a:off x="304800" y="1828800"/>
            <a:ext cx="8001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b="1">
                <a:solidFill>
                  <a:srgbClr val="376092"/>
                </a:solidFill>
                <a:latin typeface="Arial" pitchFamily="34" charset="0"/>
              </a:rPr>
              <a:t>1.</a:t>
            </a:r>
            <a:r>
              <a:rPr lang="en-US" altLang="en-US" sz="3200" b="1">
                <a:solidFill>
                  <a:srgbClr val="376092"/>
                </a:solidFill>
                <a:latin typeface="Arial" pitchFamily="34" charset="0"/>
              </a:rPr>
              <a:t> </a:t>
            </a:r>
            <a:r>
              <a:rPr lang="en-US" altLang="en-US" sz="2500">
                <a:latin typeface="Arial" pitchFamily="34" charset="0"/>
              </a:rPr>
              <a:t>The actual power you have over your employees</a:t>
            </a:r>
          </a:p>
          <a:p>
            <a:pPr eaLnBrk="1" hangingPunct="1"/>
            <a:endParaRPr lang="en-US" altLang="en-US" sz="2000" i="1">
              <a:solidFill>
                <a:srgbClr val="990000"/>
              </a:solidFill>
              <a:latin typeface="Arial" pitchFamily="34" charset="0"/>
            </a:endParaRPr>
          </a:p>
          <a:p>
            <a:pPr eaLnBrk="1" hangingPunct="1"/>
            <a:r>
              <a:rPr lang="en-US" altLang="en-US" sz="2400" b="1" i="1">
                <a:solidFill>
                  <a:srgbClr val="990000"/>
                </a:solidFill>
                <a:latin typeface="Arial" pitchFamily="34" charset="0"/>
              </a:rPr>
              <a:t>   </a:t>
            </a:r>
            <a:r>
              <a:rPr lang="en-US" altLang="en-US" sz="2000">
                <a:latin typeface="Arial" pitchFamily="34" charset="0"/>
              </a:rPr>
              <a:t>Two Questions: </a:t>
            </a:r>
            <a:r>
              <a:rPr lang="en-US" altLang="en-US" sz="2400" i="1">
                <a:solidFill>
                  <a:srgbClr val="F5F4ED"/>
                </a:solidFill>
                <a:latin typeface="Arial" pitchFamily="34" charset="0"/>
              </a:rPr>
              <a:t/>
            </a:r>
            <a:br>
              <a:rPr lang="en-US" altLang="en-US" sz="2400" i="1">
                <a:solidFill>
                  <a:srgbClr val="F5F4ED"/>
                </a:solidFill>
                <a:latin typeface="Arial" pitchFamily="34" charset="0"/>
              </a:rPr>
            </a:br>
            <a:endParaRPr lang="en-US" altLang="en-US" sz="2400" i="1">
              <a:solidFill>
                <a:srgbClr val="F5F4ED"/>
              </a:solidFill>
              <a:latin typeface="Arial" pitchFamily="34" charset="0"/>
            </a:endParaRPr>
          </a:p>
          <a:p>
            <a:pPr eaLnBrk="1" hangingPunct="1">
              <a:buClr>
                <a:schemeClr val="tx1"/>
              </a:buClr>
              <a:buFont typeface="Wingdings" pitchFamily="2" charset="2"/>
              <a:buNone/>
            </a:pPr>
            <a:r>
              <a:rPr lang="en-US" altLang="en-US" sz="2000" b="1" i="1">
                <a:solidFill>
                  <a:srgbClr val="000099"/>
                </a:solidFill>
                <a:latin typeface="Arial" pitchFamily="34" charset="0"/>
              </a:rPr>
              <a:t>	</a:t>
            </a:r>
            <a:r>
              <a:rPr lang="en-US" altLang="en-US" sz="2000" b="1" i="1">
                <a:solidFill>
                  <a:srgbClr val="376092"/>
                </a:solidFill>
                <a:latin typeface="Arial" pitchFamily="34" charset="0"/>
              </a:rPr>
              <a:t>In what areas do you have power over your employees?</a:t>
            </a:r>
          </a:p>
          <a:p>
            <a:pPr eaLnBrk="1" hangingPunct="1"/>
            <a:endParaRPr lang="en-US" altLang="en-US" sz="2400" b="1" i="1">
              <a:solidFill>
                <a:srgbClr val="376092"/>
              </a:solidFill>
              <a:latin typeface="Arial" pitchFamily="34" charset="0"/>
            </a:endParaRPr>
          </a:p>
          <a:p>
            <a:pPr eaLnBrk="1" hangingPunct="1"/>
            <a:r>
              <a:rPr lang="en-US" altLang="en-US" sz="2400" b="1" i="1">
                <a:solidFill>
                  <a:srgbClr val="376092"/>
                </a:solidFill>
                <a:latin typeface="Arial" pitchFamily="34" charset="0"/>
              </a:rPr>
              <a:t>    	</a:t>
            </a:r>
            <a:r>
              <a:rPr lang="en-US" altLang="en-US" sz="2000" b="1" i="1">
                <a:solidFill>
                  <a:srgbClr val="376092"/>
                </a:solidFill>
                <a:latin typeface="Arial" pitchFamily="34" charset="0"/>
              </a:rPr>
              <a:t>How do most adults feel about others having control </a:t>
            </a:r>
          </a:p>
          <a:p>
            <a:pPr eaLnBrk="1" hangingPunct="1"/>
            <a:r>
              <a:rPr lang="en-US" altLang="en-US" sz="2000" b="1" i="1">
                <a:solidFill>
                  <a:srgbClr val="376092"/>
                </a:solidFill>
                <a:latin typeface="Arial" pitchFamily="34" charset="0"/>
              </a:rPr>
              <a:t>    	over them?</a:t>
            </a:r>
          </a:p>
          <a:p>
            <a:pPr eaLnBrk="1" hangingPunct="1"/>
            <a:endParaRPr lang="en-US" altLang="en-US" sz="2000" i="1">
              <a:solidFill>
                <a:srgbClr val="990000"/>
              </a:solidFill>
              <a:latin typeface="Arial" pitchFamily="34" charset="0"/>
            </a:endParaRPr>
          </a:p>
          <a:p>
            <a:pPr eaLnBrk="1" hangingPunct="1"/>
            <a:endParaRPr lang="en-US" altLang="en-US" sz="2000">
              <a:solidFill>
                <a:srgbClr val="000000"/>
              </a:solidFill>
              <a:latin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495800"/>
            <a:ext cx="3352800" cy="223520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6398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1000" fill="hold"/>
                                        <p:tgtEl>
                                          <p:spTgt spid="4096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9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9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0963">
                                            <p:txEl>
                                              <p:pRg st="2" end="2"/>
                                            </p:txEl>
                                          </p:spTgt>
                                        </p:tgtEl>
                                        <p:attrNameLst>
                                          <p:attrName>style.visibility</p:attrName>
                                        </p:attrNameLst>
                                      </p:cBhvr>
                                      <p:to>
                                        <p:strVal val="visible"/>
                                      </p:to>
                                    </p:set>
                                    <p:anim calcmode="lin" valueType="num">
                                      <p:cBhvr>
                                        <p:cTn id="14" dur="1000" fill="hold"/>
                                        <p:tgtEl>
                                          <p:spTgt spid="4096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096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096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0963">
                                            <p:txEl>
                                              <p:pRg st="3" end="3"/>
                                            </p:txEl>
                                          </p:spTgt>
                                        </p:tgtEl>
                                        <p:attrNameLst>
                                          <p:attrName>style.visibility</p:attrName>
                                        </p:attrNameLst>
                                      </p:cBhvr>
                                      <p:to>
                                        <p:strVal val="visible"/>
                                      </p:to>
                                    </p:set>
                                    <p:anim calcmode="lin" valueType="num">
                                      <p:cBhvr>
                                        <p:cTn id="21" dur="1000" fill="hold"/>
                                        <p:tgtEl>
                                          <p:spTgt spid="4096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096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096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40963">
                                            <p:txEl>
                                              <p:pRg st="5" end="5"/>
                                            </p:txEl>
                                          </p:spTgt>
                                        </p:tgtEl>
                                        <p:attrNameLst>
                                          <p:attrName>style.visibility</p:attrName>
                                        </p:attrNameLst>
                                      </p:cBhvr>
                                      <p:to>
                                        <p:strVal val="visible"/>
                                      </p:to>
                                    </p:set>
                                    <p:anim calcmode="lin" valueType="num">
                                      <p:cBhvr>
                                        <p:cTn id="28" dur="1000" fill="hold"/>
                                        <p:tgtEl>
                                          <p:spTgt spid="40963">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40963">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40963">
                                            <p:txEl>
                                              <p:pRg st="5" end="5"/>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40963">
                                            <p:txEl>
                                              <p:pRg st="6" end="6"/>
                                            </p:txEl>
                                          </p:spTgt>
                                        </p:tgtEl>
                                        <p:attrNameLst>
                                          <p:attrName>style.visibility</p:attrName>
                                        </p:attrNameLst>
                                      </p:cBhvr>
                                      <p:to>
                                        <p:strVal val="visible"/>
                                      </p:to>
                                    </p:set>
                                    <p:anim calcmode="lin" valueType="num">
                                      <p:cBhvr>
                                        <p:cTn id="33" dur="1000" fill="hold"/>
                                        <p:tgtEl>
                                          <p:spTgt spid="40963">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40963">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40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690" y="2428145"/>
            <a:ext cx="3649627" cy="2791753"/>
          </a:xfrm>
          <a:prstGeom prst="rect">
            <a:avLst/>
          </a:prstGeom>
        </p:spPr>
      </p:pic>
      <p:sp>
        <p:nvSpPr>
          <p:cNvPr id="4" name="Slide Number Placeholder 3"/>
          <p:cNvSpPr>
            <a:spLocks noGrp="1"/>
          </p:cNvSpPr>
          <p:nvPr>
            <p:ph type="sldNum" sz="quarter" idx="12"/>
          </p:nvPr>
        </p:nvSpPr>
        <p:spPr/>
        <p:txBody>
          <a:bodyPr/>
          <a:lstStyle/>
          <a:p>
            <a:fld id="{FCEE2C88-6C8F-484D-AF69-578F576B1F44}" type="slidenum">
              <a:rPr lang="en-US" smtClean="0"/>
              <a:pPr/>
              <a:t>5</a:t>
            </a:fld>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64" y="2743200"/>
            <a:ext cx="1990725" cy="2298899"/>
          </a:xfrm>
          <a:prstGeom prst="rect">
            <a:avLst/>
          </a:prstGeom>
        </p:spPr>
      </p:pic>
      <p:pic>
        <p:nvPicPr>
          <p:cNvPr id="1028" name="Picture 4" descr="Image result for Rohm and Haa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894" y="2628901"/>
            <a:ext cx="2480623" cy="1041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6080629" y="4572001"/>
            <a:ext cx="2886579" cy="724096"/>
          </a:xfrm>
          <a:prstGeom prst="rect">
            <a:avLst/>
          </a:prstGeom>
        </p:spPr>
      </p:pic>
      <p:sp>
        <p:nvSpPr>
          <p:cNvPr id="15" name="Text Placeholder 2"/>
          <p:cNvSpPr>
            <a:spLocks noGrp="1"/>
          </p:cNvSpPr>
          <p:nvPr>
            <p:ph type="body" sz="quarter" idx="14"/>
          </p:nvPr>
        </p:nvSpPr>
        <p:spPr>
          <a:xfrm>
            <a:off x="390527" y="632785"/>
            <a:ext cx="8369301" cy="607929"/>
          </a:xfrm>
        </p:spPr>
        <p:txBody>
          <a:bodyPr/>
          <a:lstStyle/>
          <a:p>
            <a:r>
              <a:rPr lang="en-US" dirty="0" smtClean="0">
                <a:solidFill>
                  <a:schemeClr val="accent2"/>
                </a:solidFill>
              </a:rPr>
              <a:t>Background</a:t>
            </a:r>
            <a:endParaRPr lang="en-US" dirty="0">
              <a:solidFill>
                <a:schemeClr val="accent2"/>
              </a:solidFill>
            </a:endParaRPr>
          </a:p>
        </p:txBody>
      </p:sp>
    </p:spTree>
    <p:extLst>
      <p:ext uri="{BB962C8B-B14F-4D97-AF65-F5344CB8AC3E}">
        <p14:creationId xmlns:p14="http://schemas.microsoft.com/office/powerpoint/2010/main" val="161059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4"/>
          <p:cNvSpPr>
            <a:spLocks noChangeArrowheads="1"/>
          </p:cNvSpPr>
          <p:nvPr/>
        </p:nvSpPr>
        <p:spPr bwMode="auto">
          <a:xfrm>
            <a:off x="685800" y="1579564"/>
            <a:ext cx="827405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b="1">
                <a:solidFill>
                  <a:srgbClr val="376092"/>
                </a:solidFill>
                <a:latin typeface="Arial" pitchFamily="34" charset="0"/>
              </a:rPr>
              <a:t>2. </a:t>
            </a:r>
            <a:r>
              <a:rPr lang="en-US" altLang="en-US" sz="2500">
                <a:latin typeface="Arial" pitchFamily="34" charset="0"/>
              </a:rPr>
              <a:t>The employee’s own past experiences with authority</a:t>
            </a:r>
          </a:p>
        </p:txBody>
      </p:sp>
      <p:graphicFrame>
        <p:nvGraphicFramePr>
          <p:cNvPr id="4" name="Content Placeholder 3"/>
          <p:cNvGraphicFramePr>
            <a:graphicFrameLocks/>
          </p:cNvGraphicFramePr>
          <p:nvPr/>
        </p:nvGraphicFramePr>
        <p:xfrm>
          <a:off x="1557340" y="2133601"/>
          <a:ext cx="6308725" cy="4370390"/>
        </p:xfrm>
        <a:graphic>
          <a:graphicData uri="http://schemas.openxmlformats.org/drawingml/2006/table">
            <a:tbl>
              <a:tblPr firstRow="1" bandRow="1">
                <a:effectLst/>
                <a:tableStyleId>{5C22544A-7EE6-4342-B048-85BDC9FD1C3A}</a:tableStyleId>
              </a:tblPr>
              <a:tblGrid>
                <a:gridCol w="3188378">
                  <a:extLst>
                    <a:ext uri="{9D8B030D-6E8A-4147-A177-3AD203B41FA5}">
                      <a16:colId xmlns="" xmlns:a16="http://schemas.microsoft.com/office/drawing/2014/main" val="20000"/>
                    </a:ext>
                  </a:extLst>
                </a:gridCol>
                <a:gridCol w="3120347">
                  <a:extLst>
                    <a:ext uri="{9D8B030D-6E8A-4147-A177-3AD203B41FA5}">
                      <a16:colId xmlns="" xmlns:a16="http://schemas.microsoft.com/office/drawing/2014/main" val="20001"/>
                    </a:ext>
                  </a:extLst>
                </a:gridCol>
              </a:tblGrid>
              <a:tr h="2185195">
                <a:tc>
                  <a:txBody>
                    <a:bodyPr/>
                    <a:lstStyle/>
                    <a:p>
                      <a:endParaRPr lang="en-US" sz="1900" dirty="0"/>
                    </a:p>
                  </a:txBody>
                  <a:tcPr marL="91433" marR="91433" marT="45723" marB="45723">
                    <a:lnL w="57150" cap="flat" cmpd="sng" algn="ctr">
                      <a:solidFill>
                        <a:srgbClr val="000514"/>
                      </a:solidFill>
                      <a:prstDash val="solid"/>
                      <a:round/>
                      <a:headEnd type="none" w="med" len="med"/>
                      <a:tailEnd type="none" w="med" len="med"/>
                    </a:lnL>
                    <a:lnR w="57150" cap="flat" cmpd="sng" algn="ctr">
                      <a:solidFill>
                        <a:srgbClr val="000514"/>
                      </a:solidFill>
                      <a:prstDash val="solid"/>
                      <a:round/>
                      <a:headEnd type="none" w="med" len="med"/>
                      <a:tailEnd type="none" w="med" len="med"/>
                    </a:lnR>
                    <a:lnT w="57150" cap="flat" cmpd="sng" algn="ctr">
                      <a:solidFill>
                        <a:srgbClr val="000514"/>
                      </a:solidFill>
                      <a:prstDash val="solid"/>
                      <a:round/>
                      <a:headEnd type="none" w="med" len="med"/>
                      <a:tailEnd type="none" w="med" len="med"/>
                    </a:lnT>
                    <a:lnB w="57150" cap="flat" cmpd="sng" algn="ctr">
                      <a:solidFill>
                        <a:srgbClr val="000514"/>
                      </a:solidFill>
                      <a:prstDash val="solid"/>
                      <a:round/>
                      <a:headEnd type="none" w="med" len="med"/>
                      <a:tailEnd type="none" w="med" len="med"/>
                    </a:lnB>
                    <a:solidFill>
                      <a:srgbClr val="FFFFFF"/>
                    </a:solidFill>
                  </a:tcPr>
                </a:tc>
                <a:tc>
                  <a:txBody>
                    <a:bodyPr/>
                    <a:lstStyle/>
                    <a:p>
                      <a:endParaRPr lang="en-US" sz="1900" dirty="0"/>
                    </a:p>
                  </a:txBody>
                  <a:tcPr marL="91433" marR="91433" marT="45723" marB="45723">
                    <a:lnL w="57150" cap="flat" cmpd="sng" algn="ctr">
                      <a:solidFill>
                        <a:srgbClr val="000514"/>
                      </a:solidFill>
                      <a:prstDash val="solid"/>
                      <a:round/>
                      <a:headEnd type="none" w="med" len="med"/>
                      <a:tailEnd type="none" w="med" len="med"/>
                    </a:lnL>
                    <a:lnR w="57150" cap="flat" cmpd="sng" algn="ctr">
                      <a:solidFill>
                        <a:srgbClr val="000514"/>
                      </a:solidFill>
                      <a:prstDash val="solid"/>
                      <a:round/>
                      <a:headEnd type="none" w="med" len="med"/>
                      <a:tailEnd type="none" w="med" len="med"/>
                    </a:lnR>
                    <a:lnT w="57150" cap="flat" cmpd="sng" algn="ctr">
                      <a:solidFill>
                        <a:srgbClr val="000514"/>
                      </a:solidFill>
                      <a:prstDash val="solid"/>
                      <a:round/>
                      <a:headEnd type="none" w="med" len="med"/>
                      <a:tailEnd type="none" w="med" len="med"/>
                    </a:lnT>
                    <a:lnB w="57150" cap="flat" cmpd="sng" algn="ctr">
                      <a:solidFill>
                        <a:srgbClr val="000514"/>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2185195">
                <a:tc>
                  <a:txBody>
                    <a:bodyPr/>
                    <a:lstStyle/>
                    <a:p>
                      <a:r>
                        <a:rPr lang="en-US" sz="1900" dirty="0"/>
                        <a:t> </a:t>
                      </a:r>
                    </a:p>
                  </a:txBody>
                  <a:tcPr marL="91433" marR="91433" marT="45723" marB="45723">
                    <a:lnL w="57150" cap="flat" cmpd="sng" algn="ctr">
                      <a:solidFill>
                        <a:srgbClr val="000514"/>
                      </a:solidFill>
                      <a:prstDash val="solid"/>
                      <a:round/>
                      <a:headEnd type="none" w="med" len="med"/>
                      <a:tailEnd type="none" w="med" len="med"/>
                    </a:lnL>
                    <a:lnR w="57150" cap="flat" cmpd="sng" algn="ctr">
                      <a:solidFill>
                        <a:srgbClr val="000514"/>
                      </a:solidFill>
                      <a:prstDash val="solid"/>
                      <a:round/>
                      <a:headEnd type="none" w="med" len="med"/>
                      <a:tailEnd type="none" w="med" len="med"/>
                    </a:lnR>
                    <a:lnT w="57150" cap="flat" cmpd="sng" algn="ctr">
                      <a:solidFill>
                        <a:srgbClr val="000514"/>
                      </a:solidFill>
                      <a:prstDash val="solid"/>
                      <a:round/>
                      <a:headEnd type="none" w="med" len="med"/>
                      <a:tailEnd type="none" w="med" len="med"/>
                    </a:lnT>
                    <a:lnB w="57150" cap="flat" cmpd="sng" algn="ctr">
                      <a:solidFill>
                        <a:srgbClr val="000514"/>
                      </a:solidFill>
                      <a:prstDash val="solid"/>
                      <a:round/>
                      <a:headEnd type="none" w="med" len="med"/>
                      <a:tailEnd type="none" w="med" len="med"/>
                    </a:lnB>
                    <a:solidFill>
                      <a:srgbClr val="FFFFFF"/>
                    </a:solidFill>
                  </a:tcPr>
                </a:tc>
                <a:tc>
                  <a:txBody>
                    <a:bodyPr/>
                    <a:lstStyle/>
                    <a:p>
                      <a:endParaRPr lang="en-US" sz="1900" dirty="0"/>
                    </a:p>
                  </a:txBody>
                  <a:tcPr marL="91433" marR="91433" marT="45723" marB="45723">
                    <a:lnL w="57150" cap="flat" cmpd="sng" algn="ctr">
                      <a:solidFill>
                        <a:srgbClr val="000514"/>
                      </a:solidFill>
                      <a:prstDash val="solid"/>
                      <a:round/>
                      <a:headEnd type="none" w="med" len="med"/>
                      <a:tailEnd type="none" w="med" len="med"/>
                    </a:lnL>
                    <a:lnR w="57150" cap="flat" cmpd="sng" algn="ctr">
                      <a:solidFill>
                        <a:srgbClr val="000514"/>
                      </a:solidFill>
                      <a:prstDash val="solid"/>
                      <a:round/>
                      <a:headEnd type="none" w="med" len="med"/>
                      <a:tailEnd type="none" w="med" len="med"/>
                    </a:lnR>
                    <a:lnT w="57150" cap="flat" cmpd="sng" algn="ctr">
                      <a:solidFill>
                        <a:srgbClr val="000514"/>
                      </a:solidFill>
                      <a:prstDash val="solid"/>
                      <a:round/>
                      <a:headEnd type="none" w="med" len="med"/>
                      <a:tailEnd type="none" w="med" len="med"/>
                    </a:lnT>
                    <a:lnB w="57150" cap="flat" cmpd="sng" algn="ctr">
                      <a:solidFill>
                        <a:srgbClr val="000514"/>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bl>
          </a:graphicData>
        </a:graphic>
      </p:graphicFrame>
      <p:sp>
        <p:nvSpPr>
          <p:cNvPr id="6" name="TextBox 5"/>
          <p:cNvSpPr txBox="1">
            <a:spLocks noChangeArrowheads="1"/>
          </p:cNvSpPr>
          <p:nvPr/>
        </p:nvSpPr>
        <p:spPr bwMode="auto">
          <a:xfrm>
            <a:off x="1438277" y="2625725"/>
            <a:ext cx="3133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latin typeface="Arial" pitchFamily="34" charset="0"/>
              </a:rPr>
              <a:t>Dependence</a:t>
            </a:r>
            <a:r>
              <a:rPr lang="en-US" altLang="en-US" sz="2000" b="1">
                <a:solidFill>
                  <a:srgbClr val="000514"/>
                </a:solidFill>
                <a:latin typeface="Arial Black" pitchFamily="34" charset="0"/>
              </a:rPr>
              <a:t> </a:t>
            </a:r>
          </a:p>
        </p:txBody>
      </p:sp>
      <p:sp>
        <p:nvSpPr>
          <p:cNvPr id="7" name="TextBox 6"/>
          <p:cNvSpPr txBox="1">
            <a:spLocks noChangeArrowheads="1"/>
          </p:cNvSpPr>
          <p:nvPr/>
        </p:nvSpPr>
        <p:spPr bwMode="auto">
          <a:xfrm>
            <a:off x="4806950" y="4708525"/>
            <a:ext cx="30416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latin typeface="Arial" pitchFamily="34" charset="0"/>
              </a:rPr>
              <a:t>Interdependence</a:t>
            </a:r>
            <a:r>
              <a:rPr lang="en-US" altLang="en-US" sz="2300" b="1">
                <a:solidFill>
                  <a:srgbClr val="000514"/>
                </a:solidFill>
                <a:latin typeface="Arial Black" pitchFamily="34" charset="0"/>
              </a:rPr>
              <a:t> </a:t>
            </a:r>
          </a:p>
        </p:txBody>
      </p:sp>
      <p:sp>
        <p:nvSpPr>
          <p:cNvPr id="8" name="TextBox 7"/>
          <p:cNvSpPr txBox="1">
            <a:spLocks noChangeArrowheads="1"/>
          </p:cNvSpPr>
          <p:nvPr/>
        </p:nvSpPr>
        <p:spPr bwMode="auto">
          <a:xfrm>
            <a:off x="1438277" y="4708525"/>
            <a:ext cx="313372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latin typeface="Arial" pitchFamily="34" charset="0"/>
              </a:rPr>
              <a:t>Independence</a:t>
            </a:r>
            <a:r>
              <a:rPr lang="en-US" altLang="en-US" sz="2300" b="1">
                <a:solidFill>
                  <a:srgbClr val="000514"/>
                </a:solidFill>
                <a:latin typeface="Arial Black" pitchFamily="34" charset="0"/>
              </a:rPr>
              <a:t> </a:t>
            </a:r>
          </a:p>
        </p:txBody>
      </p:sp>
      <p:sp>
        <p:nvSpPr>
          <p:cNvPr id="9" name="TextBox 8"/>
          <p:cNvSpPr txBox="1">
            <a:spLocks noChangeArrowheads="1"/>
          </p:cNvSpPr>
          <p:nvPr/>
        </p:nvSpPr>
        <p:spPr bwMode="auto">
          <a:xfrm>
            <a:off x="4724400" y="2625725"/>
            <a:ext cx="31813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latin typeface="Arial" pitchFamily="34" charset="0"/>
              </a:rPr>
              <a:t>Counter Dependence</a:t>
            </a:r>
            <a:r>
              <a:rPr lang="en-US" altLang="en-US" sz="2000" b="1">
                <a:solidFill>
                  <a:srgbClr val="000514"/>
                </a:solidFill>
                <a:latin typeface="Arial Black" pitchFamily="34" charset="0"/>
              </a:rPr>
              <a:t> </a:t>
            </a:r>
          </a:p>
        </p:txBody>
      </p:sp>
      <p:sp>
        <p:nvSpPr>
          <p:cNvPr id="10" name="TextBox 9"/>
          <p:cNvSpPr txBox="1">
            <a:spLocks noChangeArrowheads="1"/>
          </p:cNvSpPr>
          <p:nvPr/>
        </p:nvSpPr>
        <p:spPr bwMode="auto">
          <a:xfrm>
            <a:off x="1438277" y="3098800"/>
            <a:ext cx="3133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solidFill>
                  <a:srgbClr val="376092"/>
                </a:solidFill>
                <a:latin typeface="Arial" pitchFamily="34" charset="0"/>
              </a:rPr>
              <a:t>(Child) </a:t>
            </a:r>
          </a:p>
        </p:txBody>
      </p:sp>
      <p:sp>
        <p:nvSpPr>
          <p:cNvPr id="11" name="TextBox 10"/>
          <p:cNvSpPr txBox="1">
            <a:spLocks noChangeArrowheads="1"/>
          </p:cNvSpPr>
          <p:nvPr/>
        </p:nvSpPr>
        <p:spPr bwMode="auto">
          <a:xfrm>
            <a:off x="4711700" y="5162549"/>
            <a:ext cx="3035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solidFill>
                  <a:srgbClr val="376092"/>
                </a:solidFill>
                <a:latin typeface="Arial" pitchFamily="34" charset="0"/>
              </a:rPr>
              <a:t>(Healthy Adult) </a:t>
            </a:r>
          </a:p>
        </p:txBody>
      </p:sp>
      <p:sp>
        <p:nvSpPr>
          <p:cNvPr id="12" name="TextBox 11"/>
          <p:cNvSpPr txBox="1">
            <a:spLocks noChangeArrowheads="1"/>
          </p:cNvSpPr>
          <p:nvPr/>
        </p:nvSpPr>
        <p:spPr bwMode="auto">
          <a:xfrm>
            <a:off x="1438277" y="5162549"/>
            <a:ext cx="3133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solidFill>
                  <a:srgbClr val="376092"/>
                </a:solidFill>
                <a:latin typeface="Arial" pitchFamily="34" charset="0"/>
              </a:rPr>
              <a:t>(Adult) </a:t>
            </a:r>
          </a:p>
        </p:txBody>
      </p:sp>
      <p:sp>
        <p:nvSpPr>
          <p:cNvPr id="13" name="TextBox 12"/>
          <p:cNvSpPr txBox="1">
            <a:spLocks noChangeArrowheads="1"/>
          </p:cNvSpPr>
          <p:nvPr/>
        </p:nvSpPr>
        <p:spPr bwMode="auto">
          <a:xfrm>
            <a:off x="5345115" y="3071813"/>
            <a:ext cx="1817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en-US" sz="2000" b="1">
                <a:solidFill>
                  <a:srgbClr val="376092"/>
                </a:solidFill>
                <a:latin typeface="Arial" pitchFamily="34" charset="0"/>
              </a:rPr>
              <a:t>(Teen) </a:t>
            </a:r>
          </a:p>
        </p:txBody>
      </p:sp>
      <p:pic>
        <p:nvPicPr>
          <p:cNvPr id="2" name="Picture 1" descr="development.jpg"/>
          <p:cNvPicPr>
            <a:picLocks noChangeAspect="1"/>
          </p:cNvPicPr>
          <p:nvPr/>
        </p:nvPicPr>
        <p:blipFill>
          <a:blip r:embed="rId2">
            <a:extLst>
              <a:ext uri="{28A0092B-C50C-407E-A947-70E740481C1C}">
                <a14:useLocalDpi xmlns:a14="http://schemas.microsoft.com/office/drawing/2010/main" val="0"/>
              </a:ext>
            </a:extLst>
          </a:blip>
          <a:srcRect t="-14719" b="-14719"/>
          <a:stretch>
            <a:fillRect/>
          </a:stretch>
        </p:blipFill>
        <p:spPr bwMode="auto">
          <a:xfrm>
            <a:off x="3906838" y="3309939"/>
            <a:ext cx="1477962" cy="1598612"/>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152400" y="457201"/>
            <a:ext cx="9067800" cy="655639"/>
          </a:xfrm>
        </p:spPr>
        <p:txBody>
          <a:bodyPr rtlCol="0">
            <a:normAutofit fontScale="90000"/>
          </a:bodyPr>
          <a:lstStyle/>
          <a:p>
            <a:pPr algn="ctr" eaLnBrk="1" fontAlgn="auto" hangingPunct="1">
              <a:spcAft>
                <a:spcPts val="600"/>
              </a:spcAft>
              <a:defRPr/>
            </a:pPr>
            <a:r>
              <a:rPr lang="en-US" altLang="en-US" sz="2800" dirty="0">
                <a:effectLst>
                  <a:outerShdw blurRad="38100" dist="38100" dir="2700000" algn="tl">
                    <a:srgbClr val="000000">
                      <a:alpha val="43137"/>
                    </a:srgbClr>
                  </a:outerShdw>
                </a:effectLst>
                <a:latin typeface="Century Gothic" panose="020B0502020202020204" pitchFamily="34" charset="0"/>
                <a:ea typeface="+mj-ea"/>
                <a:cs typeface="Arial" panose="020B0604020202020204" pitchFamily="34" charset="0"/>
              </a:rPr>
              <a:t>UNDERSTANDING &amp; MANAGING THE</a:t>
            </a:r>
            <a:r>
              <a:rPr lang="en-US" altLang="en-US" sz="4000" b="1" dirty="0">
                <a:solidFill>
                  <a:schemeClr val="tx1">
                    <a:lumMod val="85000"/>
                    <a:lumOff val="15000"/>
                  </a:schemeClr>
                </a:solidFill>
                <a:ea typeface="+mj-ea"/>
                <a:cs typeface="Arial" panose="020B0604020202020204" pitchFamily="34" charset="0"/>
              </a:rPr>
              <a:t/>
            </a:r>
            <a:br>
              <a:rPr lang="en-US" altLang="en-US" sz="4000" b="1" dirty="0">
                <a:solidFill>
                  <a:schemeClr val="tx1">
                    <a:lumMod val="85000"/>
                    <a:lumOff val="15000"/>
                  </a:schemeClr>
                </a:solidFill>
                <a:ea typeface="+mj-ea"/>
                <a:cs typeface="Arial" panose="020B0604020202020204" pitchFamily="34" charset="0"/>
              </a:rPr>
            </a:br>
            <a:r>
              <a:rPr lang="en-US" altLang="en-US" b="1" dirty="0">
                <a:solidFill>
                  <a:srgbClr val="376092"/>
                </a:solidFill>
                <a:latin typeface="Century Gothic" panose="020B0502020202020204" pitchFamily="34" charset="0"/>
                <a:ea typeface="+mj-ea"/>
                <a:cs typeface="Arial" panose="020B0604020202020204" pitchFamily="34" charset="0"/>
              </a:rPr>
              <a:t>POWER DIFFERENTIAL</a:t>
            </a:r>
            <a:r>
              <a:rPr lang="en-US" altLang="en-US" b="1" dirty="0">
                <a:solidFill>
                  <a:schemeClr val="tx1">
                    <a:lumMod val="85000"/>
                    <a:lumOff val="15000"/>
                  </a:schemeClr>
                </a:solidFill>
                <a:ea typeface="+mj-ea"/>
                <a:cs typeface="Arial" panose="020B0604020202020204" pitchFamily="34" charset="0"/>
              </a:rPr>
              <a:t/>
            </a:r>
            <a:br>
              <a:rPr lang="en-US" altLang="en-US" b="1" dirty="0">
                <a:solidFill>
                  <a:schemeClr val="tx1">
                    <a:lumMod val="85000"/>
                    <a:lumOff val="15000"/>
                  </a:schemeClr>
                </a:solidFill>
                <a:ea typeface="+mj-ea"/>
                <a:cs typeface="Arial" panose="020B0604020202020204" pitchFamily="34" charset="0"/>
              </a:rPr>
            </a:br>
            <a:r>
              <a:rPr lang="en-US" altLang="en-US" sz="2800" dirty="0">
                <a:latin typeface="Arial" panose="020B0604020202020204" pitchFamily="34" charset="0"/>
                <a:ea typeface="+mj-ea"/>
                <a:cs typeface="Arial" panose="020B0604020202020204" pitchFamily="34" charset="0"/>
              </a:rPr>
              <a:t>The "power differential" has 3 distinct ingredients:</a:t>
            </a:r>
          </a:p>
        </p:txBody>
      </p:sp>
    </p:spTree>
    <p:extLst>
      <p:ext uri="{BB962C8B-B14F-4D97-AF65-F5344CB8AC3E}">
        <p14:creationId xmlns:p14="http://schemas.microsoft.com/office/powerpoint/2010/main" val="1193617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1000" fill="hold"/>
                                        <p:tgtEl>
                                          <p:spTgt spid="41987"/>
                                        </p:tgtEl>
                                        <p:attrNameLst>
                                          <p:attrName>ppt_w</p:attrName>
                                        </p:attrNameLst>
                                      </p:cBhvr>
                                      <p:tavLst>
                                        <p:tav tm="0">
                                          <p:val>
                                            <p:strVal val="#ppt_w*0.70"/>
                                          </p:val>
                                        </p:tav>
                                        <p:tav tm="100000">
                                          <p:val>
                                            <p:strVal val="#ppt_w"/>
                                          </p:val>
                                        </p:tav>
                                      </p:tavLst>
                                    </p:anim>
                                    <p:anim calcmode="lin" valueType="num">
                                      <p:cBhvr>
                                        <p:cTn id="8" dur="1000" fill="hold"/>
                                        <p:tgtEl>
                                          <p:spTgt spid="41987"/>
                                        </p:tgtEl>
                                        <p:attrNameLst>
                                          <p:attrName>ppt_h</p:attrName>
                                        </p:attrNameLst>
                                      </p:cBhvr>
                                      <p:tavLst>
                                        <p:tav tm="0">
                                          <p:val>
                                            <p:strVal val="#ppt_h"/>
                                          </p:val>
                                        </p:tav>
                                        <p:tav tm="100000">
                                          <p:val>
                                            <p:strVal val="#ppt_h"/>
                                          </p:val>
                                        </p:tav>
                                      </p:tavLst>
                                    </p:anim>
                                    <p:animEffect transition="in" filter="fade">
                                      <p:cBhvr>
                                        <p:cTn id="9" dur="1000"/>
                                        <p:tgtEl>
                                          <p:spTgt spid="4198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2000"/>
                                        <p:tgtEl>
                                          <p:spTgt spid="4"/>
                                        </p:tgtEl>
                                      </p:cBhvr>
                                    </p:animEffect>
                                  </p:childTnLst>
                                </p:cTn>
                              </p:par>
                            </p:childTnLst>
                          </p:cTn>
                        </p:par>
                        <p:par>
                          <p:cTn id="15" fill="hold" nodeType="afterGroup">
                            <p:stCondLst>
                              <p:cond delay="2000"/>
                            </p:stCondLst>
                            <p:childTnLst>
                              <p:par>
                                <p:cTn id="16" presetID="9"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8" presetClass="entr" presetSubtype="0" accel="50000" fill="hold" grpId="0" nodeType="clickEffect">
                                  <p:stCondLst>
                                    <p:cond delay="0"/>
                                  </p:stCondLst>
                                  <p:iterate type="lt">
                                    <p:tmPct val="50000"/>
                                  </p:iterate>
                                  <p:childTnLst>
                                    <p:set>
                                      <p:cBhvr>
                                        <p:cTn id="22" dur="1" fill="hold">
                                          <p:stCondLst>
                                            <p:cond delay="0"/>
                                          </p:stCondLst>
                                        </p:cTn>
                                        <p:tgtEl>
                                          <p:spTgt spid="6"/>
                                        </p:tgtEl>
                                        <p:attrNameLst>
                                          <p:attrName>style.visibility</p:attrName>
                                        </p:attrNameLst>
                                      </p:cBhvr>
                                      <p:to>
                                        <p:strVal val="visible"/>
                                      </p:to>
                                    </p:set>
                                    <p:set>
                                      <p:cBhvr>
                                        <p:cTn id="23" dur="228" fill="hold">
                                          <p:stCondLst>
                                            <p:cond delay="0"/>
                                          </p:stCondLst>
                                        </p:cTn>
                                        <p:tgtEl>
                                          <p:spTgt spid="6"/>
                                        </p:tgtEl>
                                        <p:attrNameLst>
                                          <p:attrName>style.rotation</p:attrName>
                                        </p:attrNameLst>
                                      </p:cBhvr>
                                      <p:to>
                                        <p:strVal val="-45.0"/>
                                      </p:to>
                                    </p:set>
                                    <p:anim calcmode="lin" valueType="num">
                                      <p:cBhvr>
                                        <p:cTn id="24" dur="228" fill="hold">
                                          <p:stCondLst>
                                            <p:cond delay="228"/>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5" dur="228"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6" dur="78" decel="50000" autoRev="1" fill="hold">
                                          <p:stCondLst>
                                            <p:cond delay="228"/>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7"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8" fill="hold" nodeType="afterGroup">
                            <p:stCondLst>
                              <p:cond delay="2750"/>
                            </p:stCondLst>
                            <p:childTnLst>
                              <p:par>
                                <p:cTn id="29" presetID="3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600" decel="100000"/>
                                        <p:tgtEl>
                                          <p:spTgt spid="10"/>
                                        </p:tgtEl>
                                      </p:cBhvr>
                                    </p:animEffect>
                                    <p:anim calcmode="lin" valueType="num">
                                      <p:cBhvr>
                                        <p:cTn id="32" dur="1600" decel="100000" fill="hold"/>
                                        <p:tgtEl>
                                          <p:spTgt spid="10"/>
                                        </p:tgtEl>
                                        <p:attrNameLst>
                                          <p:attrName>style.rotation</p:attrName>
                                        </p:attrNameLst>
                                      </p:cBhvr>
                                      <p:tavLst>
                                        <p:tav tm="0">
                                          <p:val>
                                            <p:fltVal val="-90"/>
                                          </p:val>
                                        </p:tav>
                                        <p:tav tm="100000">
                                          <p:val>
                                            <p:fltVal val="0"/>
                                          </p:val>
                                        </p:tav>
                                      </p:tavLst>
                                    </p:anim>
                                    <p:anim calcmode="lin" valueType="num">
                                      <p:cBhvr>
                                        <p:cTn id="33" dur="1600" decel="100000" fill="hold"/>
                                        <p:tgtEl>
                                          <p:spTgt spid="10"/>
                                        </p:tgtEl>
                                        <p:attrNameLst>
                                          <p:attrName>ppt_x</p:attrName>
                                        </p:attrNameLst>
                                      </p:cBhvr>
                                      <p:tavLst>
                                        <p:tav tm="0">
                                          <p:val>
                                            <p:strVal val="#ppt_x+0.4"/>
                                          </p:val>
                                        </p:tav>
                                        <p:tav tm="100000">
                                          <p:val>
                                            <p:strVal val="#ppt_x-0.05"/>
                                          </p:val>
                                        </p:tav>
                                      </p:tavLst>
                                    </p:anim>
                                    <p:anim calcmode="lin" valueType="num">
                                      <p:cBhvr>
                                        <p:cTn id="34" dur="1600" decel="100000" fill="hold"/>
                                        <p:tgtEl>
                                          <p:spTgt spid="10"/>
                                        </p:tgtEl>
                                        <p:attrNameLst>
                                          <p:attrName>ppt_y</p:attrName>
                                        </p:attrNameLst>
                                      </p:cBhvr>
                                      <p:tavLst>
                                        <p:tav tm="0">
                                          <p:val>
                                            <p:strVal val="#ppt_y-0.4"/>
                                          </p:val>
                                        </p:tav>
                                        <p:tav tm="100000">
                                          <p:val>
                                            <p:strVal val="#ppt_y+0.1"/>
                                          </p:val>
                                        </p:tav>
                                      </p:tavLst>
                                    </p:anim>
                                    <p:anim calcmode="lin" valueType="num">
                                      <p:cBhvr>
                                        <p:cTn id="35"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6"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8" presetClass="entr" presetSubtype="0" accel="50000" fill="hold" grpId="0" nodeType="clickEffect">
                                  <p:stCondLst>
                                    <p:cond delay="0"/>
                                  </p:stCondLst>
                                  <p:iterate type="lt">
                                    <p:tmPct val="50000"/>
                                  </p:iterate>
                                  <p:childTnLst>
                                    <p:set>
                                      <p:cBhvr>
                                        <p:cTn id="40" dur="1" fill="hold">
                                          <p:stCondLst>
                                            <p:cond delay="0"/>
                                          </p:stCondLst>
                                        </p:cTn>
                                        <p:tgtEl>
                                          <p:spTgt spid="9"/>
                                        </p:tgtEl>
                                        <p:attrNameLst>
                                          <p:attrName>style.visibility</p:attrName>
                                        </p:attrNameLst>
                                      </p:cBhvr>
                                      <p:to>
                                        <p:strVal val="visible"/>
                                      </p:to>
                                    </p:set>
                                    <p:set>
                                      <p:cBhvr>
                                        <p:cTn id="41" dur="228" fill="hold">
                                          <p:stCondLst>
                                            <p:cond delay="0"/>
                                          </p:stCondLst>
                                        </p:cTn>
                                        <p:tgtEl>
                                          <p:spTgt spid="9"/>
                                        </p:tgtEl>
                                        <p:attrNameLst>
                                          <p:attrName>style.rotation</p:attrName>
                                        </p:attrNameLst>
                                      </p:cBhvr>
                                      <p:to>
                                        <p:strVal val="-45.0"/>
                                      </p:to>
                                    </p:set>
                                    <p:anim calcmode="lin" valueType="num">
                                      <p:cBhvr>
                                        <p:cTn id="42" dur="228" fill="hold">
                                          <p:stCondLst>
                                            <p:cond delay="228"/>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43" dur="228"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44" dur="78" decel="50000" autoRev="1" fill="hold">
                                          <p:stCondLst>
                                            <p:cond delay="228"/>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45"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46" fill="hold" nodeType="afterGroup">
                            <p:stCondLst>
                              <p:cond delay="4500"/>
                            </p:stCondLst>
                            <p:childTnLst>
                              <p:par>
                                <p:cTn id="47" presetID="3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600" decel="100000"/>
                                        <p:tgtEl>
                                          <p:spTgt spid="13"/>
                                        </p:tgtEl>
                                      </p:cBhvr>
                                    </p:animEffect>
                                    <p:anim calcmode="lin" valueType="num">
                                      <p:cBhvr>
                                        <p:cTn id="50" dur="1600" decel="100000" fill="hold"/>
                                        <p:tgtEl>
                                          <p:spTgt spid="13"/>
                                        </p:tgtEl>
                                        <p:attrNameLst>
                                          <p:attrName>style.rotation</p:attrName>
                                        </p:attrNameLst>
                                      </p:cBhvr>
                                      <p:tavLst>
                                        <p:tav tm="0">
                                          <p:val>
                                            <p:fltVal val="-90"/>
                                          </p:val>
                                        </p:tav>
                                        <p:tav tm="100000">
                                          <p:val>
                                            <p:fltVal val="0"/>
                                          </p:val>
                                        </p:tav>
                                      </p:tavLst>
                                    </p:anim>
                                    <p:anim calcmode="lin" valueType="num">
                                      <p:cBhvr>
                                        <p:cTn id="51" dur="1600" decel="100000" fill="hold"/>
                                        <p:tgtEl>
                                          <p:spTgt spid="13"/>
                                        </p:tgtEl>
                                        <p:attrNameLst>
                                          <p:attrName>ppt_x</p:attrName>
                                        </p:attrNameLst>
                                      </p:cBhvr>
                                      <p:tavLst>
                                        <p:tav tm="0">
                                          <p:val>
                                            <p:strVal val="#ppt_x+0.4"/>
                                          </p:val>
                                        </p:tav>
                                        <p:tav tm="100000">
                                          <p:val>
                                            <p:strVal val="#ppt_x-0.05"/>
                                          </p:val>
                                        </p:tav>
                                      </p:tavLst>
                                    </p:anim>
                                    <p:anim calcmode="lin" valueType="num">
                                      <p:cBhvr>
                                        <p:cTn id="52" dur="1600" decel="100000" fill="hold"/>
                                        <p:tgtEl>
                                          <p:spTgt spid="13"/>
                                        </p:tgtEl>
                                        <p:attrNameLst>
                                          <p:attrName>ppt_y</p:attrName>
                                        </p:attrNameLst>
                                      </p:cBhvr>
                                      <p:tavLst>
                                        <p:tav tm="0">
                                          <p:val>
                                            <p:strVal val="#ppt_y-0.4"/>
                                          </p:val>
                                        </p:tav>
                                        <p:tav tm="100000">
                                          <p:val>
                                            <p:strVal val="#ppt_y+0.1"/>
                                          </p:val>
                                        </p:tav>
                                      </p:tavLst>
                                    </p:anim>
                                    <p:anim calcmode="lin" valueType="num">
                                      <p:cBhvr>
                                        <p:cTn id="53" dur="400" accel="100000" fill="hold">
                                          <p:stCondLst>
                                            <p:cond delay="1600"/>
                                          </p:stCondLst>
                                        </p:cTn>
                                        <p:tgtEl>
                                          <p:spTgt spid="13"/>
                                        </p:tgtEl>
                                        <p:attrNameLst>
                                          <p:attrName>ppt_x</p:attrName>
                                        </p:attrNameLst>
                                      </p:cBhvr>
                                      <p:tavLst>
                                        <p:tav tm="0">
                                          <p:val>
                                            <p:strVal val="#ppt_x-0.05"/>
                                          </p:val>
                                        </p:tav>
                                        <p:tav tm="100000">
                                          <p:val>
                                            <p:strVal val="#ppt_x"/>
                                          </p:val>
                                        </p:tav>
                                      </p:tavLst>
                                    </p:anim>
                                    <p:anim calcmode="lin" valueType="num">
                                      <p:cBhvr>
                                        <p:cTn id="54" dur="400" accel="100000" fill="hold">
                                          <p:stCondLst>
                                            <p:cond delay="16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8" presetClass="entr" presetSubtype="0" accel="50000" fill="hold" grpId="0" nodeType="clickEffect">
                                  <p:stCondLst>
                                    <p:cond delay="0"/>
                                  </p:stCondLst>
                                  <p:iterate type="lt">
                                    <p:tmPct val="50000"/>
                                  </p:iterate>
                                  <p:childTnLst>
                                    <p:set>
                                      <p:cBhvr>
                                        <p:cTn id="58" dur="1" fill="hold">
                                          <p:stCondLst>
                                            <p:cond delay="0"/>
                                          </p:stCondLst>
                                        </p:cTn>
                                        <p:tgtEl>
                                          <p:spTgt spid="8"/>
                                        </p:tgtEl>
                                        <p:attrNameLst>
                                          <p:attrName>style.visibility</p:attrName>
                                        </p:attrNameLst>
                                      </p:cBhvr>
                                      <p:to>
                                        <p:strVal val="visible"/>
                                      </p:to>
                                    </p:set>
                                    <p:set>
                                      <p:cBhvr>
                                        <p:cTn id="59" dur="228" fill="hold">
                                          <p:stCondLst>
                                            <p:cond delay="0"/>
                                          </p:stCondLst>
                                        </p:cTn>
                                        <p:tgtEl>
                                          <p:spTgt spid="8"/>
                                        </p:tgtEl>
                                        <p:attrNameLst>
                                          <p:attrName>style.rotation</p:attrName>
                                        </p:attrNameLst>
                                      </p:cBhvr>
                                      <p:to>
                                        <p:strVal val="-45.0"/>
                                      </p:to>
                                    </p:set>
                                    <p:anim calcmode="lin" valueType="num">
                                      <p:cBhvr>
                                        <p:cTn id="60" dur="228" fill="hold">
                                          <p:stCondLst>
                                            <p:cond delay="22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61"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62" dur="78" decel="50000" autoRev="1" fill="hold">
                                          <p:stCondLst>
                                            <p:cond delay="22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63"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par>
                          <p:cTn id="64" fill="hold" nodeType="afterGroup">
                            <p:stCondLst>
                              <p:cond delay="3250"/>
                            </p:stCondLst>
                            <p:childTnLst>
                              <p:par>
                                <p:cTn id="65" presetID="30"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600" decel="100000"/>
                                        <p:tgtEl>
                                          <p:spTgt spid="12"/>
                                        </p:tgtEl>
                                      </p:cBhvr>
                                    </p:animEffect>
                                    <p:anim calcmode="lin" valueType="num">
                                      <p:cBhvr>
                                        <p:cTn id="68" dur="1600" decel="100000" fill="hold"/>
                                        <p:tgtEl>
                                          <p:spTgt spid="12"/>
                                        </p:tgtEl>
                                        <p:attrNameLst>
                                          <p:attrName>style.rotation</p:attrName>
                                        </p:attrNameLst>
                                      </p:cBhvr>
                                      <p:tavLst>
                                        <p:tav tm="0">
                                          <p:val>
                                            <p:fltVal val="-90"/>
                                          </p:val>
                                        </p:tav>
                                        <p:tav tm="100000">
                                          <p:val>
                                            <p:fltVal val="0"/>
                                          </p:val>
                                        </p:tav>
                                      </p:tavLst>
                                    </p:anim>
                                    <p:anim calcmode="lin" valueType="num">
                                      <p:cBhvr>
                                        <p:cTn id="69" dur="1600" decel="100000" fill="hold"/>
                                        <p:tgtEl>
                                          <p:spTgt spid="12"/>
                                        </p:tgtEl>
                                        <p:attrNameLst>
                                          <p:attrName>ppt_x</p:attrName>
                                        </p:attrNameLst>
                                      </p:cBhvr>
                                      <p:tavLst>
                                        <p:tav tm="0">
                                          <p:val>
                                            <p:strVal val="#ppt_x+0.4"/>
                                          </p:val>
                                        </p:tav>
                                        <p:tav tm="100000">
                                          <p:val>
                                            <p:strVal val="#ppt_x-0.05"/>
                                          </p:val>
                                        </p:tav>
                                      </p:tavLst>
                                    </p:anim>
                                    <p:anim calcmode="lin" valueType="num">
                                      <p:cBhvr>
                                        <p:cTn id="70" dur="1600" decel="100000" fill="hold"/>
                                        <p:tgtEl>
                                          <p:spTgt spid="12"/>
                                        </p:tgtEl>
                                        <p:attrNameLst>
                                          <p:attrName>ppt_y</p:attrName>
                                        </p:attrNameLst>
                                      </p:cBhvr>
                                      <p:tavLst>
                                        <p:tav tm="0">
                                          <p:val>
                                            <p:strVal val="#ppt_y-0.4"/>
                                          </p:val>
                                        </p:tav>
                                        <p:tav tm="100000">
                                          <p:val>
                                            <p:strVal val="#ppt_y+0.1"/>
                                          </p:val>
                                        </p:tav>
                                      </p:tavLst>
                                    </p:anim>
                                    <p:anim calcmode="lin" valueType="num">
                                      <p:cBhvr>
                                        <p:cTn id="71" dur="400" accel="100000" fill="hold">
                                          <p:stCondLst>
                                            <p:cond delay="1600"/>
                                          </p:stCondLst>
                                        </p:cTn>
                                        <p:tgtEl>
                                          <p:spTgt spid="12"/>
                                        </p:tgtEl>
                                        <p:attrNameLst>
                                          <p:attrName>ppt_x</p:attrName>
                                        </p:attrNameLst>
                                      </p:cBhvr>
                                      <p:tavLst>
                                        <p:tav tm="0">
                                          <p:val>
                                            <p:strVal val="#ppt_x-0.05"/>
                                          </p:val>
                                        </p:tav>
                                        <p:tav tm="100000">
                                          <p:val>
                                            <p:strVal val="#ppt_x"/>
                                          </p:val>
                                        </p:tav>
                                      </p:tavLst>
                                    </p:anim>
                                    <p:anim calcmode="lin" valueType="num">
                                      <p:cBhvr>
                                        <p:cTn id="72" dur="400" accel="100000" fill="hold">
                                          <p:stCondLst>
                                            <p:cond delay="16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7"/>
                                        </p:tgtEl>
                                        <p:attrNameLst>
                                          <p:attrName>style.visibility</p:attrName>
                                        </p:attrNameLst>
                                      </p:cBhvr>
                                      <p:to>
                                        <p:strVal val="visible"/>
                                      </p:to>
                                    </p:set>
                                    <p:set>
                                      <p:cBhvr>
                                        <p:cTn id="77" dur="228" fill="hold">
                                          <p:stCondLst>
                                            <p:cond delay="0"/>
                                          </p:stCondLst>
                                        </p:cTn>
                                        <p:tgtEl>
                                          <p:spTgt spid="7"/>
                                        </p:tgtEl>
                                        <p:attrNameLst>
                                          <p:attrName>style.rotation</p:attrName>
                                        </p:attrNameLst>
                                      </p:cBhvr>
                                      <p:to>
                                        <p:strVal val="-45.0"/>
                                      </p:to>
                                    </p:set>
                                    <p:anim calcmode="lin" valueType="num">
                                      <p:cBhvr>
                                        <p:cTn id="78" dur="228" fill="hold">
                                          <p:stCondLst>
                                            <p:cond delay="228"/>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79" dur="228"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80" dur="78" decel="50000" autoRev="1" fill="hold">
                                          <p:stCondLst>
                                            <p:cond delay="228"/>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8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82" fill="hold" nodeType="afterGroup">
                            <p:stCondLst>
                              <p:cond delay="4000"/>
                            </p:stCondLst>
                            <p:childTnLst>
                              <p:par>
                                <p:cTn id="83" presetID="30" presetClass="entr" presetSubtype="0"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600" decel="100000"/>
                                        <p:tgtEl>
                                          <p:spTgt spid="11"/>
                                        </p:tgtEl>
                                      </p:cBhvr>
                                    </p:animEffect>
                                    <p:anim calcmode="lin" valueType="num">
                                      <p:cBhvr>
                                        <p:cTn id="86" dur="1600" decel="100000" fill="hold"/>
                                        <p:tgtEl>
                                          <p:spTgt spid="11"/>
                                        </p:tgtEl>
                                        <p:attrNameLst>
                                          <p:attrName>style.rotation</p:attrName>
                                        </p:attrNameLst>
                                      </p:cBhvr>
                                      <p:tavLst>
                                        <p:tav tm="0">
                                          <p:val>
                                            <p:fltVal val="-90"/>
                                          </p:val>
                                        </p:tav>
                                        <p:tav tm="100000">
                                          <p:val>
                                            <p:fltVal val="0"/>
                                          </p:val>
                                        </p:tav>
                                      </p:tavLst>
                                    </p:anim>
                                    <p:anim calcmode="lin" valueType="num">
                                      <p:cBhvr>
                                        <p:cTn id="87" dur="1600" decel="100000" fill="hold"/>
                                        <p:tgtEl>
                                          <p:spTgt spid="11"/>
                                        </p:tgtEl>
                                        <p:attrNameLst>
                                          <p:attrName>ppt_x</p:attrName>
                                        </p:attrNameLst>
                                      </p:cBhvr>
                                      <p:tavLst>
                                        <p:tav tm="0">
                                          <p:val>
                                            <p:strVal val="#ppt_x+0.4"/>
                                          </p:val>
                                        </p:tav>
                                        <p:tav tm="100000">
                                          <p:val>
                                            <p:strVal val="#ppt_x-0.05"/>
                                          </p:val>
                                        </p:tav>
                                      </p:tavLst>
                                    </p:anim>
                                    <p:anim calcmode="lin" valueType="num">
                                      <p:cBhvr>
                                        <p:cTn id="88" dur="1600" decel="100000" fill="hold"/>
                                        <p:tgtEl>
                                          <p:spTgt spid="11"/>
                                        </p:tgtEl>
                                        <p:attrNameLst>
                                          <p:attrName>ppt_y</p:attrName>
                                        </p:attrNameLst>
                                      </p:cBhvr>
                                      <p:tavLst>
                                        <p:tav tm="0">
                                          <p:val>
                                            <p:strVal val="#ppt_y-0.4"/>
                                          </p:val>
                                        </p:tav>
                                        <p:tav tm="100000">
                                          <p:val>
                                            <p:strVal val="#ppt_y+0.1"/>
                                          </p:val>
                                        </p:tav>
                                      </p:tavLst>
                                    </p:anim>
                                    <p:anim calcmode="lin" valueType="num">
                                      <p:cBhvr>
                                        <p:cTn id="89" dur="400" accel="100000" fill="hold">
                                          <p:stCondLst>
                                            <p:cond delay="1600"/>
                                          </p:stCondLst>
                                        </p:cTn>
                                        <p:tgtEl>
                                          <p:spTgt spid="11"/>
                                        </p:tgtEl>
                                        <p:attrNameLst>
                                          <p:attrName>ppt_x</p:attrName>
                                        </p:attrNameLst>
                                      </p:cBhvr>
                                      <p:tavLst>
                                        <p:tav tm="0">
                                          <p:val>
                                            <p:strVal val="#ppt_x-0.05"/>
                                          </p:val>
                                        </p:tav>
                                        <p:tav tm="100000">
                                          <p:val>
                                            <p:strVal val="#ppt_x"/>
                                          </p:val>
                                        </p:tav>
                                      </p:tavLst>
                                    </p:anim>
                                    <p:anim calcmode="lin" valueType="num">
                                      <p:cBhvr>
                                        <p:cTn id="90" dur="400" accel="100000" fill="hold">
                                          <p:stCondLst>
                                            <p:cond delay="16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6" grpId="0"/>
      <p:bldP spid="7" grpId="0"/>
      <p:bldP spid="8" grpId="0"/>
      <p:bldP spid="9"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4"/>
          <p:cNvSpPr>
            <a:spLocks noChangeArrowheads="1"/>
          </p:cNvSpPr>
          <p:nvPr/>
        </p:nvSpPr>
        <p:spPr bwMode="auto">
          <a:xfrm>
            <a:off x="609600" y="228601"/>
            <a:ext cx="8274050" cy="748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800100" indent="-34290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b="1">
                <a:solidFill>
                  <a:srgbClr val="376092"/>
                </a:solidFill>
                <a:latin typeface="Arial" pitchFamily="34" charset="0"/>
              </a:rPr>
              <a:t>3.</a:t>
            </a:r>
            <a:r>
              <a:rPr lang="en-US" altLang="en-US" sz="2800">
                <a:solidFill>
                  <a:srgbClr val="1818FF"/>
                </a:solidFill>
                <a:latin typeface="Arial" pitchFamily="34" charset="0"/>
              </a:rPr>
              <a:t> </a:t>
            </a:r>
            <a:r>
              <a:rPr lang="en-US" altLang="en-US" sz="2500">
                <a:latin typeface="Arial" pitchFamily="34" charset="0"/>
              </a:rPr>
              <a:t>Your behaviors</a:t>
            </a:r>
          </a:p>
          <a:p>
            <a:pPr eaLnBrk="1" hangingPunct="1"/>
            <a:endParaRPr lang="en-US" altLang="en-US" sz="2000" baseline="30000">
              <a:latin typeface="Arial" pitchFamily="34" charset="0"/>
            </a:endParaRPr>
          </a:p>
          <a:p>
            <a:pPr eaLnBrk="1" hangingPunct="1"/>
            <a:r>
              <a:rPr lang="en-US" altLang="en-US" sz="2500" i="1">
                <a:solidFill>
                  <a:srgbClr val="376092"/>
                </a:solidFill>
                <a:latin typeface="Arial" pitchFamily="34" charset="0"/>
              </a:rPr>
              <a:t>What behaviors could exaggerate the power differential?</a:t>
            </a:r>
          </a:p>
          <a:p>
            <a:pPr eaLnBrk="1" hangingPunct="1"/>
            <a:endParaRPr lang="en-US" altLang="en-US" sz="2400" i="1">
              <a:solidFill>
                <a:srgbClr val="1818FF"/>
              </a:solidFill>
              <a:latin typeface="Arial" pitchFamily="34" charset="0"/>
            </a:endParaRPr>
          </a:p>
          <a:p>
            <a:pPr lvl="1" eaLnBrk="1" hangingPunct="1">
              <a:lnSpc>
                <a:spcPct val="110000"/>
              </a:lnSpc>
              <a:buClr>
                <a:srgbClr val="376092"/>
              </a:buClr>
              <a:buFont typeface="Arial" pitchFamily="34" charset="0"/>
              <a:buChar char="•"/>
            </a:pPr>
            <a:r>
              <a:rPr lang="en-US" altLang="en-US" sz="2000">
                <a:latin typeface="Arial" pitchFamily="34" charset="0"/>
              </a:rPr>
              <a:t>Angry or aggressive tone</a:t>
            </a:r>
          </a:p>
          <a:p>
            <a:pPr lvl="1" eaLnBrk="1" hangingPunct="1">
              <a:lnSpc>
                <a:spcPct val="110000"/>
              </a:lnSpc>
              <a:buClr>
                <a:srgbClr val="376092"/>
              </a:buClr>
              <a:buFont typeface="Arial" pitchFamily="34" charset="0"/>
              <a:buChar char="•"/>
            </a:pPr>
            <a:r>
              <a:rPr lang="en-US" altLang="en-US" sz="2000">
                <a:latin typeface="Arial" pitchFamily="34" charset="0"/>
              </a:rPr>
              <a:t>Over-reacting</a:t>
            </a:r>
          </a:p>
          <a:p>
            <a:pPr lvl="1" eaLnBrk="1" hangingPunct="1">
              <a:lnSpc>
                <a:spcPct val="110000"/>
              </a:lnSpc>
              <a:buClr>
                <a:srgbClr val="376092"/>
              </a:buClr>
              <a:buFont typeface="Arial" pitchFamily="34" charset="0"/>
              <a:buChar char="•"/>
            </a:pPr>
            <a:r>
              <a:rPr lang="en-US" altLang="en-US" sz="2000">
                <a:latin typeface="Arial" pitchFamily="34" charset="0"/>
              </a:rPr>
              <a:t>Announcing your power differential (“Because I’m the boss</a:t>
            </a:r>
            <a:r>
              <a:rPr lang="mr-IN" altLang="en-US" sz="2000">
                <a:latin typeface="Arial" pitchFamily="34" charset="0"/>
              </a:rPr>
              <a:t>…</a:t>
            </a:r>
            <a:r>
              <a:rPr lang="en-US" altLang="en-US" sz="2000">
                <a:latin typeface="Arial" pitchFamily="34" charset="0"/>
              </a:rPr>
              <a:t>”)</a:t>
            </a:r>
          </a:p>
          <a:p>
            <a:pPr lvl="1" eaLnBrk="1" hangingPunct="1">
              <a:lnSpc>
                <a:spcPct val="110000"/>
              </a:lnSpc>
              <a:buClr>
                <a:srgbClr val="376092"/>
              </a:buClr>
              <a:buFont typeface="Arial" pitchFamily="34" charset="0"/>
              <a:buChar char="•"/>
            </a:pPr>
            <a:r>
              <a:rPr lang="en-US" altLang="en-US" sz="2000">
                <a:latin typeface="Arial" pitchFamily="34" charset="0"/>
              </a:rPr>
              <a:t>Telling people what they’re supposed to think or feel</a:t>
            </a:r>
          </a:p>
          <a:p>
            <a:pPr lvl="1" eaLnBrk="1" hangingPunct="1">
              <a:lnSpc>
                <a:spcPct val="110000"/>
              </a:lnSpc>
              <a:buClr>
                <a:srgbClr val="376092"/>
              </a:buClr>
              <a:buFont typeface="Arial" pitchFamily="34" charset="0"/>
              <a:buChar char="•"/>
            </a:pPr>
            <a:r>
              <a:rPr lang="en-US" altLang="en-US" sz="2000">
                <a:latin typeface="Arial" pitchFamily="34" charset="0"/>
              </a:rPr>
              <a:t>Talking at, over or for people</a:t>
            </a:r>
          </a:p>
          <a:p>
            <a:pPr lvl="1" eaLnBrk="1" hangingPunct="1">
              <a:lnSpc>
                <a:spcPct val="110000"/>
              </a:lnSpc>
              <a:buClr>
                <a:srgbClr val="376092"/>
              </a:buClr>
              <a:buFont typeface="Arial" pitchFamily="34" charset="0"/>
              <a:buChar char="•"/>
            </a:pPr>
            <a:r>
              <a:rPr lang="en-US" altLang="en-US" sz="2000">
                <a:latin typeface="Arial" pitchFamily="34" charset="0"/>
              </a:rPr>
              <a:t>Talking too much </a:t>
            </a:r>
          </a:p>
          <a:p>
            <a:pPr lvl="1" eaLnBrk="1" hangingPunct="1">
              <a:lnSpc>
                <a:spcPct val="110000"/>
              </a:lnSpc>
              <a:buClr>
                <a:srgbClr val="376092"/>
              </a:buClr>
              <a:buFont typeface="Arial" pitchFamily="34" charset="0"/>
              <a:buChar char="•"/>
            </a:pPr>
            <a:r>
              <a:rPr lang="en-US" altLang="en-US" sz="2000">
                <a:latin typeface="Arial" pitchFamily="34" charset="0"/>
              </a:rPr>
              <a:t>Condescension/sarcasm (“apparently</a:t>
            </a:r>
            <a:r>
              <a:rPr lang="mr-IN" altLang="en-US" sz="2000">
                <a:latin typeface="Arial" pitchFamily="34" charset="0"/>
              </a:rPr>
              <a:t>…</a:t>
            </a:r>
            <a:r>
              <a:rPr lang="en-US" altLang="en-US" sz="2000">
                <a:latin typeface="Arial" pitchFamily="34" charset="0"/>
              </a:rPr>
              <a:t>”)</a:t>
            </a:r>
          </a:p>
          <a:p>
            <a:pPr lvl="1" eaLnBrk="1" hangingPunct="1">
              <a:lnSpc>
                <a:spcPct val="110000"/>
              </a:lnSpc>
              <a:buClr>
                <a:srgbClr val="376092"/>
              </a:buClr>
              <a:buFont typeface="Arial" pitchFamily="34" charset="0"/>
              <a:buChar char="•"/>
            </a:pPr>
            <a:r>
              <a:rPr lang="en-US" altLang="en-US" sz="2000">
                <a:latin typeface="Arial" pitchFamily="34" charset="0"/>
              </a:rPr>
              <a:t>Over functioning </a:t>
            </a:r>
            <a:r>
              <a:rPr lang="mr-IN" altLang="en-US" sz="2000">
                <a:latin typeface="Arial" pitchFamily="34" charset="0"/>
              </a:rPr>
              <a:t>–</a:t>
            </a:r>
            <a:r>
              <a:rPr lang="en-US" altLang="en-US" sz="2000">
                <a:latin typeface="Arial" pitchFamily="34" charset="0"/>
              </a:rPr>
              <a:t> the “savior complex”</a:t>
            </a:r>
          </a:p>
          <a:p>
            <a:pPr lvl="1" eaLnBrk="1" hangingPunct="1">
              <a:lnSpc>
                <a:spcPct val="110000"/>
              </a:lnSpc>
              <a:buClr>
                <a:srgbClr val="376092"/>
              </a:buClr>
              <a:buFont typeface="Arial" pitchFamily="34" charset="0"/>
              <a:buChar char="•"/>
            </a:pPr>
            <a:r>
              <a:rPr lang="en-US" altLang="en-US" sz="2000">
                <a:latin typeface="Arial" pitchFamily="34" charset="0"/>
              </a:rPr>
              <a:t>Micromanaging</a:t>
            </a:r>
          </a:p>
          <a:p>
            <a:pPr lvl="1" eaLnBrk="1" hangingPunct="1">
              <a:lnSpc>
                <a:spcPct val="110000"/>
              </a:lnSpc>
              <a:buClr>
                <a:srgbClr val="376092"/>
              </a:buClr>
              <a:buFont typeface="Arial" pitchFamily="34" charset="0"/>
              <a:buChar char="•"/>
            </a:pPr>
            <a:r>
              <a:rPr lang="en-US" altLang="en-US" sz="2000">
                <a:latin typeface="Arial" pitchFamily="34" charset="0"/>
              </a:rPr>
              <a:t>Threats</a:t>
            </a:r>
          </a:p>
          <a:p>
            <a:pPr lvl="1" eaLnBrk="1" hangingPunct="1">
              <a:lnSpc>
                <a:spcPct val="110000"/>
              </a:lnSpc>
              <a:buClr>
                <a:srgbClr val="376092"/>
              </a:buClr>
              <a:buFont typeface="Arial" pitchFamily="34" charset="0"/>
              <a:buChar char="•"/>
            </a:pPr>
            <a:r>
              <a:rPr lang="en-US" altLang="en-US" sz="2000">
                <a:latin typeface="Arial" pitchFamily="34" charset="0"/>
              </a:rPr>
              <a:t>Sharing your opinions first</a:t>
            </a:r>
          </a:p>
          <a:p>
            <a:pPr lvl="1" eaLnBrk="1" hangingPunct="1">
              <a:lnSpc>
                <a:spcPct val="110000"/>
              </a:lnSpc>
              <a:buClr>
                <a:srgbClr val="376092"/>
              </a:buClr>
              <a:buFont typeface="Arial" pitchFamily="34" charset="0"/>
              <a:buChar char="•"/>
            </a:pPr>
            <a:r>
              <a:rPr lang="en-US" altLang="en-US" sz="2000">
                <a:latin typeface="Arial" pitchFamily="34" charset="0"/>
              </a:rPr>
              <a:t>Shaming</a:t>
            </a:r>
          </a:p>
          <a:p>
            <a:pPr lvl="1" eaLnBrk="1" hangingPunct="1">
              <a:lnSpc>
                <a:spcPct val="110000"/>
              </a:lnSpc>
              <a:buClr>
                <a:srgbClr val="376092"/>
              </a:buClr>
              <a:buFont typeface="Arial" pitchFamily="34" charset="0"/>
              <a:buChar char="•"/>
            </a:pPr>
            <a:r>
              <a:rPr lang="en-US" altLang="en-US" sz="2000">
                <a:latin typeface="Arial" pitchFamily="34" charset="0"/>
              </a:rPr>
              <a:t>Defensiveness </a:t>
            </a:r>
          </a:p>
          <a:p>
            <a:pPr eaLnBrk="1" hangingPunct="1"/>
            <a:r>
              <a:rPr lang="en-US" altLang="en-US" sz="2000" i="1">
                <a:solidFill>
                  <a:schemeClr val="bg1"/>
                </a:solidFill>
                <a:latin typeface="Arial" pitchFamily="34" charset="0"/>
              </a:rPr>
              <a:t> </a:t>
            </a:r>
          </a:p>
          <a:p>
            <a:pPr eaLnBrk="1" hangingPunct="1"/>
            <a:endParaRPr lang="en-US" altLang="en-US" sz="2000" i="1">
              <a:solidFill>
                <a:schemeClr val="bg1"/>
              </a:solidFill>
              <a:latin typeface="Arial" pitchFamily="34" charset="0"/>
            </a:endParaRPr>
          </a:p>
          <a:p>
            <a:pPr eaLnBrk="1" hangingPunct="1"/>
            <a:endParaRPr lang="en-US" altLang="en-US" sz="2000" i="1">
              <a:solidFill>
                <a:srgbClr val="990000"/>
              </a:solidFill>
              <a:latin typeface="Arial" pitchFamily="34" charset="0"/>
            </a:endParaRPr>
          </a:p>
          <a:p>
            <a:pPr eaLnBrk="1" hangingPunct="1"/>
            <a:endParaRPr lang="en-US" altLang="en-US" sz="1200">
              <a:latin typeface="Arial" pitchFamily="34" charset="0"/>
            </a:endParaRPr>
          </a:p>
          <a:p>
            <a:pPr eaLnBrk="1" hangingPunct="1"/>
            <a:endParaRPr lang="en-US" altLang="en-US" sz="1200">
              <a:latin typeface="Arial" pitchFamily="34" charset="0"/>
            </a:endParaRPr>
          </a:p>
          <a:p>
            <a:pPr eaLnBrk="1" hangingPunct="1"/>
            <a:endParaRPr lang="en-US" altLang="en-US" sz="2000">
              <a:latin typeface="Arial" pitchFamily="34" charset="0"/>
            </a:endParaRPr>
          </a:p>
        </p:txBody>
      </p:sp>
      <p:pic>
        <p:nvPicPr>
          <p:cNvPr id="430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5720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171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1000" fill="hold"/>
                                        <p:tgtEl>
                                          <p:spTgt spid="43012"/>
                                        </p:tgtEl>
                                        <p:attrNameLst>
                                          <p:attrName>ppt_w</p:attrName>
                                        </p:attrNameLst>
                                      </p:cBhvr>
                                      <p:tavLst>
                                        <p:tav tm="0">
                                          <p:val>
                                            <p:strVal val="#ppt_w*0.70"/>
                                          </p:val>
                                        </p:tav>
                                        <p:tav tm="100000">
                                          <p:val>
                                            <p:strVal val="#ppt_w"/>
                                          </p:val>
                                        </p:tav>
                                      </p:tavLst>
                                    </p:anim>
                                    <p:anim calcmode="lin" valueType="num">
                                      <p:cBhvr>
                                        <p:cTn id="8" dur="1000" fill="hold"/>
                                        <p:tgtEl>
                                          <p:spTgt spid="43012"/>
                                        </p:tgtEl>
                                        <p:attrNameLst>
                                          <p:attrName>ppt_h</p:attrName>
                                        </p:attrNameLst>
                                      </p:cBhvr>
                                      <p:tavLst>
                                        <p:tav tm="0">
                                          <p:val>
                                            <p:strVal val="#ppt_h"/>
                                          </p:val>
                                        </p:tav>
                                        <p:tav tm="100000">
                                          <p:val>
                                            <p:strVal val="#ppt_h"/>
                                          </p:val>
                                        </p:tav>
                                      </p:tavLst>
                                    </p:anim>
                                    <p:animEffect transition="in" filter="fade">
                                      <p:cBhvr>
                                        <p:cTn id="9" dur="1000"/>
                                        <p:tgtEl>
                                          <p:spTgt spid="43012"/>
                                        </p:tgtEl>
                                      </p:cBhvr>
                                    </p:animEffect>
                                  </p:childTnLst>
                                </p:cTn>
                              </p:par>
                              <p:par>
                                <p:cTn id="10" presetID="55" presetClass="entr" presetSubtype="0" fill="hold" nodeType="with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 calcmode="lin" valueType="num">
                                      <p:cBhvr>
                                        <p:cTn id="12" dur="1000" fill="hold"/>
                                        <p:tgtEl>
                                          <p:spTgt spid="43011">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301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301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p:cTn id="19" dur="1000" fill="hold"/>
                                        <p:tgtEl>
                                          <p:spTgt spid="4301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301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301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43011">
                                            <p:txEl>
                                              <p:pRg st="4" end="4"/>
                                            </p:txEl>
                                          </p:spTgt>
                                        </p:tgtEl>
                                        <p:attrNameLst>
                                          <p:attrName>style.visibility</p:attrName>
                                        </p:attrNameLst>
                                      </p:cBhvr>
                                      <p:to>
                                        <p:strVal val="visible"/>
                                      </p:to>
                                    </p:set>
                                    <p:anim calcmode="lin" valueType="num">
                                      <p:cBhvr>
                                        <p:cTn id="26" dur="1000" fill="hold"/>
                                        <p:tgtEl>
                                          <p:spTgt spid="43011">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3011">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3011">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43011">
                                            <p:txEl>
                                              <p:pRg st="5" end="5"/>
                                            </p:txEl>
                                          </p:spTgt>
                                        </p:tgtEl>
                                        <p:attrNameLst>
                                          <p:attrName>style.visibility</p:attrName>
                                        </p:attrNameLst>
                                      </p:cBhvr>
                                      <p:to>
                                        <p:strVal val="visible"/>
                                      </p:to>
                                    </p:set>
                                    <p:anim calcmode="lin" valueType="num">
                                      <p:cBhvr>
                                        <p:cTn id="33" dur="1000" fill="hold"/>
                                        <p:tgtEl>
                                          <p:spTgt spid="43011">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43011">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43011">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43011">
                                            <p:txEl>
                                              <p:pRg st="6" end="6"/>
                                            </p:txEl>
                                          </p:spTgt>
                                        </p:tgtEl>
                                        <p:attrNameLst>
                                          <p:attrName>style.visibility</p:attrName>
                                        </p:attrNameLst>
                                      </p:cBhvr>
                                      <p:to>
                                        <p:strVal val="visible"/>
                                      </p:to>
                                    </p:set>
                                    <p:anim calcmode="lin" valueType="num">
                                      <p:cBhvr>
                                        <p:cTn id="40" dur="1000" fill="hold"/>
                                        <p:tgtEl>
                                          <p:spTgt spid="43011">
                                            <p:txEl>
                                              <p:pRg st="6" end="6"/>
                                            </p:txEl>
                                          </p:spTgt>
                                        </p:tgtEl>
                                        <p:attrNameLst>
                                          <p:attrName>ppt_w</p:attrName>
                                        </p:attrNameLst>
                                      </p:cBhvr>
                                      <p:tavLst>
                                        <p:tav tm="0">
                                          <p:val>
                                            <p:strVal val="#ppt_w*0.70"/>
                                          </p:val>
                                        </p:tav>
                                        <p:tav tm="100000">
                                          <p:val>
                                            <p:strVal val="#ppt_w"/>
                                          </p:val>
                                        </p:tav>
                                      </p:tavLst>
                                    </p:anim>
                                    <p:anim calcmode="lin" valueType="num">
                                      <p:cBhvr>
                                        <p:cTn id="41" dur="1000" fill="hold"/>
                                        <p:tgtEl>
                                          <p:spTgt spid="43011">
                                            <p:txEl>
                                              <p:pRg st="6" end="6"/>
                                            </p:txEl>
                                          </p:spTgt>
                                        </p:tgtEl>
                                        <p:attrNameLst>
                                          <p:attrName>ppt_h</p:attrName>
                                        </p:attrNameLst>
                                      </p:cBhvr>
                                      <p:tavLst>
                                        <p:tav tm="0">
                                          <p:val>
                                            <p:strVal val="#ppt_h"/>
                                          </p:val>
                                        </p:tav>
                                        <p:tav tm="100000">
                                          <p:val>
                                            <p:strVal val="#ppt_h"/>
                                          </p:val>
                                        </p:tav>
                                      </p:tavLst>
                                    </p:anim>
                                    <p:animEffect transition="in" filter="fade">
                                      <p:cBhvr>
                                        <p:cTn id="42" dur="1000"/>
                                        <p:tgtEl>
                                          <p:spTgt spid="43011">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nodeType="clickEffect">
                                  <p:stCondLst>
                                    <p:cond delay="0"/>
                                  </p:stCondLst>
                                  <p:childTnLst>
                                    <p:set>
                                      <p:cBhvr>
                                        <p:cTn id="46" dur="1" fill="hold">
                                          <p:stCondLst>
                                            <p:cond delay="0"/>
                                          </p:stCondLst>
                                        </p:cTn>
                                        <p:tgtEl>
                                          <p:spTgt spid="43011">
                                            <p:txEl>
                                              <p:pRg st="7" end="7"/>
                                            </p:txEl>
                                          </p:spTgt>
                                        </p:tgtEl>
                                        <p:attrNameLst>
                                          <p:attrName>style.visibility</p:attrName>
                                        </p:attrNameLst>
                                      </p:cBhvr>
                                      <p:to>
                                        <p:strVal val="visible"/>
                                      </p:to>
                                    </p:set>
                                    <p:anim calcmode="lin" valueType="num">
                                      <p:cBhvr>
                                        <p:cTn id="47" dur="1000" fill="hold"/>
                                        <p:tgtEl>
                                          <p:spTgt spid="43011">
                                            <p:txEl>
                                              <p:pRg st="7" end="7"/>
                                            </p:txEl>
                                          </p:spTgt>
                                        </p:tgtEl>
                                        <p:attrNameLst>
                                          <p:attrName>ppt_w</p:attrName>
                                        </p:attrNameLst>
                                      </p:cBhvr>
                                      <p:tavLst>
                                        <p:tav tm="0">
                                          <p:val>
                                            <p:strVal val="#ppt_w*0.70"/>
                                          </p:val>
                                        </p:tav>
                                        <p:tav tm="100000">
                                          <p:val>
                                            <p:strVal val="#ppt_w"/>
                                          </p:val>
                                        </p:tav>
                                      </p:tavLst>
                                    </p:anim>
                                    <p:anim calcmode="lin" valueType="num">
                                      <p:cBhvr>
                                        <p:cTn id="48" dur="1000" fill="hold"/>
                                        <p:tgtEl>
                                          <p:spTgt spid="43011">
                                            <p:txEl>
                                              <p:pRg st="7" end="7"/>
                                            </p:txEl>
                                          </p:spTgt>
                                        </p:tgtEl>
                                        <p:attrNameLst>
                                          <p:attrName>ppt_h</p:attrName>
                                        </p:attrNameLst>
                                      </p:cBhvr>
                                      <p:tavLst>
                                        <p:tav tm="0">
                                          <p:val>
                                            <p:strVal val="#ppt_h"/>
                                          </p:val>
                                        </p:tav>
                                        <p:tav tm="100000">
                                          <p:val>
                                            <p:strVal val="#ppt_h"/>
                                          </p:val>
                                        </p:tav>
                                      </p:tavLst>
                                    </p:anim>
                                    <p:animEffect transition="in" filter="fade">
                                      <p:cBhvr>
                                        <p:cTn id="49" dur="1000"/>
                                        <p:tgtEl>
                                          <p:spTgt spid="43011">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nodeType="clickEffect">
                                  <p:stCondLst>
                                    <p:cond delay="0"/>
                                  </p:stCondLst>
                                  <p:childTnLst>
                                    <p:set>
                                      <p:cBhvr>
                                        <p:cTn id="53" dur="1" fill="hold">
                                          <p:stCondLst>
                                            <p:cond delay="0"/>
                                          </p:stCondLst>
                                        </p:cTn>
                                        <p:tgtEl>
                                          <p:spTgt spid="43011">
                                            <p:txEl>
                                              <p:pRg st="8" end="8"/>
                                            </p:txEl>
                                          </p:spTgt>
                                        </p:tgtEl>
                                        <p:attrNameLst>
                                          <p:attrName>style.visibility</p:attrName>
                                        </p:attrNameLst>
                                      </p:cBhvr>
                                      <p:to>
                                        <p:strVal val="visible"/>
                                      </p:to>
                                    </p:set>
                                    <p:anim calcmode="lin" valueType="num">
                                      <p:cBhvr>
                                        <p:cTn id="54" dur="1000" fill="hold"/>
                                        <p:tgtEl>
                                          <p:spTgt spid="43011">
                                            <p:txEl>
                                              <p:pRg st="8" end="8"/>
                                            </p:txEl>
                                          </p:spTgt>
                                        </p:tgtEl>
                                        <p:attrNameLst>
                                          <p:attrName>ppt_w</p:attrName>
                                        </p:attrNameLst>
                                      </p:cBhvr>
                                      <p:tavLst>
                                        <p:tav tm="0">
                                          <p:val>
                                            <p:strVal val="#ppt_w*0.70"/>
                                          </p:val>
                                        </p:tav>
                                        <p:tav tm="100000">
                                          <p:val>
                                            <p:strVal val="#ppt_w"/>
                                          </p:val>
                                        </p:tav>
                                      </p:tavLst>
                                    </p:anim>
                                    <p:anim calcmode="lin" valueType="num">
                                      <p:cBhvr>
                                        <p:cTn id="55" dur="1000" fill="hold"/>
                                        <p:tgtEl>
                                          <p:spTgt spid="43011">
                                            <p:txEl>
                                              <p:pRg st="8" end="8"/>
                                            </p:txEl>
                                          </p:spTgt>
                                        </p:tgtEl>
                                        <p:attrNameLst>
                                          <p:attrName>ppt_h</p:attrName>
                                        </p:attrNameLst>
                                      </p:cBhvr>
                                      <p:tavLst>
                                        <p:tav tm="0">
                                          <p:val>
                                            <p:strVal val="#ppt_h"/>
                                          </p:val>
                                        </p:tav>
                                        <p:tav tm="100000">
                                          <p:val>
                                            <p:strVal val="#ppt_h"/>
                                          </p:val>
                                        </p:tav>
                                      </p:tavLst>
                                    </p:anim>
                                    <p:animEffect transition="in" filter="fade">
                                      <p:cBhvr>
                                        <p:cTn id="56" dur="1000"/>
                                        <p:tgtEl>
                                          <p:spTgt spid="43011">
                                            <p:txEl>
                                              <p:pRg st="8" end="8"/>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nodeType="clickEffect">
                                  <p:stCondLst>
                                    <p:cond delay="0"/>
                                  </p:stCondLst>
                                  <p:childTnLst>
                                    <p:set>
                                      <p:cBhvr>
                                        <p:cTn id="60" dur="1" fill="hold">
                                          <p:stCondLst>
                                            <p:cond delay="0"/>
                                          </p:stCondLst>
                                        </p:cTn>
                                        <p:tgtEl>
                                          <p:spTgt spid="43011">
                                            <p:txEl>
                                              <p:pRg st="9" end="9"/>
                                            </p:txEl>
                                          </p:spTgt>
                                        </p:tgtEl>
                                        <p:attrNameLst>
                                          <p:attrName>style.visibility</p:attrName>
                                        </p:attrNameLst>
                                      </p:cBhvr>
                                      <p:to>
                                        <p:strVal val="visible"/>
                                      </p:to>
                                    </p:set>
                                    <p:anim calcmode="lin" valueType="num">
                                      <p:cBhvr>
                                        <p:cTn id="61" dur="1000" fill="hold"/>
                                        <p:tgtEl>
                                          <p:spTgt spid="43011">
                                            <p:txEl>
                                              <p:pRg st="9" end="9"/>
                                            </p:txEl>
                                          </p:spTgt>
                                        </p:tgtEl>
                                        <p:attrNameLst>
                                          <p:attrName>ppt_w</p:attrName>
                                        </p:attrNameLst>
                                      </p:cBhvr>
                                      <p:tavLst>
                                        <p:tav tm="0">
                                          <p:val>
                                            <p:strVal val="#ppt_w*0.70"/>
                                          </p:val>
                                        </p:tav>
                                        <p:tav tm="100000">
                                          <p:val>
                                            <p:strVal val="#ppt_w"/>
                                          </p:val>
                                        </p:tav>
                                      </p:tavLst>
                                    </p:anim>
                                    <p:anim calcmode="lin" valueType="num">
                                      <p:cBhvr>
                                        <p:cTn id="62" dur="1000" fill="hold"/>
                                        <p:tgtEl>
                                          <p:spTgt spid="43011">
                                            <p:txEl>
                                              <p:pRg st="9" end="9"/>
                                            </p:txEl>
                                          </p:spTgt>
                                        </p:tgtEl>
                                        <p:attrNameLst>
                                          <p:attrName>ppt_h</p:attrName>
                                        </p:attrNameLst>
                                      </p:cBhvr>
                                      <p:tavLst>
                                        <p:tav tm="0">
                                          <p:val>
                                            <p:strVal val="#ppt_h"/>
                                          </p:val>
                                        </p:tav>
                                        <p:tav tm="100000">
                                          <p:val>
                                            <p:strVal val="#ppt_h"/>
                                          </p:val>
                                        </p:tav>
                                      </p:tavLst>
                                    </p:anim>
                                    <p:animEffect transition="in" filter="fade">
                                      <p:cBhvr>
                                        <p:cTn id="63" dur="1000"/>
                                        <p:tgtEl>
                                          <p:spTgt spid="43011">
                                            <p:txEl>
                                              <p:pRg st="9" end="9"/>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nodeType="clickEffect">
                                  <p:stCondLst>
                                    <p:cond delay="0"/>
                                  </p:stCondLst>
                                  <p:childTnLst>
                                    <p:set>
                                      <p:cBhvr>
                                        <p:cTn id="67" dur="1" fill="hold">
                                          <p:stCondLst>
                                            <p:cond delay="0"/>
                                          </p:stCondLst>
                                        </p:cTn>
                                        <p:tgtEl>
                                          <p:spTgt spid="43011">
                                            <p:txEl>
                                              <p:pRg st="10" end="10"/>
                                            </p:txEl>
                                          </p:spTgt>
                                        </p:tgtEl>
                                        <p:attrNameLst>
                                          <p:attrName>style.visibility</p:attrName>
                                        </p:attrNameLst>
                                      </p:cBhvr>
                                      <p:to>
                                        <p:strVal val="visible"/>
                                      </p:to>
                                    </p:set>
                                    <p:anim calcmode="lin" valueType="num">
                                      <p:cBhvr>
                                        <p:cTn id="68" dur="1000" fill="hold"/>
                                        <p:tgtEl>
                                          <p:spTgt spid="43011">
                                            <p:txEl>
                                              <p:pRg st="10" end="10"/>
                                            </p:txEl>
                                          </p:spTgt>
                                        </p:tgtEl>
                                        <p:attrNameLst>
                                          <p:attrName>ppt_w</p:attrName>
                                        </p:attrNameLst>
                                      </p:cBhvr>
                                      <p:tavLst>
                                        <p:tav tm="0">
                                          <p:val>
                                            <p:strVal val="#ppt_w*0.70"/>
                                          </p:val>
                                        </p:tav>
                                        <p:tav tm="100000">
                                          <p:val>
                                            <p:strVal val="#ppt_w"/>
                                          </p:val>
                                        </p:tav>
                                      </p:tavLst>
                                    </p:anim>
                                    <p:anim calcmode="lin" valueType="num">
                                      <p:cBhvr>
                                        <p:cTn id="69" dur="1000" fill="hold"/>
                                        <p:tgtEl>
                                          <p:spTgt spid="43011">
                                            <p:txEl>
                                              <p:pRg st="10" end="10"/>
                                            </p:txEl>
                                          </p:spTgt>
                                        </p:tgtEl>
                                        <p:attrNameLst>
                                          <p:attrName>ppt_h</p:attrName>
                                        </p:attrNameLst>
                                      </p:cBhvr>
                                      <p:tavLst>
                                        <p:tav tm="0">
                                          <p:val>
                                            <p:strVal val="#ppt_h"/>
                                          </p:val>
                                        </p:tav>
                                        <p:tav tm="100000">
                                          <p:val>
                                            <p:strVal val="#ppt_h"/>
                                          </p:val>
                                        </p:tav>
                                      </p:tavLst>
                                    </p:anim>
                                    <p:animEffect transition="in" filter="fade">
                                      <p:cBhvr>
                                        <p:cTn id="70" dur="1000"/>
                                        <p:tgtEl>
                                          <p:spTgt spid="43011">
                                            <p:txEl>
                                              <p:pRg st="10" end="10"/>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nodeType="clickEffect">
                                  <p:stCondLst>
                                    <p:cond delay="0"/>
                                  </p:stCondLst>
                                  <p:childTnLst>
                                    <p:set>
                                      <p:cBhvr>
                                        <p:cTn id="74" dur="1" fill="hold">
                                          <p:stCondLst>
                                            <p:cond delay="0"/>
                                          </p:stCondLst>
                                        </p:cTn>
                                        <p:tgtEl>
                                          <p:spTgt spid="43011">
                                            <p:txEl>
                                              <p:pRg st="11" end="11"/>
                                            </p:txEl>
                                          </p:spTgt>
                                        </p:tgtEl>
                                        <p:attrNameLst>
                                          <p:attrName>style.visibility</p:attrName>
                                        </p:attrNameLst>
                                      </p:cBhvr>
                                      <p:to>
                                        <p:strVal val="visible"/>
                                      </p:to>
                                    </p:set>
                                    <p:anim calcmode="lin" valueType="num">
                                      <p:cBhvr>
                                        <p:cTn id="75" dur="1000" fill="hold"/>
                                        <p:tgtEl>
                                          <p:spTgt spid="43011">
                                            <p:txEl>
                                              <p:pRg st="11" end="11"/>
                                            </p:txEl>
                                          </p:spTgt>
                                        </p:tgtEl>
                                        <p:attrNameLst>
                                          <p:attrName>ppt_w</p:attrName>
                                        </p:attrNameLst>
                                      </p:cBhvr>
                                      <p:tavLst>
                                        <p:tav tm="0">
                                          <p:val>
                                            <p:strVal val="#ppt_w*0.70"/>
                                          </p:val>
                                        </p:tav>
                                        <p:tav tm="100000">
                                          <p:val>
                                            <p:strVal val="#ppt_w"/>
                                          </p:val>
                                        </p:tav>
                                      </p:tavLst>
                                    </p:anim>
                                    <p:anim calcmode="lin" valueType="num">
                                      <p:cBhvr>
                                        <p:cTn id="76" dur="1000" fill="hold"/>
                                        <p:tgtEl>
                                          <p:spTgt spid="43011">
                                            <p:txEl>
                                              <p:pRg st="11" end="11"/>
                                            </p:txEl>
                                          </p:spTgt>
                                        </p:tgtEl>
                                        <p:attrNameLst>
                                          <p:attrName>ppt_h</p:attrName>
                                        </p:attrNameLst>
                                      </p:cBhvr>
                                      <p:tavLst>
                                        <p:tav tm="0">
                                          <p:val>
                                            <p:strVal val="#ppt_h"/>
                                          </p:val>
                                        </p:tav>
                                        <p:tav tm="100000">
                                          <p:val>
                                            <p:strVal val="#ppt_h"/>
                                          </p:val>
                                        </p:tav>
                                      </p:tavLst>
                                    </p:anim>
                                    <p:animEffect transition="in" filter="fade">
                                      <p:cBhvr>
                                        <p:cTn id="77" dur="1000"/>
                                        <p:tgtEl>
                                          <p:spTgt spid="43011">
                                            <p:txEl>
                                              <p:pRg st="11" end="1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nodeType="clickEffect">
                                  <p:stCondLst>
                                    <p:cond delay="0"/>
                                  </p:stCondLst>
                                  <p:childTnLst>
                                    <p:set>
                                      <p:cBhvr>
                                        <p:cTn id="81" dur="1" fill="hold">
                                          <p:stCondLst>
                                            <p:cond delay="0"/>
                                          </p:stCondLst>
                                        </p:cTn>
                                        <p:tgtEl>
                                          <p:spTgt spid="43011">
                                            <p:txEl>
                                              <p:pRg st="12" end="12"/>
                                            </p:txEl>
                                          </p:spTgt>
                                        </p:tgtEl>
                                        <p:attrNameLst>
                                          <p:attrName>style.visibility</p:attrName>
                                        </p:attrNameLst>
                                      </p:cBhvr>
                                      <p:to>
                                        <p:strVal val="visible"/>
                                      </p:to>
                                    </p:set>
                                    <p:anim calcmode="lin" valueType="num">
                                      <p:cBhvr>
                                        <p:cTn id="82" dur="1000" fill="hold"/>
                                        <p:tgtEl>
                                          <p:spTgt spid="43011">
                                            <p:txEl>
                                              <p:pRg st="12" end="12"/>
                                            </p:txEl>
                                          </p:spTgt>
                                        </p:tgtEl>
                                        <p:attrNameLst>
                                          <p:attrName>ppt_w</p:attrName>
                                        </p:attrNameLst>
                                      </p:cBhvr>
                                      <p:tavLst>
                                        <p:tav tm="0">
                                          <p:val>
                                            <p:strVal val="#ppt_w*0.70"/>
                                          </p:val>
                                        </p:tav>
                                        <p:tav tm="100000">
                                          <p:val>
                                            <p:strVal val="#ppt_w"/>
                                          </p:val>
                                        </p:tav>
                                      </p:tavLst>
                                    </p:anim>
                                    <p:anim calcmode="lin" valueType="num">
                                      <p:cBhvr>
                                        <p:cTn id="83" dur="1000" fill="hold"/>
                                        <p:tgtEl>
                                          <p:spTgt spid="43011">
                                            <p:txEl>
                                              <p:pRg st="12" end="12"/>
                                            </p:txEl>
                                          </p:spTgt>
                                        </p:tgtEl>
                                        <p:attrNameLst>
                                          <p:attrName>ppt_h</p:attrName>
                                        </p:attrNameLst>
                                      </p:cBhvr>
                                      <p:tavLst>
                                        <p:tav tm="0">
                                          <p:val>
                                            <p:strVal val="#ppt_h"/>
                                          </p:val>
                                        </p:tav>
                                        <p:tav tm="100000">
                                          <p:val>
                                            <p:strVal val="#ppt_h"/>
                                          </p:val>
                                        </p:tav>
                                      </p:tavLst>
                                    </p:anim>
                                    <p:animEffect transition="in" filter="fade">
                                      <p:cBhvr>
                                        <p:cTn id="84" dur="1000"/>
                                        <p:tgtEl>
                                          <p:spTgt spid="43011">
                                            <p:txEl>
                                              <p:pRg st="12" end="12"/>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nodeType="clickEffect">
                                  <p:stCondLst>
                                    <p:cond delay="0"/>
                                  </p:stCondLst>
                                  <p:childTnLst>
                                    <p:set>
                                      <p:cBhvr>
                                        <p:cTn id="88" dur="1" fill="hold">
                                          <p:stCondLst>
                                            <p:cond delay="0"/>
                                          </p:stCondLst>
                                        </p:cTn>
                                        <p:tgtEl>
                                          <p:spTgt spid="43011">
                                            <p:txEl>
                                              <p:pRg st="13" end="13"/>
                                            </p:txEl>
                                          </p:spTgt>
                                        </p:tgtEl>
                                        <p:attrNameLst>
                                          <p:attrName>style.visibility</p:attrName>
                                        </p:attrNameLst>
                                      </p:cBhvr>
                                      <p:to>
                                        <p:strVal val="visible"/>
                                      </p:to>
                                    </p:set>
                                    <p:anim calcmode="lin" valueType="num">
                                      <p:cBhvr>
                                        <p:cTn id="89" dur="1000" fill="hold"/>
                                        <p:tgtEl>
                                          <p:spTgt spid="43011">
                                            <p:txEl>
                                              <p:pRg st="13" end="13"/>
                                            </p:txEl>
                                          </p:spTgt>
                                        </p:tgtEl>
                                        <p:attrNameLst>
                                          <p:attrName>ppt_w</p:attrName>
                                        </p:attrNameLst>
                                      </p:cBhvr>
                                      <p:tavLst>
                                        <p:tav tm="0">
                                          <p:val>
                                            <p:strVal val="#ppt_w*0.70"/>
                                          </p:val>
                                        </p:tav>
                                        <p:tav tm="100000">
                                          <p:val>
                                            <p:strVal val="#ppt_w"/>
                                          </p:val>
                                        </p:tav>
                                      </p:tavLst>
                                    </p:anim>
                                    <p:anim calcmode="lin" valueType="num">
                                      <p:cBhvr>
                                        <p:cTn id="90" dur="1000" fill="hold"/>
                                        <p:tgtEl>
                                          <p:spTgt spid="43011">
                                            <p:txEl>
                                              <p:pRg st="13" end="13"/>
                                            </p:txEl>
                                          </p:spTgt>
                                        </p:tgtEl>
                                        <p:attrNameLst>
                                          <p:attrName>ppt_h</p:attrName>
                                        </p:attrNameLst>
                                      </p:cBhvr>
                                      <p:tavLst>
                                        <p:tav tm="0">
                                          <p:val>
                                            <p:strVal val="#ppt_h"/>
                                          </p:val>
                                        </p:tav>
                                        <p:tav tm="100000">
                                          <p:val>
                                            <p:strVal val="#ppt_h"/>
                                          </p:val>
                                        </p:tav>
                                      </p:tavLst>
                                    </p:anim>
                                    <p:animEffect transition="in" filter="fade">
                                      <p:cBhvr>
                                        <p:cTn id="91" dur="1000"/>
                                        <p:tgtEl>
                                          <p:spTgt spid="43011">
                                            <p:txEl>
                                              <p:pRg st="13" end="13"/>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nodeType="clickEffect">
                                  <p:stCondLst>
                                    <p:cond delay="0"/>
                                  </p:stCondLst>
                                  <p:childTnLst>
                                    <p:set>
                                      <p:cBhvr>
                                        <p:cTn id="95" dur="1" fill="hold">
                                          <p:stCondLst>
                                            <p:cond delay="0"/>
                                          </p:stCondLst>
                                        </p:cTn>
                                        <p:tgtEl>
                                          <p:spTgt spid="43011">
                                            <p:txEl>
                                              <p:pRg st="14" end="14"/>
                                            </p:txEl>
                                          </p:spTgt>
                                        </p:tgtEl>
                                        <p:attrNameLst>
                                          <p:attrName>style.visibility</p:attrName>
                                        </p:attrNameLst>
                                      </p:cBhvr>
                                      <p:to>
                                        <p:strVal val="visible"/>
                                      </p:to>
                                    </p:set>
                                    <p:anim calcmode="lin" valueType="num">
                                      <p:cBhvr>
                                        <p:cTn id="96" dur="1000" fill="hold"/>
                                        <p:tgtEl>
                                          <p:spTgt spid="43011">
                                            <p:txEl>
                                              <p:pRg st="14" end="14"/>
                                            </p:txEl>
                                          </p:spTgt>
                                        </p:tgtEl>
                                        <p:attrNameLst>
                                          <p:attrName>ppt_w</p:attrName>
                                        </p:attrNameLst>
                                      </p:cBhvr>
                                      <p:tavLst>
                                        <p:tav tm="0">
                                          <p:val>
                                            <p:strVal val="#ppt_w*0.70"/>
                                          </p:val>
                                        </p:tav>
                                        <p:tav tm="100000">
                                          <p:val>
                                            <p:strVal val="#ppt_w"/>
                                          </p:val>
                                        </p:tav>
                                      </p:tavLst>
                                    </p:anim>
                                    <p:anim calcmode="lin" valueType="num">
                                      <p:cBhvr>
                                        <p:cTn id="97" dur="1000" fill="hold"/>
                                        <p:tgtEl>
                                          <p:spTgt spid="43011">
                                            <p:txEl>
                                              <p:pRg st="14" end="14"/>
                                            </p:txEl>
                                          </p:spTgt>
                                        </p:tgtEl>
                                        <p:attrNameLst>
                                          <p:attrName>ppt_h</p:attrName>
                                        </p:attrNameLst>
                                      </p:cBhvr>
                                      <p:tavLst>
                                        <p:tav tm="0">
                                          <p:val>
                                            <p:strVal val="#ppt_h"/>
                                          </p:val>
                                        </p:tav>
                                        <p:tav tm="100000">
                                          <p:val>
                                            <p:strVal val="#ppt_h"/>
                                          </p:val>
                                        </p:tav>
                                      </p:tavLst>
                                    </p:anim>
                                    <p:animEffect transition="in" filter="fade">
                                      <p:cBhvr>
                                        <p:cTn id="98" dur="1000"/>
                                        <p:tgtEl>
                                          <p:spTgt spid="43011">
                                            <p:txEl>
                                              <p:pRg st="14" end="14"/>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nodeType="clickEffect">
                                  <p:stCondLst>
                                    <p:cond delay="0"/>
                                  </p:stCondLst>
                                  <p:childTnLst>
                                    <p:set>
                                      <p:cBhvr>
                                        <p:cTn id="102" dur="1" fill="hold">
                                          <p:stCondLst>
                                            <p:cond delay="0"/>
                                          </p:stCondLst>
                                        </p:cTn>
                                        <p:tgtEl>
                                          <p:spTgt spid="43011">
                                            <p:txEl>
                                              <p:pRg st="15" end="15"/>
                                            </p:txEl>
                                          </p:spTgt>
                                        </p:tgtEl>
                                        <p:attrNameLst>
                                          <p:attrName>style.visibility</p:attrName>
                                        </p:attrNameLst>
                                      </p:cBhvr>
                                      <p:to>
                                        <p:strVal val="visible"/>
                                      </p:to>
                                    </p:set>
                                    <p:anim calcmode="lin" valueType="num">
                                      <p:cBhvr>
                                        <p:cTn id="103" dur="1000" fill="hold"/>
                                        <p:tgtEl>
                                          <p:spTgt spid="43011">
                                            <p:txEl>
                                              <p:pRg st="15" end="15"/>
                                            </p:txEl>
                                          </p:spTgt>
                                        </p:tgtEl>
                                        <p:attrNameLst>
                                          <p:attrName>ppt_w</p:attrName>
                                        </p:attrNameLst>
                                      </p:cBhvr>
                                      <p:tavLst>
                                        <p:tav tm="0">
                                          <p:val>
                                            <p:strVal val="#ppt_w*0.70"/>
                                          </p:val>
                                        </p:tav>
                                        <p:tav tm="100000">
                                          <p:val>
                                            <p:strVal val="#ppt_w"/>
                                          </p:val>
                                        </p:tav>
                                      </p:tavLst>
                                    </p:anim>
                                    <p:anim calcmode="lin" valueType="num">
                                      <p:cBhvr>
                                        <p:cTn id="104" dur="1000" fill="hold"/>
                                        <p:tgtEl>
                                          <p:spTgt spid="43011">
                                            <p:txEl>
                                              <p:pRg st="15" end="15"/>
                                            </p:txEl>
                                          </p:spTgt>
                                        </p:tgtEl>
                                        <p:attrNameLst>
                                          <p:attrName>ppt_h</p:attrName>
                                        </p:attrNameLst>
                                      </p:cBhvr>
                                      <p:tavLst>
                                        <p:tav tm="0">
                                          <p:val>
                                            <p:strVal val="#ppt_h"/>
                                          </p:val>
                                        </p:tav>
                                        <p:tav tm="100000">
                                          <p:val>
                                            <p:strVal val="#ppt_h"/>
                                          </p:val>
                                        </p:tav>
                                      </p:tavLst>
                                    </p:anim>
                                    <p:animEffect transition="in" filter="fade">
                                      <p:cBhvr>
                                        <p:cTn id="105" dur="1000"/>
                                        <p:tgtEl>
                                          <p:spTgt spid="43011">
                                            <p:txEl>
                                              <p:pRg st="15" end="15"/>
                                            </p:txEl>
                                          </p:spTgt>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nodeType="clickEffect">
                                  <p:stCondLst>
                                    <p:cond delay="0"/>
                                  </p:stCondLst>
                                  <p:childTnLst>
                                    <p:set>
                                      <p:cBhvr>
                                        <p:cTn id="109" dur="1" fill="hold">
                                          <p:stCondLst>
                                            <p:cond delay="0"/>
                                          </p:stCondLst>
                                        </p:cTn>
                                        <p:tgtEl>
                                          <p:spTgt spid="43011">
                                            <p:txEl>
                                              <p:pRg st="16" end="16"/>
                                            </p:txEl>
                                          </p:spTgt>
                                        </p:tgtEl>
                                        <p:attrNameLst>
                                          <p:attrName>style.visibility</p:attrName>
                                        </p:attrNameLst>
                                      </p:cBhvr>
                                      <p:to>
                                        <p:strVal val="visible"/>
                                      </p:to>
                                    </p:set>
                                    <p:anim calcmode="lin" valueType="num">
                                      <p:cBhvr>
                                        <p:cTn id="110" dur="1000" fill="hold"/>
                                        <p:tgtEl>
                                          <p:spTgt spid="43011">
                                            <p:txEl>
                                              <p:pRg st="16" end="16"/>
                                            </p:txEl>
                                          </p:spTgt>
                                        </p:tgtEl>
                                        <p:attrNameLst>
                                          <p:attrName>ppt_w</p:attrName>
                                        </p:attrNameLst>
                                      </p:cBhvr>
                                      <p:tavLst>
                                        <p:tav tm="0">
                                          <p:val>
                                            <p:strVal val="#ppt_w*0.70"/>
                                          </p:val>
                                        </p:tav>
                                        <p:tav tm="100000">
                                          <p:val>
                                            <p:strVal val="#ppt_w"/>
                                          </p:val>
                                        </p:tav>
                                      </p:tavLst>
                                    </p:anim>
                                    <p:anim calcmode="lin" valueType="num">
                                      <p:cBhvr>
                                        <p:cTn id="111" dur="1000" fill="hold"/>
                                        <p:tgtEl>
                                          <p:spTgt spid="43011">
                                            <p:txEl>
                                              <p:pRg st="16" end="16"/>
                                            </p:txEl>
                                          </p:spTgt>
                                        </p:tgtEl>
                                        <p:attrNameLst>
                                          <p:attrName>ppt_h</p:attrName>
                                        </p:attrNameLst>
                                      </p:cBhvr>
                                      <p:tavLst>
                                        <p:tav tm="0">
                                          <p:val>
                                            <p:strVal val="#ppt_h"/>
                                          </p:val>
                                        </p:tav>
                                        <p:tav tm="100000">
                                          <p:val>
                                            <p:strVal val="#ppt_h"/>
                                          </p:val>
                                        </p:tav>
                                      </p:tavLst>
                                    </p:anim>
                                    <p:animEffect transition="in" filter="fade">
                                      <p:cBhvr>
                                        <p:cTn id="112" dur="1000"/>
                                        <p:tgtEl>
                                          <p:spTgt spid="4301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4"/>
          <p:cNvSpPr>
            <a:spLocks noChangeArrowheads="1"/>
          </p:cNvSpPr>
          <p:nvPr/>
        </p:nvSpPr>
        <p:spPr bwMode="auto">
          <a:xfrm>
            <a:off x="609600" y="228601"/>
            <a:ext cx="8274050" cy="765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2500" b="1">
                <a:solidFill>
                  <a:srgbClr val="376092"/>
                </a:solidFill>
                <a:latin typeface="Arial" pitchFamily="34" charset="0"/>
              </a:rPr>
              <a:t>3.</a:t>
            </a:r>
            <a:r>
              <a:rPr lang="en-US" altLang="en-US" sz="2500">
                <a:solidFill>
                  <a:srgbClr val="376092"/>
                </a:solidFill>
                <a:latin typeface="Arial" pitchFamily="34" charset="0"/>
              </a:rPr>
              <a:t> </a:t>
            </a:r>
            <a:r>
              <a:rPr lang="en-US" altLang="en-US" sz="2500">
                <a:latin typeface="Arial" pitchFamily="34" charset="0"/>
              </a:rPr>
              <a:t>Your behaviors</a:t>
            </a:r>
          </a:p>
          <a:p>
            <a:pPr eaLnBrk="1" hangingPunct="1"/>
            <a:endParaRPr lang="en-US" altLang="en-US" sz="2000" i="1">
              <a:solidFill>
                <a:srgbClr val="FFFFFF"/>
              </a:solidFill>
              <a:latin typeface="Arial" pitchFamily="34" charset="0"/>
            </a:endParaRPr>
          </a:p>
          <a:p>
            <a:pPr eaLnBrk="1" hangingPunct="1"/>
            <a:r>
              <a:rPr lang="en-US" altLang="en-US" sz="2500" i="1">
                <a:solidFill>
                  <a:srgbClr val="376092"/>
                </a:solidFill>
                <a:latin typeface="Arial" pitchFamily="34" charset="0"/>
              </a:rPr>
              <a:t>What behaviors could mitigate the power differential?</a:t>
            </a:r>
          </a:p>
          <a:p>
            <a:pPr eaLnBrk="1" hangingPunct="1"/>
            <a:endParaRPr lang="en-US" altLang="en-US" sz="2400" i="1" baseline="30000">
              <a:solidFill>
                <a:srgbClr val="990000"/>
              </a:solidFill>
              <a:latin typeface="Arial" pitchFamily="34" charset="0"/>
            </a:endParaRPr>
          </a:p>
          <a:p>
            <a:pPr lvl="1" eaLnBrk="1" hangingPunct="1">
              <a:lnSpc>
                <a:spcPct val="110000"/>
              </a:lnSpc>
              <a:buClr>
                <a:schemeClr val="accent1"/>
              </a:buClr>
            </a:pPr>
            <a:r>
              <a:rPr lang="en-US" altLang="en-US" sz="2000">
                <a:latin typeface="Arial" pitchFamily="34" charset="0"/>
              </a:rPr>
              <a:t>Create</a:t>
            </a:r>
            <a:r>
              <a:rPr lang="en-US" altLang="en-US" sz="2500">
                <a:latin typeface="Arial" pitchFamily="34" charset="0"/>
              </a:rPr>
              <a:t> </a:t>
            </a:r>
            <a:r>
              <a:rPr lang="en-US" altLang="en-US" sz="2500" b="1">
                <a:solidFill>
                  <a:srgbClr val="376092"/>
                </a:solidFill>
                <a:latin typeface="Arial" pitchFamily="34" charset="0"/>
              </a:rPr>
              <a:t>SAFETY</a:t>
            </a:r>
          </a:p>
          <a:p>
            <a:pPr lvl="1" eaLnBrk="1" hangingPunct="1">
              <a:lnSpc>
                <a:spcPct val="110000"/>
              </a:lnSpc>
              <a:buClr>
                <a:srgbClr val="376092"/>
              </a:buClr>
              <a:buFont typeface="Arial" pitchFamily="34" charset="0"/>
              <a:buChar char="•"/>
            </a:pPr>
            <a:r>
              <a:rPr lang="en-US" altLang="en-US" sz="2500">
                <a:latin typeface="Arial" pitchFamily="34" charset="0"/>
              </a:rPr>
              <a:t> </a:t>
            </a:r>
            <a:r>
              <a:rPr lang="en-US" altLang="en-US" sz="2000">
                <a:latin typeface="Arial" pitchFamily="34" charset="0"/>
              </a:rPr>
              <a:t>Stay calm, and practice emotional consistency</a:t>
            </a:r>
          </a:p>
          <a:p>
            <a:pPr lvl="1" eaLnBrk="1" hangingPunct="1">
              <a:lnSpc>
                <a:spcPct val="110000"/>
              </a:lnSpc>
              <a:buClr>
                <a:srgbClr val="376092"/>
              </a:buClr>
              <a:buFont typeface="Arial" pitchFamily="34" charset="0"/>
              <a:buChar char="•"/>
            </a:pPr>
            <a:r>
              <a:rPr lang="en-US" altLang="en-US" sz="2000">
                <a:latin typeface="Arial" pitchFamily="34" charset="0"/>
              </a:rPr>
              <a:t> Smile, be relational, check in, MBWA</a:t>
            </a:r>
          </a:p>
          <a:p>
            <a:pPr lvl="1" eaLnBrk="1" hangingPunct="1">
              <a:lnSpc>
                <a:spcPct val="110000"/>
              </a:lnSpc>
              <a:buClr>
                <a:srgbClr val="376092"/>
              </a:buClr>
              <a:buFont typeface="Arial" pitchFamily="34" charset="0"/>
              <a:buChar char="•"/>
            </a:pPr>
            <a:r>
              <a:rPr lang="en-US" altLang="en-US" sz="2000">
                <a:latin typeface="Arial" pitchFamily="34" charset="0"/>
              </a:rPr>
              <a:t> Be non-defensive</a:t>
            </a:r>
          </a:p>
          <a:p>
            <a:pPr lvl="1" eaLnBrk="1" hangingPunct="1">
              <a:lnSpc>
                <a:spcPct val="110000"/>
              </a:lnSpc>
              <a:buClr>
                <a:srgbClr val="376092"/>
              </a:buClr>
              <a:buFont typeface="Arial" pitchFamily="34" charset="0"/>
              <a:buChar char="•"/>
            </a:pPr>
            <a:r>
              <a:rPr lang="en-US" altLang="en-US" sz="2000">
                <a:latin typeface="Arial" pitchFamily="34" charset="0"/>
              </a:rPr>
              <a:t> Listen! </a:t>
            </a:r>
          </a:p>
          <a:p>
            <a:pPr lvl="1" eaLnBrk="1" hangingPunct="1">
              <a:lnSpc>
                <a:spcPct val="110000"/>
              </a:lnSpc>
              <a:buClr>
                <a:srgbClr val="376092"/>
              </a:buClr>
              <a:buFont typeface="Arial" pitchFamily="34" charset="0"/>
              <a:buChar char="•"/>
            </a:pPr>
            <a:r>
              <a:rPr lang="en-US" altLang="en-US" sz="2000">
                <a:latin typeface="Arial" pitchFamily="34" charset="0"/>
              </a:rPr>
              <a:t> Have some fun</a:t>
            </a:r>
          </a:p>
          <a:p>
            <a:pPr lvl="1" eaLnBrk="1" hangingPunct="1">
              <a:lnSpc>
                <a:spcPct val="110000"/>
              </a:lnSpc>
              <a:buClr>
                <a:srgbClr val="376092"/>
              </a:buClr>
              <a:buFont typeface="Arial" pitchFamily="34" charset="0"/>
              <a:buChar char="•"/>
            </a:pPr>
            <a:r>
              <a:rPr lang="en-US" altLang="en-US" sz="2000">
                <a:latin typeface="Arial" pitchFamily="34" charset="0"/>
              </a:rPr>
              <a:t> Affirmations, appreciation, showing you value the employee</a:t>
            </a:r>
          </a:p>
          <a:p>
            <a:pPr lvl="1" eaLnBrk="1" hangingPunct="1">
              <a:lnSpc>
                <a:spcPct val="110000"/>
              </a:lnSpc>
              <a:buClr>
                <a:srgbClr val="376092"/>
              </a:buClr>
              <a:buFont typeface="Arial" pitchFamily="34" charset="0"/>
              <a:buChar char="•"/>
            </a:pPr>
            <a:r>
              <a:rPr lang="en-US" altLang="en-US" sz="2000">
                <a:latin typeface="Arial" pitchFamily="34" charset="0"/>
              </a:rPr>
              <a:t> Take the blame and give the credit</a:t>
            </a:r>
          </a:p>
          <a:p>
            <a:pPr lvl="1" eaLnBrk="1" hangingPunct="1">
              <a:lnSpc>
                <a:spcPct val="110000"/>
              </a:lnSpc>
              <a:buClr>
                <a:srgbClr val="376092"/>
              </a:buClr>
              <a:buFont typeface="Arial" pitchFamily="34" charset="0"/>
              <a:buChar char="•"/>
            </a:pPr>
            <a:r>
              <a:rPr lang="en-US" altLang="en-US" sz="2000">
                <a:latin typeface="Arial" pitchFamily="34" charset="0"/>
              </a:rPr>
              <a:t> Ask for (and truly consider) others’ opinions</a:t>
            </a:r>
          </a:p>
          <a:p>
            <a:pPr lvl="1" eaLnBrk="1" hangingPunct="1">
              <a:lnSpc>
                <a:spcPct val="110000"/>
              </a:lnSpc>
              <a:buClr>
                <a:srgbClr val="376092"/>
              </a:buClr>
              <a:buFont typeface="Arial" pitchFamily="34" charset="0"/>
              <a:buChar char="•"/>
            </a:pPr>
            <a:r>
              <a:rPr lang="en-US" altLang="en-US" sz="2000">
                <a:latin typeface="Arial" pitchFamily="34" charset="0"/>
              </a:rPr>
              <a:t> Delegating/empowering/letting go/trusting</a:t>
            </a:r>
          </a:p>
          <a:p>
            <a:pPr lvl="1" eaLnBrk="1" hangingPunct="1">
              <a:lnSpc>
                <a:spcPct val="110000"/>
              </a:lnSpc>
              <a:buClr>
                <a:srgbClr val="376092"/>
              </a:buClr>
              <a:buFont typeface="Arial" pitchFamily="34" charset="0"/>
              <a:buChar char="•"/>
            </a:pPr>
            <a:r>
              <a:rPr lang="en-US" altLang="en-US" sz="2000">
                <a:latin typeface="Arial" pitchFamily="34" charset="0"/>
              </a:rPr>
              <a:t> Share information freely </a:t>
            </a:r>
          </a:p>
          <a:p>
            <a:pPr lvl="1" eaLnBrk="1" hangingPunct="1">
              <a:lnSpc>
                <a:spcPct val="110000"/>
              </a:lnSpc>
              <a:buClr>
                <a:srgbClr val="376092"/>
              </a:buClr>
              <a:buFont typeface="Arial" pitchFamily="34" charset="0"/>
              <a:buChar char="•"/>
            </a:pPr>
            <a:r>
              <a:rPr lang="en-US" altLang="en-US" sz="2000">
                <a:latin typeface="Arial" pitchFamily="34" charset="0"/>
              </a:rPr>
              <a:t> Practice humility </a:t>
            </a:r>
            <a:endParaRPr lang="en-US" altLang="en-US" sz="2000" i="1" baseline="30000">
              <a:solidFill>
                <a:srgbClr val="990000"/>
              </a:solidFill>
              <a:latin typeface="Arial" pitchFamily="34" charset="0"/>
            </a:endParaRPr>
          </a:p>
          <a:p>
            <a:pPr eaLnBrk="1" hangingPunct="1"/>
            <a:endParaRPr lang="en-US" altLang="en-US" sz="2000" i="1" baseline="30000">
              <a:solidFill>
                <a:srgbClr val="990000"/>
              </a:solidFill>
              <a:latin typeface="Arial" pitchFamily="34" charset="0"/>
            </a:endParaRPr>
          </a:p>
          <a:p>
            <a:pPr eaLnBrk="1" hangingPunct="1"/>
            <a:endParaRPr lang="en-US" altLang="en-US" sz="2000" i="1" baseline="30000">
              <a:solidFill>
                <a:srgbClr val="990000"/>
              </a:solidFill>
              <a:latin typeface="Arial" pitchFamily="34" charset="0"/>
            </a:endParaRPr>
          </a:p>
          <a:p>
            <a:pPr eaLnBrk="1" hangingPunct="1"/>
            <a:endParaRPr lang="en-US" altLang="en-US" sz="2000" i="1">
              <a:solidFill>
                <a:srgbClr val="990000"/>
              </a:solidFill>
              <a:latin typeface="Arial" pitchFamily="34" charset="0"/>
            </a:endParaRPr>
          </a:p>
          <a:p>
            <a:pPr eaLnBrk="1" hangingPunct="1"/>
            <a:endParaRPr lang="en-US" altLang="en-US" sz="2000" i="1">
              <a:solidFill>
                <a:srgbClr val="990000"/>
              </a:solidFill>
              <a:latin typeface="Arial" pitchFamily="34" charset="0"/>
            </a:endParaRPr>
          </a:p>
          <a:p>
            <a:pPr eaLnBrk="1" hangingPunct="1"/>
            <a:endParaRPr lang="en-US" altLang="en-US" sz="2000" i="1">
              <a:solidFill>
                <a:srgbClr val="990000"/>
              </a:solidFill>
              <a:latin typeface="Arial" pitchFamily="34" charset="0"/>
            </a:endParaRPr>
          </a:p>
          <a:p>
            <a:pPr eaLnBrk="1" hangingPunct="1"/>
            <a:endParaRPr lang="en-US" altLang="en-US" sz="1200">
              <a:latin typeface="Arial" pitchFamily="34" charset="0"/>
            </a:endParaRPr>
          </a:p>
          <a:p>
            <a:pPr eaLnBrk="1" hangingPunct="1"/>
            <a:endParaRPr lang="en-US" altLang="en-US" sz="1200">
              <a:latin typeface="Arial" pitchFamily="34" charset="0"/>
            </a:endParaRPr>
          </a:p>
          <a:p>
            <a:pPr eaLnBrk="1" hangingPunct="1"/>
            <a:endParaRPr lang="en-US" altLang="en-US" sz="2000">
              <a:latin typeface="Arial" pitchFamily="34" charset="0"/>
            </a:endParaRPr>
          </a:p>
        </p:txBody>
      </p:sp>
      <p:pic>
        <p:nvPicPr>
          <p:cNvPr id="266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9015" y="4800602"/>
            <a:ext cx="30749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622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43011">
                                            <p:txEl>
                                              <p:pRg st="2" end="2"/>
                                            </p:txEl>
                                          </p:spTgt>
                                        </p:tgtEl>
                                        <p:attrNameLst>
                                          <p:attrName>style.visibility</p:attrName>
                                        </p:attrNameLst>
                                      </p:cBhvr>
                                      <p:to>
                                        <p:strVal val="visible"/>
                                      </p:to>
                                    </p:set>
                                    <p:anim calcmode="lin" valueType="num">
                                      <p:cBhvr>
                                        <p:cTn id="7" dur="1000" fill="hold"/>
                                        <p:tgtEl>
                                          <p:spTgt spid="43011">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3011">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3011">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3011">
                                            <p:txEl>
                                              <p:pRg st="4" end="4"/>
                                            </p:txEl>
                                          </p:spTgt>
                                        </p:tgtEl>
                                        <p:attrNameLst>
                                          <p:attrName>style.visibility</p:attrName>
                                        </p:attrNameLst>
                                      </p:cBhvr>
                                      <p:to>
                                        <p:strVal val="visible"/>
                                      </p:to>
                                    </p:set>
                                    <p:anim calcmode="lin" valueType="num">
                                      <p:cBhvr>
                                        <p:cTn id="14" dur="1000" fill="hold"/>
                                        <p:tgtEl>
                                          <p:spTgt spid="43011">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43011">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43011">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anim calcmode="lin" valueType="num">
                                      <p:cBhvr>
                                        <p:cTn id="21" dur="1000" fill="hold"/>
                                        <p:tgtEl>
                                          <p:spTgt spid="43011">
                                            <p:txEl>
                                              <p:pRg st="5" end="5"/>
                                            </p:txEl>
                                          </p:spTgt>
                                        </p:tgtEl>
                                        <p:attrNameLst>
                                          <p:attrName>ppt_w</p:attrName>
                                        </p:attrNameLst>
                                      </p:cBhvr>
                                      <p:tavLst>
                                        <p:tav tm="0">
                                          <p:val>
                                            <p:strVal val="#ppt_w*0.70"/>
                                          </p:val>
                                        </p:tav>
                                        <p:tav tm="100000">
                                          <p:val>
                                            <p:strVal val="#ppt_w"/>
                                          </p:val>
                                        </p:tav>
                                      </p:tavLst>
                                    </p:anim>
                                    <p:anim calcmode="lin" valueType="num">
                                      <p:cBhvr>
                                        <p:cTn id="22" dur="1000" fill="hold"/>
                                        <p:tgtEl>
                                          <p:spTgt spid="43011">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43011">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43011">
                                            <p:txEl>
                                              <p:pRg st="6" end="6"/>
                                            </p:txEl>
                                          </p:spTgt>
                                        </p:tgtEl>
                                        <p:attrNameLst>
                                          <p:attrName>style.visibility</p:attrName>
                                        </p:attrNameLst>
                                      </p:cBhvr>
                                      <p:to>
                                        <p:strVal val="visible"/>
                                      </p:to>
                                    </p:set>
                                    <p:anim calcmode="lin" valueType="num">
                                      <p:cBhvr>
                                        <p:cTn id="28" dur="1000" fill="hold"/>
                                        <p:tgtEl>
                                          <p:spTgt spid="43011">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43011">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43011">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anim calcmode="lin" valueType="num">
                                      <p:cBhvr>
                                        <p:cTn id="35" dur="1000" fill="hold"/>
                                        <p:tgtEl>
                                          <p:spTgt spid="43011">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43011">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4301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43011">
                                            <p:txEl>
                                              <p:pRg st="8" end="8"/>
                                            </p:txEl>
                                          </p:spTgt>
                                        </p:tgtEl>
                                        <p:attrNameLst>
                                          <p:attrName>style.visibility</p:attrName>
                                        </p:attrNameLst>
                                      </p:cBhvr>
                                      <p:to>
                                        <p:strVal val="visible"/>
                                      </p:to>
                                    </p:set>
                                    <p:anim calcmode="lin" valueType="num">
                                      <p:cBhvr>
                                        <p:cTn id="42" dur="1000" fill="hold"/>
                                        <p:tgtEl>
                                          <p:spTgt spid="43011">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43011">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43011">
                                            <p:txEl>
                                              <p:pRg st="8" end="8"/>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43011">
                                            <p:txEl>
                                              <p:pRg st="9" end="9"/>
                                            </p:txEl>
                                          </p:spTgt>
                                        </p:tgtEl>
                                        <p:attrNameLst>
                                          <p:attrName>style.visibility</p:attrName>
                                        </p:attrNameLst>
                                      </p:cBhvr>
                                      <p:to>
                                        <p:strVal val="visible"/>
                                      </p:to>
                                    </p:set>
                                    <p:anim calcmode="lin" valueType="num">
                                      <p:cBhvr>
                                        <p:cTn id="49" dur="1000" fill="hold"/>
                                        <p:tgtEl>
                                          <p:spTgt spid="43011">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43011">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43011">
                                            <p:txEl>
                                              <p:pRg st="9" end="9"/>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43011">
                                            <p:txEl>
                                              <p:pRg st="10" end="10"/>
                                            </p:txEl>
                                          </p:spTgt>
                                        </p:tgtEl>
                                        <p:attrNameLst>
                                          <p:attrName>style.visibility</p:attrName>
                                        </p:attrNameLst>
                                      </p:cBhvr>
                                      <p:to>
                                        <p:strVal val="visible"/>
                                      </p:to>
                                    </p:set>
                                    <p:anim calcmode="lin" valueType="num">
                                      <p:cBhvr>
                                        <p:cTn id="56" dur="1000" fill="hold"/>
                                        <p:tgtEl>
                                          <p:spTgt spid="43011">
                                            <p:txEl>
                                              <p:pRg st="10" end="10"/>
                                            </p:txEl>
                                          </p:spTgt>
                                        </p:tgtEl>
                                        <p:attrNameLst>
                                          <p:attrName>ppt_w</p:attrName>
                                        </p:attrNameLst>
                                      </p:cBhvr>
                                      <p:tavLst>
                                        <p:tav tm="0">
                                          <p:val>
                                            <p:strVal val="#ppt_w*0.70"/>
                                          </p:val>
                                        </p:tav>
                                        <p:tav tm="100000">
                                          <p:val>
                                            <p:strVal val="#ppt_w"/>
                                          </p:val>
                                        </p:tav>
                                      </p:tavLst>
                                    </p:anim>
                                    <p:anim calcmode="lin" valueType="num">
                                      <p:cBhvr>
                                        <p:cTn id="57" dur="1000" fill="hold"/>
                                        <p:tgtEl>
                                          <p:spTgt spid="43011">
                                            <p:txEl>
                                              <p:pRg st="10" end="10"/>
                                            </p:txEl>
                                          </p:spTgt>
                                        </p:tgtEl>
                                        <p:attrNameLst>
                                          <p:attrName>ppt_h</p:attrName>
                                        </p:attrNameLst>
                                      </p:cBhvr>
                                      <p:tavLst>
                                        <p:tav tm="0">
                                          <p:val>
                                            <p:strVal val="#ppt_h"/>
                                          </p:val>
                                        </p:tav>
                                        <p:tav tm="100000">
                                          <p:val>
                                            <p:strVal val="#ppt_h"/>
                                          </p:val>
                                        </p:tav>
                                      </p:tavLst>
                                    </p:anim>
                                    <p:animEffect transition="in" filter="fade">
                                      <p:cBhvr>
                                        <p:cTn id="58" dur="1000"/>
                                        <p:tgtEl>
                                          <p:spTgt spid="43011">
                                            <p:txEl>
                                              <p:pRg st="10" end="1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43011">
                                            <p:txEl>
                                              <p:pRg st="11" end="11"/>
                                            </p:txEl>
                                          </p:spTgt>
                                        </p:tgtEl>
                                        <p:attrNameLst>
                                          <p:attrName>style.visibility</p:attrName>
                                        </p:attrNameLst>
                                      </p:cBhvr>
                                      <p:to>
                                        <p:strVal val="visible"/>
                                      </p:to>
                                    </p:set>
                                    <p:anim calcmode="lin" valueType="num">
                                      <p:cBhvr>
                                        <p:cTn id="63" dur="1000" fill="hold"/>
                                        <p:tgtEl>
                                          <p:spTgt spid="43011">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43011">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43011">
                                            <p:txEl>
                                              <p:pRg st="11" end="1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nodeType="clickEffect">
                                  <p:stCondLst>
                                    <p:cond delay="0"/>
                                  </p:stCondLst>
                                  <p:childTnLst>
                                    <p:set>
                                      <p:cBhvr>
                                        <p:cTn id="69" dur="1" fill="hold">
                                          <p:stCondLst>
                                            <p:cond delay="0"/>
                                          </p:stCondLst>
                                        </p:cTn>
                                        <p:tgtEl>
                                          <p:spTgt spid="43011">
                                            <p:txEl>
                                              <p:pRg st="12" end="12"/>
                                            </p:txEl>
                                          </p:spTgt>
                                        </p:tgtEl>
                                        <p:attrNameLst>
                                          <p:attrName>style.visibility</p:attrName>
                                        </p:attrNameLst>
                                      </p:cBhvr>
                                      <p:to>
                                        <p:strVal val="visible"/>
                                      </p:to>
                                    </p:set>
                                    <p:anim calcmode="lin" valueType="num">
                                      <p:cBhvr>
                                        <p:cTn id="70" dur="1000" fill="hold"/>
                                        <p:tgtEl>
                                          <p:spTgt spid="43011">
                                            <p:txEl>
                                              <p:pRg st="12" end="12"/>
                                            </p:txEl>
                                          </p:spTgt>
                                        </p:tgtEl>
                                        <p:attrNameLst>
                                          <p:attrName>ppt_w</p:attrName>
                                        </p:attrNameLst>
                                      </p:cBhvr>
                                      <p:tavLst>
                                        <p:tav tm="0">
                                          <p:val>
                                            <p:strVal val="#ppt_w*0.70"/>
                                          </p:val>
                                        </p:tav>
                                        <p:tav tm="100000">
                                          <p:val>
                                            <p:strVal val="#ppt_w"/>
                                          </p:val>
                                        </p:tav>
                                      </p:tavLst>
                                    </p:anim>
                                    <p:anim calcmode="lin" valueType="num">
                                      <p:cBhvr>
                                        <p:cTn id="71" dur="1000" fill="hold"/>
                                        <p:tgtEl>
                                          <p:spTgt spid="43011">
                                            <p:txEl>
                                              <p:pRg st="12" end="12"/>
                                            </p:txEl>
                                          </p:spTgt>
                                        </p:tgtEl>
                                        <p:attrNameLst>
                                          <p:attrName>ppt_h</p:attrName>
                                        </p:attrNameLst>
                                      </p:cBhvr>
                                      <p:tavLst>
                                        <p:tav tm="0">
                                          <p:val>
                                            <p:strVal val="#ppt_h"/>
                                          </p:val>
                                        </p:tav>
                                        <p:tav tm="100000">
                                          <p:val>
                                            <p:strVal val="#ppt_h"/>
                                          </p:val>
                                        </p:tav>
                                      </p:tavLst>
                                    </p:anim>
                                    <p:animEffect transition="in" filter="fade">
                                      <p:cBhvr>
                                        <p:cTn id="72" dur="1000"/>
                                        <p:tgtEl>
                                          <p:spTgt spid="43011">
                                            <p:txEl>
                                              <p:pRg st="12" end="1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43011">
                                            <p:txEl>
                                              <p:pRg st="13" end="13"/>
                                            </p:txEl>
                                          </p:spTgt>
                                        </p:tgtEl>
                                        <p:attrNameLst>
                                          <p:attrName>style.visibility</p:attrName>
                                        </p:attrNameLst>
                                      </p:cBhvr>
                                      <p:to>
                                        <p:strVal val="visible"/>
                                      </p:to>
                                    </p:set>
                                    <p:anim calcmode="lin" valueType="num">
                                      <p:cBhvr>
                                        <p:cTn id="77" dur="1000" fill="hold"/>
                                        <p:tgtEl>
                                          <p:spTgt spid="43011">
                                            <p:txEl>
                                              <p:pRg st="13" end="13"/>
                                            </p:txEl>
                                          </p:spTgt>
                                        </p:tgtEl>
                                        <p:attrNameLst>
                                          <p:attrName>ppt_w</p:attrName>
                                        </p:attrNameLst>
                                      </p:cBhvr>
                                      <p:tavLst>
                                        <p:tav tm="0">
                                          <p:val>
                                            <p:strVal val="#ppt_w*0.70"/>
                                          </p:val>
                                        </p:tav>
                                        <p:tav tm="100000">
                                          <p:val>
                                            <p:strVal val="#ppt_w"/>
                                          </p:val>
                                        </p:tav>
                                      </p:tavLst>
                                    </p:anim>
                                    <p:anim calcmode="lin" valueType="num">
                                      <p:cBhvr>
                                        <p:cTn id="78" dur="1000" fill="hold"/>
                                        <p:tgtEl>
                                          <p:spTgt spid="43011">
                                            <p:txEl>
                                              <p:pRg st="13" end="13"/>
                                            </p:txEl>
                                          </p:spTgt>
                                        </p:tgtEl>
                                        <p:attrNameLst>
                                          <p:attrName>ppt_h</p:attrName>
                                        </p:attrNameLst>
                                      </p:cBhvr>
                                      <p:tavLst>
                                        <p:tav tm="0">
                                          <p:val>
                                            <p:strVal val="#ppt_h"/>
                                          </p:val>
                                        </p:tav>
                                        <p:tav tm="100000">
                                          <p:val>
                                            <p:strVal val="#ppt_h"/>
                                          </p:val>
                                        </p:tav>
                                      </p:tavLst>
                                    </p:anim>
                                    <p:animEffect transition="in" filter="fade">
                                      <p:cBhvr>
                                        <p:cTn id="79" dur="1000"/>
                                        <p:tgtEl>
                                          <p:spTgt spid="43011">
                                            <p:txEl>
                                              <p:pRg st="13" end="13"/>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5" presetClass="entr" presetSubtype="0" fill="hold" nodeType="clickEffect">
                                  <p:stCondLst>
                                    <p:cond delay="0"/>
                                  </p:stCondLst>
                                  <p:childTnLst>
                                    <p:set>
                                      <p:cBhvr>
                                        <p:cTn id="83" dur="1" fill="hold">
                                          <p:stCondLst>
                                            <p:cond delay="0"/>
                                          </p:stCondLst>
                                        </p:cTn>
                                        <p:tgtEl>
                                          <p:spTgt spid="43011">
                                            <p:txEl>
                                              <p:pRg st="14" end="14"/>
                                            </p:txEl>
                                          </p:spTgt>
                                        </p:tgtEl>
                                        <p:attrNameLst>
                                          <p:attrName>style.visibility</p:attrName>
                                        </p:attrNameLst>
                                      </p:cBhvr>
                                      <p:to>
                                        <p:strVal val="visible"/>
                                      </p:to>
                                    </p:set>
                                    <p:anim calcmode="lin" valueType="num">
                                      <p:cBhvr>
                                        <p:cTn id="84" dur="1000" fill="hold"/>
                                        <p:tgtEl>
                                          <p:spTgt spid="43011">
                                            <p:txEl>
                                              <p:pRg st="14" end="14"/>
                                            </p:txEl>
                                          </p:spTgt>
                                        </p:tgtEl>
                                        <p:attrNameLst>
                                          <p:attrName>ppt_w</p:attrName>
                                        </p:attrNameLst>
                                      </p:cBhvr>
                                      <p:tavLst>
                                        <p:tav tm="0">
                                          <p:val>
                                            <p:strVal val="#ppt_w*0.70"/>
                                          </p:val>
                                        </p:tav>
                                        <p:tav tm="100000">
                                          <p:val>
                                            <p:strVal val="#ppt_w"/>
                                          </p:val>
                                        </p:tav>
                                      </p:tavLst>
                                    </p:anim>
                                    <p:anim calcmode="lin" valueType="num">
                                      <p:cBhvr>
                                        <p:cTn id="85" dur="1000" fill="hold"/>
                                        <p:tgtEl>
                                          <p:spTgt spid="43011">
                                            <p:txEl>
                                              <p:pRg st="14" end="14"/>
                                            </p:txEl>
                                          </p:spTgt>
                                        </p:tgtEl>
                                        <p:attrNameLst>
                                          <p:attrName>ppt_h</p:attrName>
                                        </p:attrNameLst>
                                      </p:cBhvr>
                                      <p:tavLst>
                                        <p:tav tm="0">
                                          <p:val>
                                            <p:strVal val="#ppt_h"/>
                                          </p:val>
                                        </p:tav>
                                        <p:tav tm="100000">
                                          <p:val>
                                            <p:strVal val="#ppt_h"/>
                                          </p:val>
                                        </p:tav>
                                      </p:tavLst>
                                    </p:anim>
                                    <p:animEffect transition="in" filter="fade">
                                      <p:cBhvr>
                                        <p:cTn id="86" dur="1000"/>
                                        <p:tgtEl>
                                          <p:spTgt spid="43011">
                                            <p:txEl>
                                              <p:pRg st="14" end="14"/>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5" presetClass="entr" presetSubtype="0" fill="hold" nodeType="clickEffect">
                                  <p:stCondLst>
                                    <p:cond delay="0"/>
                                  </p:stCondLst>
                                  <p:childTnLst>
                                    <p:set>
                                      <p:cBhvr>
                                        <p:cTn id="90" dur="1" fill="hold">
                                          <p:stCondLst>
                                            <p:cond delay="0"/>
                                          </p:stCondLst>
                                        </p:cTn>
                                        <p:tgtEl>
                                          <p:spTgt spid="43011">
                                            <p:txEl>
                                              <p:pRg st="15" end="15"/>
                                            </p:txEl>
                                          </p:spTgt>
                                        </p:tgtEl>
                                        <p:attrNameLst>
                                          <p:attrName>style.visibility</p:attrName>
                                        </p:attrNameLst>
                                      </p:cBhvr>
                                      <p:to>
                                        <p:strVal val="visible"/>
                                      </p:to>
                                    </p:set>
                                    <p:anim calcmode="lin" valueType="num">
                                      <p:cBhvr>
                                        <p:cTn id="91" dur="1000" fill="hold"/>
                                        <p:tgtEl>
                                          <p:spTgt spid="43011">
                                            <p:txEl>
                                              <p:pRg st="15" end="15"/>
                                            </p:txEl>
                                          </p:spTgt>
                                        </p:tgtEl>
                                        <p:attrNameLst>
                                          <p:attrName>ppt_w</p:attrName>
                                        </p:attrNameLst>
                                      </p:cBhvr>
                                      <p:tavLst>
                                        <p:tav tm="0">
                                          <p:val>
                                            <p:strVal val="#ppt_w*0.70"/>
                                          </p:val>
                                        </p:tav>
                                        <p:tav tm="100000">
                                          <p:val>
                                            <p:strVal val="#ppt_w"/>
                                          </p:val>
                                        </p:tav>
                                      </p:tavLst>
                                    </p:anim>
                                    <p:anim calcmode="lin" valueType="num">
                                      <p:cBhvr>
                                        <p:cTn id="92" dur="1000" fill="hold"/>
                                        <p:tgtEl>
                                          <p:spTgt spid="43011">
                                            <p:txEl>
                                              <p:pRg st="15" end="15"/>
                                            </p:txEl>
                                          </p:spTgt>
                                        </p:tgtEl>
                                        <p:attrNameLst>
                                          <p:attrName>ppt_h</p:attrName>
                                        </p:attrNameLst>
                                      </p:cBhvr>
                                      <p:tavLst>
                                        <p:tav tm="0">
                                          <p:val>
                                            <p:strVal val="#ppt_h"/>
                                          </p:val>
                                        </p:tav>
                                        <p:tav tm="100000">
                                          <p:val>
                                            <p:strVal val="#ppt_h"/>
                                          </p:val>
                                        </p:tav>
                                      </p:tavLst>
                                    </p:anim>
                                    <p:animEffect transition="in" filter="fade">
                                      <p:cBhvr>
                                        <p:cTn id="93" dur="1000"/>
                                        <p:tgtEl>
                                          <p:spTgt spid="4301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3886200"/>
          </a:xfrm>
        </p:spPr>
        <p:txBody>
          <a:bodyPr/>
          <a:lstStyle/>
          <a:p>
            <a:pPr marL="0" indent="0" algn="ctr" eaLnBrk="1" hangingPunct="1">
              <a:buFont typeface="Arial" pitchFamily="34" charset="0"/>
              <a:buNone/>
            </a:pPr>
            <a:r>
              <a:rPr lang="en-US" altLang="en-US" sz="3000" b="1" i="1" baseline="30000" smtClean="0">
                <a:latin typeface="Century Gothic" pitchFamily="34" charset="0"/>
              </a:rPr>
              <a:t>LET’S PLAY THE “POWER DIFFERENTIAL” GAME!</a:t>
            </a:r>
            <a:endParaRPr lang="en-US" altLang="en-US" sz="3000" b="1" smtClean="0">
              <a:latin typeface="Century Gothic" pitchFamily="34" charset="0"/>
            </a:endParaRPr>
          </a:p>
        </p:txBody>
      </p:sp>
      <p:pic>
        <p:nvPicPr>
          <p:cNvPr id="7" name="Picture 6" descr="gam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4495800" cy="449580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725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pPr algn="ctr" eaLnBrk="1" hangingPunct="1">
              <a:defRPr/>
            </a:pPr>
            <a:r>
              <a:rPr lang="en-US" altLang="en-US" sz="2700" b="1">
                <a:effectLst>
                  <a:outerShdw blurRad="38100" dist="38100" dir="2700000" algn="tl">
                    <a:srgbClr val="C0C0C0"/>
                  </a:outerShdw>
                </a:effectLst>
                <a:latin typeface="Century Gothic" panose="020B0502020202020204" pitchFamily="34" charset="0"/>
              </a:rPr>
              <a:t>THE 3 WAYS FAMILIES </a:t>
            </a:r>
            <a:br>
              <a:rPr lang="en-US" altLang="en-US" sz="2700" b="1">
                <a:effectLst>
                  <a:outerShdw blurRad="38100" dist="38100" dir="2700000" algn="tl">
                    <a:srgbClr val="C0C0C0"/>
                  </a:outerShdw>
                </a:effectLst>
                <a:latin typeface="Century Gothic" panose="020B0502020202020204" pitchFamily="34" charset="0"/>
              </a:rPr>
            </a:br>
            <a:r>
              <a:rPr lang="en-US" altLang="en-US" sz="2700" b="1">
                <a:solidFill>
                  <a:srgbClr val="376092"/>
                </a:solidFill>
                <a:effectLst>
                  <a:outerShdw blurRad="38100" dist="38100" dir="2700000" algn="tl">
                    <a:srgbClr val="C0C0C0"/>
                  </a:outerShdw>
                </a:effectLst>
                <a:latin typeface="Century Gothic" panose="020B0502020202020204" pitchFamily="34" charset="0"/>
              </a:rPr>
              <a:t>(AND ORGANIZATIONS) </a:t>
            </a:r>
            <a:r>
              <a:rPr lang="en-US" altLang="en-US" sz="2700" b="1">
                <a:effectLst>
                  <a:outerShdw blurRad="38100" dist="38100" dir="2700000" algn="tl">
                    <a:srgbClr val="C0C0C0"/>
                  </a:outerShdw>
                </a:effectLst>
                <a:latin typeface="Century Gothic" panose="020B0502020202020204" pitchFamily="34" charset="0"/>
              </a:rPr>
              <a:t>CHANGE THEIR CULTURE</a:t>
            </a:r>
            <a:r>
              <a:rPr lang="en-US" altLang="en-US" sz="2600">
                <a:solidFill>
                  <a:srgbClr val="262626"/>
                </a:solidFill>
              </a:rPr>
              <a:t/>
            </a:r>
            <a:br>
              <a:rPr lang="en-US" altLang="en-US" sz="2600">
                <a:solidFill>
                  <a:srgbClr val="262626"/>
                </a:solidFill>
              </a:rPr>
            </a:br>
            <a:endParaRPr lang="en-US" altLang="en-US" sz="2600">
              <a:solidFill>
                <a:srgbClr val="262626"/>
              </a:solidFill>
            </a:endParaRPr>
          </a:p>
        </p:txBody>
      </p:sp>
      <p:sp>
        <p:nvSpPr>
          <p:cNvPr id="3" name="Content Placeholder 2"/>
          <p:cNvSpPr>
            <a:spLocks noGrp="1"/>
          </p:cNvSpPr>
          <p:nvPr>
            <p:ph idx="1"/>
          </p:nvPr>
        </p:nvSpPr>
        <p:spPr>
          <a:xfrm>
            <a:off x="228600" y="5060952"/>
            <a:ext cx="8121650" cy="504825"/>
          </a:xfrm>
          <a:extLst/>
        </p:spPr>
        <p:txBody>
          <a:bodyPr rtlCol="0">
            <a:noAutofit/>
          </a:bodyPr>
          <a:lstStyle/>
          <a:p>
            <a:pPr marL="0" indent="0" eaLnBrk="1" fontAlgn="auto" hangingPunct="1">
              <a:spcAft>
                <a:spcPts val="0"/>
              </a:spcAft>
              <a:buFont typeface="Wingdings" charset="0"/>
              <a:buNone/>
              <a:defRPr/>
            </a:pPr>
            <a:r>
              <a:rPr lang="en-US" sz="3000" dirty="0">
                <a:solidFill>
                  <a:srgbClr val="37609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3. </a:t>
            </a:r>
            <a:r>
              <a:rPr lang="en-US" sz="2500" dirty="0">
                <a:solidFill>
                  <a:srgbClr val="376092"/>
                </a:solidFill>
                <a:latin typeface="Arial" panose="020B0604020202020204" pitchFamily="34" charset="0"/>
                <a:ea typeface="+mn-ea"/>
                <a:cs typeface="Arial" panose="020B0604020202020204" pitchFamily="34" charset="0"/>
              </a:rPr>
              <a:t>Healthy house rules</a:t>
            </a:r>
          </a:p>
        </p:txBody>
      </p:sp>
      <p:sp>
        <p:nvSpPr>
          <p:cNvPr id="4" name="Content Placeholder 2"/>
          <p:cNvSpPr txBox="1">
            <a:spLocks/>
          </p:cNvSpPr>
          <p:nvPr/>
        </p:nvSpPr>
        <p:spPr bwMode="auto">
          <a:xfrm>
            <a:off x="228600" y="3003551"/>
            <a:ext cx="8121650" cy="487363"/>
          </a:xfrm>
          <a:prstGeom prst="rect">
            <a:avLst/>
          </a:prstGeom>
          <a:noFill/>
          <a:ln>
            <a:noFill/>
          </a:ln>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fontAlgn="auto" hangingPunct="1">
              <a:spcBef>
                <a:spcPts val="2000"/>
              </a:spcBef>
              <a:spcAft>
                <a:spcPts val="0"/>
              </a:spcAft>
              <a:buClr>
                <a:schemeClr val="accent1"/>
              </a:buClr>
              <a:buSzPct val="90000"/>
              <a:buFont typeface="Wingdings 2" panose="05020102010507070707" pitchFamily="18" charset="2"/>
              <a:buNone/>
              <a:defRPr/>
            </a:pPr>
            <a:r>
              <a:rPr lang="en-US" altLang="en-US" sz="3000" dirty="0">
                <a:solidFill>
                  <a:srgbClr val="376092"/>
                </a:solidFill>
                <a:effectLst>
                  <a:outerShdw blurRad="38100" dist="38100" dir="2700000" algn="tl">
                    <a:srgbClr val="000000">
                      <a:alpha val="43137"/>
                    </a:srgbClr>
                  </a:outerShdw>
                </a:effectLst>
              </a:rPr>
              <a:t>2. </a:t>
            </a:r>
            <a:r>
              <a:rPr lang="en-US" altLang="en-US" sz="2500" dirty="0">
                <a:solidFill>
                  <a:srgbClr val="376092"/>
                </a:solidFill>
              </a:rPr>
              <a:t>A cohesive parental relationship</a:t>
            </a:r>
          </a:p>
        </p:txBody>
      </p:sp>
      <p:sp>
        <p:nvSpPr>
          <p:cNvPr id="5" name="Content Placeholder 2"/>
          <p:cNvSpPr txBox="1">
            <a:spLocks/>
          </p:cNvSpPr>
          <p:nvPr/>
        </p:nvSpPr>
        <p:spPr bwMode="auto">
          <a:xfrm>
            <a:off x="228600" y="1477963"/>
            <a:ext cx="8134350" cy="590551"/>
          </a:xfrm>
          <a:prstGeom prst="rect">
            <a:avLst/>
          </a:prstGeom>
          <a:noFill/>
          <a:ln>
            <a:noFill/>
          </a:ln>
          <a:extLst/>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fontAlgn="auto" hangingPunct="1">
              <a:spcBef>
                <a:spcPts val="2000"/>
              </a:spcBef>
              <a:spcAft>
                <a:spcPts val="0"/>
              </a:spcAft>
              <a:buClr>
                <a:schemeClr val="accent1"/>
              </a:buClr>
              <a:buSzPct val="90000"/>
              <a:buFont typeface="Wingdings 2" panose="05020102010507070707" pitchFamily="18" charset="2"/>
              <a:buNone/>
              <a:defRPr/>
            </a:pPr>
            <a:r>
              <a:rPr lang="en-US" altLang="en-US" sz="3000" dirty="0">
                <a:solidFill>
                  <a:srgbClr val="376092"/>
                </a:solidFill>
                <a:effectLst>
                  <a:outerShdw blurRad="38100" dist="38100" dir="2700000" algn="tl">
                    <a:srgbClr val="000000">
                      <a:alpha val="43137"/>
                    </a:srgbClr>
                  </a:outerShdw>
                </a:effectLst>
              </a:rPr>
              <a:t>1. </a:t>
            </a:r>
            <a:r>
              <a:rPr lang="en-US" altLang="en-US" sz="2500" dirty="0">
                <a:solidFill>
                  <a:srgbClr val="376092"/>
                </a:solidFill>
              </a:rPr>
              <a:t>Great parenting skills</a:t>
            </a:r>
          </a:p>
        </p:txBody>
      </p:sp>
      <p:sp>
        <p:nvSpPr>
          <p:cNvPr id="6" name="Content Placeholder 2"/>
          <p:cNvSpPr txBox="1">
            <a:spLocks/>
          </p:cNvSpPr>
          <p:nvPr/>
        </p:nvSpPr>
        <p:spPr bwMode="auto">
          <a:xfrm>
            <a:off x="-152400" y="2105026"/>
            <a:ext cx="75834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50000"/>
              </a:lnSpc>
              <a:spcBef>
                <a:spcPts val="2000"/>
              </a:spcBef>
              <a:buClr>
                <a:schemeClr val="accent1"/>
              </a:buClr>
              <a:buSzPct val="90000"/>
              <a:buFont typeface="Wingdings 2" pitchFamily="18" charset="2"/>
              <a:buNone/>
            </a:pPr>
            <a:r>
              <a:rPr lang="en-US" altLang="en-US" sz="3200">
                <a:solidFill>
                  <a:srgbClr val="000000"/>
                </a:solidFill>
                <a:latin typeface="Arial" pitchFamily="34" charset="0"/>
              </a:rPr>
              <a:t>	</a:t>
            </a:r>
            <a:r>
              <a:rPr lang="en-US" altLang="en-US" sz="2500">
                <a:solidFill>
                  <a:srgbClr val="000000"/>
                </a:solidFill>
                <a:latin typeface="Arial" pitchFamily="34" charset="0"/>
              </a:rPr>
              <a:t>Organizational equivalency: </a:t>
            </a:r>
          </a:p>
          <a:p>
            <a:pPr eaLnBrk="1" hangingPunct="1">
              <a:lnSpc>
                <a:spcPct val="50000"/>
              </a:lnSpc>
              <a:spcBef>
                <a:spcPts val="2000"/>
              </a:spcBef>
              <a:buClr>
                <a:schemeClr val="accent1"/>
              </a:buClr>
              <a:buSzPct val="90000"/>
              <a:buFont typeface="Wingdings 2" pitchFamily="18" charset="2"/>
              <a:buNone/>
            </a:pPr>
            <a:endParaRPr lang="en-US" altLang="en-US" sz="2900">
              <a:solidFill>
                <a:srgbClr val="191919"/>
              </a:solidFill>
              <a:latin typeface="Arial" pitchFamily="34" charset="0"/>
            </a:endParaRPr>
          </a:p>
        </p:txBody>
      </p:sp>
      <p:sp>
        <p:nvSpPr>
          <p:cNvPr id="7" name="Content Placeholder 2"/>
          <p:cNvSpPr txBox="1">
            <a:spLocks/>
          </p:cNvSpPr>
          <p:nvPr/>
        </p:nvSpPr>
        <p:spPr bwMode="auto">
          <a:xfrm>
            <a:off x="-152400" y="5743577"/>
            <a:ext cx="758348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60000"/>
              </a:lnSpc>
              <a:spcBef>
                <a:spcPts val="2000"/>
              </a:spcBef>
              <a:buClr>
                <a:schemeClr val="accent1"/>
              </a:buClr>
              <a:buSzPct val="90000"/>
              <a:buFont typeface="Wingdings 2" pitchFamily="18" charset="2"/>
              <a:buNone/>
            </a:pPr>
            <a:r>
              <a:rPr lang="en-US" altLang="en-US" sz="3200">
                <a:solidFill>
                  <a:srgbClr val="000000"/>
                </a:solidFill>
                <a:latin typeface="Arial" pitchFamily="34" charset="0"/>
              </a:rPr>
              <a:t>	</a:t>
            </a:r>
            <a:r>
              <a:rPr lang="en-US" altLang="en-US" sz="2500">
                <a:solidFill>
                  <a:srgbClr val="000000"/>
                </a:solidFill>
                <a:latin typeface="Arial" pitchFamily="34" charset="0"/>
              </a:rPr>
              <a:t>Organizational equivalency: </a:t>
            </a:r>
          </a:p>
          <a:p>
            <a:pPr eaLnBrk="1" hangingPunct="1">
              <a:spcBef>
                <a:spcPts val="2000"/>
              </a:spcBef>
              <a:buClr>
                <a:schemeClr val="accent1"/>
              </a:buClr>
              <a:buSzPct val="90000"/>
              <a:buFont typeface="Wingdings 2" pitchFamily="18" charset="2"/>
              <a:buNone/>
            </a:pPr>
            <a:endParaRPr lang="en-US" altLang="en-US" sz="2200">
              <a:solidFill>
                <a:srgbClr val="191919"/>
              </a:solidFill>
              <a:latin typeface="Arial" pitchFamily="34" charset="0"/>
            </a:endParaRPr>
          </a:p>
        </p:txBody>
      </p:sp>
      <p:sp>
        <p:nvSpPr>
          <p:cNvPr id="8" name="Content Placeholder 2"/>
          <p:cNvSpPr txBox="1">
            <a:spLocks/>
          </p:cNvSpPr>
          <p:nvPr/>
        </p:nvSpPr>
        <p:spPr bwMode="auto">
          <a:xfrm>
            <a:off x="-192088" y="3643314"/>
            <a:ext cx="75834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50000"/>
              </a:lnSpc>
              <a:spcBef>
                <a:spcPts val="2000"/>
              </a:spcBef>
              <a:buClr>
                <a:schemeClr val="accent1"/>
              </a:buClr>
              <a:buSzPct val="90000"/>
              <a:buFont typeface="Wingdings 2" pitchFamily="18" charset="2"/>
              <a:buNone/>
            </a:pPr>
            <a:r>
              <a:rPr lang="en-US" altLang="en-US" sz="3200">
                <a:solidFill>
                  <a:srgbClr val="000000"/>
                </a:solidFill>
                <a:latin typeface="Arial" pitchFamily="34" charset="0"/>
              </a:rPr>
              <a:t>	</a:t>
            </a:r>
            <a:r>
              <a:rPr lang="en-US" altLang="en-US" sz="2500">
                <a:solidFill>
                  <a:srgbClr val="000000"/>
                </a:solidFill>
                <a:latin typeface="Arial" pitchFamily="34" charset="0"/>
              </a:rPr>
              <a:t>Organizational equivalency:</a:t>
            </a:r>
          </a:p>
          <a:p>
            <a:pPr eaLnBrk="1" hangingPunct="1">
              <a:spcBef>
                <a:spcPts val="2000"/>
              </a:spcBef>
              <a:buClr>
                <a:schemeClr val="accent1"/>
              </a:buClr>
              <a:buSzPct val="90000"/>
              <a:buFont typeface="Wingdings 2" pitchFamily="18" charset="2"/>
              <a:buNone/>
            </a:pPr>
            <a:endParaRPr lang="en-US" altLang="en-US" sz="2200">
              <a:solidFill>
                <a:srgbClr val="191919"/>
              </a:solidFill>
              <a:latin typeface="Arial" pitchFamily="34" charset="0"/>
            </a:endParaRPr>
          </a:p>
        </p:txBody>
      </p:sp>
      <p:sp>
        <p:nvSpPr>
          <p:cNvPr id="11" name="TextBox 10"/>
          <p:cNvSpPr txBox="1">
            <a:spLocks noChangeArrowheads="1"/>
          </p:cNvSpPr>
          <p:nvPr/>
        </p:nvSpPr>
        <p:spPr bwMode="auto">
          <a:xfrm>
            <a:off x="1295400" y="2516188"/>
            <a:ext cx="6389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50000"/>
              </a:lnSpc>
            </a:pPr>
            <a:r>
              <a:rPr lang="en-US" altLang="en-US" sz="3200">
                <a:latin typeface="Arial" pitchFamily="34" charset="0"/>
              </a:rPr>
              <a:t>	</a:t>
            </a:r>
            <a:r>
              <a:rPr lang="en-US" altLang="en-US" sz="2500" u="sng">
                <a:latin typeface="Arial" pitchFamily="34" charset="0"/>
              </a:rPr>
              <a:t>Great management skills</a:t>
            </a:r>
          </a:p>
        </p:txBody>
      </p:sp>
      <p:sp>
        <p:nvSpPr>
          <p:cNvPr id="12" name="TextBox 11"/>
          <p:cNvSpPr txBox="1">
            <a:spLocks noChangeArrowheads="1"/>
          </p:cNvSpPr>
          <p:nvPr/>
        </p:nvSpPr>
        <p:spPr bwMode="auto">
          <a:xfrm>
            <a:off x="1524001" y="6164264"/>
            <a:ext cx="743426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60000"/>
              </a:lnSpc>
            </a:pPr>
            <a:r>
              <a:rPr lang="en-US" altLang="en-US" sz="3200">
                <a:latin typeface="Arial" pitchFamily="34" charset="0"/>
              </a:rPr>
              <a:t>	</a:t>
            </a:r>
            <a:r>
              <a:rPr lang="en-US" altLang="en-US" sz="2500" u="sng">
                <a:latin typeface="Arial" pitchFamily="34" charset="0"/>
              </a:rPr>
              <a:t>Healthy policies and practices</a:t>
            </a:r>
          </a:p>
        </p:txBody>
      </p:sp>
      <p:sp>
        <p:nvSpPr>
          <p:cNvPr id="13" name="TextBox 12"/>
          <p:cNvSpPr txBox="1">
            <a:spLocks noChangeArrowheads="1"/>
          </p:cNvSpPr>
          <p:nvPr/>
        </p:nvSpPr>
        <p:spPr bwMode="auto">
          <a:xfrm>
            <a:off x="1371602" y="3994151"/>
            <a:ext cx="7034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50000"/>
              </a:lnSpc>
            </a:pPr>
            <a:r>
              <a:rPr lang="en-US" altLang="en-US" sz="3200">
                <a:solidFill>
                  <a:srgbClr val="FF6600"/>
                </a:solidFill>
                <a:latin typeface="Arial" pitchFamily="34" charset="0"/>
              </a:rPr>
              <a:t> 	</a:t>
            </a:r>
            <a:r>
              <a:rPr lang="en-US" altLang="en-US" sz="2500" u="sng">
                <a:latin typeface="Arial" pitchFamily="34" charset="0"/>
              </a:rPr>
              <a:t>A cohesive leadership team</a:t>
            </a:r>
          </a:p>
        </p:txBody>
      </p:sp>
      <p:sp>
        <p:nvSpPr>
          <p:cNvPr id="14" name="TextBox 13"/>
          <p:cNvSpPr txBox="1">
            <a:spLocks noChangeArrowheads="1"/>
          </p:cNvSpPr>
          <p:nvPr/>
        </p:nvSpPr>
        <p:spPr bwMode="auto">
          <a:xfrm>
            <a:off x="1447802" y="4335464"/>
            <a:ext cx="743426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60000"/>
              </a:lnSpc>
            </a:pPr>
            <a:r>
              <a:rPr lang="en-US" altLang="en-US" sz="3200">
                <a:solidFill>
                  <a:srgbClr val="000000"/>
                </a:solidFill>
                <a:latin typeface="Arial" pitchFamily="34" charset="0"/>
              </a:rPr>
              <a:t>	   </a:t>
            </a:r>
            <a:r>
              <a:rPr lang="en-US" altLang="en-US" sz="2000">
                <a:solidFill>
                  <a:srgbClr val="000000"/>
                </a:solidFill>
                <a:latin typeface="Arial" pitchFamily="34" charset="0"/>
              </a:rPr>
              <a:t>   A.  How you get along RELATIONALLY</a:t>
            </a:r>
          </a:p>
        </p:txBody>
      </p:sp>
      <p:sp>
        <p:nvSpPr>
          <p:cNvPr id="15" name="TextBox 14"/>
          <p:cNvSpPr txBox="1">
            <a:spLocks noChangeArrowheads="1"/>
          </p:cNvSpPr>
          <p:nvPr/>
        </p:nvSpPr>
        <p:spPr bwMode="auto">
          <a:xfrm>
            <a:off x="990602" y="4716464"/>
            <a:ext cx="743426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60000"/>
              </a:lnSpc>
            </a:pPr>
            <a:r>
              <a:rPr lang="en-US" altLang="en-US" sz="3200">
                <a:solidFill>
                  <a:srgbClr val="000000"/>
                </a:solidFill>
                <a:latin typeface="Arial" pitchFamily="34" charset="0"/>
              </a:rPr>
              <a:t>	         </a:t>
            </a:r>
            <a:r>
              <a:rPr lang="en-US" altLang="en-US" sz="2000">
                <a:solidFill>
                  <a:srgbClr val="000000"/>
                </a:solidFill>
                <a:latin typeface="Arial" pitchFamily="34" charset="0"/>
              </a:rPr>
              <a:t>B.  Being on the same page PRACTICALLY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3925" y="1295400"/>
            <a:ext cx="2973388" cy="198120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316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100" fill="hold"/>
                                        <p:tgtEl>
                                          <p:spTgt spid="2"/>
                                        </p:tgtEl>
                                        <p:attrNameLst>
                                          <p:attrName>ppt_w</p:attrName>
                                        </p:attrNameLst>
                                      </p:cBhvr>
                                      <p:tavLst>
                                        <p:tav tm="0">
                                          <p:val>
                                            <p:fltVal val="0"/>
                                          </p:val>
                                        </p:tav>
                                        <p:tav tm="100000">
                                          <p:val>
                                            <p:strVal val="#ppt_w"/>
                                          </p:val>
                                        </p:tav>
                                      </p:tavLst>
                                    </p:anim>
                                    <p:anim calcmode="lin" valueType="num">
                                      <p:cBhvr>
                                        <p:cTn id="8" dur="2100" fill="hold"/>
                                        <p:tgtEl>
                                          <p:spTgt spid="2"/>
                                        </p:tgtEl>
                                        <p:attrNameLst>
                                          <p:attrName>ppt_h</p:attrName>
                                        </p:attrNameLst>
                                      </p:cBhvr>
                                      <p:tavLst>
                                        <p:tav tm="0">
                                          <p:val>
                                            <p:fltVal val="0"/>
                                          </p:val>
                                        </p:tav>
                                        <p:tav tm="100000">
                                          <p:val>
                                            <p:strVal val="#ppt_h"/>
                                          </p:val>
                                        </p:tav>
                                      </p:tavLst>
                                    </p:anim>
                                    <p:animEffect transition="in" filter="fade">
                                      <p:cBhvr>
                                        <p:cTn id="9" dur="2100"/>
                                        <p:tgtEl>
                                          <p:spTgt spid="2"/>
                                        </p:tgtEl>
                                      </p:cBhvr>
                                    </p:animEffect>
                                  </p:childTnLst>
                                </p:cTn>
                              </p:par>
                              <p:par>
                                <p:cTn id="10" presetID="14"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75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1500"/>
                                        <p:tgtEl>
                                          <p:spTgt spid="5"/>
                                        </p:tgtEl>
                                      </p:cBhvr>
                                    </p:animEffect>
                                  </p:childTnLst>
                                </p:cTn>
                              </p:par>
                            </p:childTnLst>
                          </p:cTn>
                        </p:par>
                        <p:par>
                          <p:cTn id="18" fill="hold" nodeType="afterGroup">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100" fill="hold"/>
                                        <p:tgtEl>
                                          <p:spTgt spid="6"/>
                                        </p:tgtEl>
                                        <p:attrNameLst>
                                          <p:attrName>ppt_w</p:attrName>
                                        </p:attrNameLst>
                                      </p:cBhvr>
                                      <p:tavLst>
                                        <p:tav tm="0">
                                          <p:val>
                                            <p:fltVal val="0"/>
                                          </p:val>
                                        </p:tav>
                                        <p:tav tm="100000">
                                          <p:val>
                                            <p:strVal val="#ppt_w"/>
                                          </p:val>
                                        </p:tav>
                                      </p:tavLst>
                                    </p:anim>
                                    <p:anim calcmode="lin" valueType="num">
                                      <p:cBhvr>
                                        <p:cTn id="22" dur="1100" fill="hold"/>
                                        <p:tgtEl>
                                          <p:spTgt spid="6"/>
                                        </p:tgtEl>
                                        <p:attrNameLst>
                                          <p:attrName>ppt_h</p:attrName>
                                        </p:attrNameLst>
                                      </p:cBhvr>
                                      <p:tavLst>
                                        <p:tav tm="0">
                                          <p:val>
                                            <p:fltVal val="0"/>
                                          </p:val>
                                        </p:tav>
                                        <p:tav tm="100000">
                                          <p:val>
                                            <p:strVal val="#ppt_h"/>
                                          </p:val>
                                        </p:tav>
                                      </p:tavLst>
                                    </p:anim>
                                    <p:animEffect transition="in" filter="fade">
                                      <p:cBhvr>
                                        <p:cTn id="23" dur="11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plus(in)">
                                      <p:cBhvr>
                                        <p:cTn id="35" dur="1500"/>
                                        <p:tgtEl>
                                          <p:spTgt spid="4"/>
                                        </p:tgtEl>
                                      </p:cBhvr>
                                    </p:animEffect>
                                  </p:childTnLst>
                                </p:cTn>
                              </p:par>
                            </p:childTnLst>
                          </p:cTn>
                        </p:par>
                        <p:par>
                          <p:cTn id="36" fill="hold" nodeType="afterGroup">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100" fill="hold"/>
                                        <p:tgtEl>
                                          <p:spTgt spid="8"/>
                                        </p:tgtEl>
                                        <p:attrNameLst>
                                          <p:attrName>ppt_w</p:attrName>
                                        </p:attrNameLst>
                                      </p:cBhvr>
                                      <p:tavLst>
                                        <p:tav tm="0">
                                          <p:val>
                                            <p:fltVal val="0"/>
                                          </p:val>
                                        </p:tav>
                                        <p:tav tm="100000">
                                          <p:val>
                                            <p:strVal val="#ppt_w"/>
                                          </p:val>
                                        </p:tav>
                                      </p:tavLst>
                                    </p:anim>
                                    <p:anim calcmode="lin" valueType="num">
                                      <p:cBhvr>
                                        <p:cTn id="40" dur="1100" fill="hold"/>
                                        <p:tgtEl>
                                          <p:spTgt spid="8"/>
                                        </p:tgtEl>
                                        <p:attrNameLst>
                                          <p:attrName>ppt_h</p:attrName>
                                        </p:attrNameLst>
                                      </p:cBhvr>
                                      <p:tavLst>
                                        <p:tav tm="0">
                                          <p:val>
                                            <p:fltVal val="0"/>
                                          </p:val>
                                        </p:tav>
                                        <p:tav tm="100000">
                                          <p:val>
                                            <p:strVal val="#ppt_h"/>
                                          </p:val>
                                        </p:tav>
                                      </p:tavLst>
                                    </p:anim>
                                    <p:animEffect transition="in" filter="fade">
                                      <p:cBhvr>
                                        <p:cTn id="41" dur="11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Effect transition="in" filter="fade">
                                      <p:cBhvr>
                                        <p:cTn id="48" dur="1000"/>
                                        <p:tgtEl>
                                          <p:spTgt spid="1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3" presetClass="entr" presetSubtype="16" fill="hold" grpId="0" nodeType="clickEffect">
                                  <p:stCondLst>
                                    <p:cond delay="0"/>
                                  </p:stCondLst>
                                  <p:childTnLst>
                                    <p:set>
                                      <p:cBhvr>
                                        <p:cTn id="62" dur="1" fill="hold">
                                          <p:stCondLst>
                                            <p:cond delay="0"/>
                                          </p:stCondLst>
                                        </p:cTn>
                                        <p:tgtEl>
                                          <p:spTgt spid="3">
                                            <p:txEl>
                                              <p:pRg st="0" end="0"/>
                                            </p:txEl>
                                          </p:spTgt>
                                        </p:tgtEl>
                                        <p:attrNameLst>
                                          <p:attrName>style.visibility</p:attrName>
                                        </p:attrNameLst>
                                      </p:cBhvr>
                                      <p:to>
                                        <p:strVal val="visible"/>
                                      </p:to>
                                    </p:set>
                                    <p:animEffect transition="in" filter="plus(in)">
                                      <p:cBhvr>
                                        <p:cTn id="63" dur="1500"/>
                                        <p:tgtEl>
                                          <p:spTgt spid="3">
                                            <p:txEl>
                                              <p:pRg st="0" end="0"/>
                                            </p:txEl>
                                          </p:spTgt>
                                        </p:tgtEl>
                                      </p:cBhvr>
                                    </p:animEffect>
                                  </p:childTnLst>
                                </p:cTn>
                              </p:par>
                            </p:childTnLst>
                          </p:cTn>
                        </p:par>
                        <p:par>
                          <p:cTn id="64" fill="hold" nodeType="afterGroup">
                            <p:stCondLst>
                              <p:cond delay="1500"/>
                            </p:stCondLst>
                            <p:childTnLst>
                              <p:par>
                                <p:cTn id="65" presetID="53" presetClass="entr" presetSubtype="16"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1100" fill="hold"/>
                                        <p:tgtEl>
                                          <p:spTgt spid="7"/>
                                        </p:tgtEl>
                                        <p:attrNameLst>
                                          <p:attrName>ppt_w</p:attrName>
                                        </p:attrNameLst>
                                      </p:cBhvr>
                                      <p:tavLst>
                                        <p:tav tm="0">
                                          <p:val>
                                            <p:fltVal val="0"/>
                                          </p:val>
                                        </p:tav>
                                        <p:tav tm="100000">
                                          <p:val>
                                            <p:strVal val="#ppt_w"/>
                                          </p:val>
                                        </p:tav>
                                      </p:tavLst>
                                    </p:anim>
                                    <p:anim calcmode="lin" valueType="num">
                                      <p:cBhvr>
                                        <p:cTn id="68" dur="1100" fill="hold"/>
                                        <p:tgtEl>
                                          <p:spTgt spid="7"/>
                                        </p:tgtEl>
                                        <p:attrNameLst>
                                          <p:attrName>ppt_h</p:attrName>
                                        </p:attrNameLst>
                                      </p:cBhvr>
                                      <p:tavLst>
                                        <p:tav tm="0">
                                          <p:val>
                                            <p:fltVal val="0"/>
                                          </p:val>
                                        </p:tav>
                                        <p:tav tm="100000">
                                          <p:val>
                                            <p:strVal val="#ppt_h"/>
                                          </p:val>
                                        </p:tav>
                                      </p:tavLst>
                                    </p:anim>
                                    <p:animEffect transition="in" filter="fade">
                                      <p:cBhvr>
                                        <p:cTn id="69" dur="11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1000" fill="hold"/>
                                        <p:tgtEl>
                                          <p:spTgt spid="12"/>
                                        </p:tgtEl>
                                        <p:attrNameLst>
                                          <p:attrName>ppt_w</p:attrName>
                                        </p:attrNameLst>
                                      </p:cBhvr>
                                      <p:tavLst>
                                        <p:tav tm="0">
                                          <p:val>
                                            <p:fltVal val="0"/>
                                          </p:val>
                                        </p:tav>
                                        <p:tav tm="100000">
                                          <p:val>
                                            <p:strVal val="#ppt_w"/>
                                          </p:val>
                                        </p:tav>
                                      </p:tavLst>
                                    </p:anim>
                                    <p:anim calcmode="lin" valueType="num">
                                      <p:cBhvr>
                                        <p:cTn id="75" dur="1000" fill="hold"/>
                                        <p:tgtEl>
                                          <p:spTgt spid="12"/>
                                        </p:tgtEl>
                                        <p:attrNameLst>
                                          <p:attrName>ppt_h</p:attrName>
                                        </p:attrNameLst>
                                      </p:cBhvr>
                                      <p:tavLst>
                                        <p:tav tm="0">
                                          <p:val>
                                            <p:fltVal val="0"/>
                                          </p:val>
                                        </p:tav>
                                        <p:tav tm="100000">
                                          <p:val>
                                            <p:strVal val="#ppt_h"/>
                                          </p:val>
                                        </p:tav>
                                      </p:tavLst>
                                    </p:anim>
                                    <p:animEffect transition="in" filter="fade">
                                      <p:cBhvr>
                                        <p:cTn id="7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P spid="8" grpId="0"/>
      <p:bldP spid="11" grpId="0"/>
      <p:bldP spid="12" grpId="0"/>
      <p:bldP spid="13" grpId="0"/>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idx="1"/>
          </p:nvPr>
        </p:nvSpPr>
        <p:spPr>
          <a:xfrm>
            <a:off x="0" y="914401"/>
            <a:ext cx="9144000" cy="4221163"/>
          </a:xfrm>
          <a:extLst/>
        </p:spPr>
        <p:txBody>
          <a:bodyPr rtlCol="0">
            <a:normAutofit/>
          </a:bodyPr>
          <a:lstStyle/>
          <a:p>
            <a:pPr algn="ctr" eaLnBrk="1" fontAlgn="auto" hangingPunct="1">
              <a:spcAft>
                <a:spcPts val="0"/>
              </a:spcAft>
              <a:buFont typeface="Wingdings" charset="0"/>
              <a:buNone/>
              <a:defRPr/>
            </a:pPr>
            <a:r>
              <a:rPr lang="en-US" sz="3000" b="1" dirty="0">
                <a:effectLst>
                  <a:outerShdw blurRad="38100" dist="38100" dir="2700000" algn="tl">
                    <a:srgbClr val="000000">
                      <a:alpha val="43137"/>
                    </a:srgbClr>
                  </a:outerShdw>
                </a:effectLst>
                <a:latin typeface="Century Gothic" panose="020B0502020202020204" pitchFamily="34" charset="0"/>
                <a:ea typeface="+mn-ea"/>
                <a:cs typeface="+mn-cs"/>
              </a:rPr>
              <a:t>THE TOP 15 MANAGEMENT SKILLS</a:t>
            </a:r>
          </a:p>
          <a:p>
            <a:pPr algn="ctr" eaLnBrk="1" fontAlgn="auto" hangingPunct="1">
              <a:spcAft>
                <a:spcPts val="0"/>
              </a:spcAft>
              <a:buFont typeface="Wingdings" charset="0"/>
              <a:buNone/>
              <a:defRPr/>
            </a:pPr>
            <a:r>
              <a:rPr lang="en-US" sz="2500" b="1" dirty="0">
                <a:latin typeface="Century Gothic" panose="020B0502020202020204" pitchFamily="34" charset="0"/>
                <a:ea typeface="+mn-ea"/>
                <a:cs typeface="+mn-cs"/>
              </a:rPr>
              <a:t>(FOR BUILDING EFFECTIVE ORGANIZATIONS)</a:t>
            </a:r>
          </a:p>
        </p:txBody>
      </p:sp>
      <p:pic>
        <p:nvPicPr>
          <p:cNvPr id="2" name="Picture 1" descr="mana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6870700" cy="393700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7706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p:cTn id="7" dur="1000" fill="hold"/>
                                        <p:tgtEl>
                                          <p:spTgt spid="512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4">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124">
                                            <p:txEl>
                                              <p:pRg st="1" end="1"/>
                                            </p:txEl>
                                          </p:spTgt>
                                        </p:tgtEl>
                                        <p:attrNameLst>
                                          <p:attrName>style.visibility</p:attrName>
                                        </p:attrNameLst>
                                      </p:cBhvr>
                                      <p:to>
                                        <p:strVal val="visible"/>
                                      </p:to>
                                    </p:set>
                                    <p:anim calcmode="lin" valueType="num">
                                      <p:cBhvr>
                                        <p:cTn id="12" dur="1000" fill="hold"/>
                                        <p:tgtEl>
                                          <p:spTgt spid="512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12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124">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ZDA ir par konstruktīvu sociālo dialogu ar IZ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488" y="4868865"/>
            <a:ext cx="2525712" cy="1893887"/>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Rot="1" noChangeArrowheads="1"/>
          </p:cNvSpPr>
          <p:nvPr>
            <p:ph type="title"/>
          </p:nvPr>
        </p:nvSpPr>
        <p:spPr>
          <a:xfrm>
            <a:off x="457200" y="7620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mj-cs"/>
              </a:rPr>
              <a:t>THE TOP 15 MANAGEMENT SKILLS</a:t>
            </a:r>
            <a:r>
              <a:rPr lang="en-US" sz="4000" b="1" dirty="0">
                <a:solidFill>
                  <a:schemeClr val="tx1">
                    <a:lumMod val="85000"/>
                    <a:lumOff val="15000"/>
                  </a:schemeClr>
                </a:solidFill>
                <a:ea typeface="+mj-ea"/>
                <a:cs typeface="+mj-cs"/>
              </a:rPr>
              <a:t/>
            </a:r>
            <a:br>
              <a:rPr lang="en-US" sz="4000" b="1" dirty="0">
                <a:solidFill>
                  <a:schemeClr val="tx1">
                    <a:lumMod val="85000"/>
                    <a:lumOff val="15000"/>
                  </a:schemeClr>
                </a:solidFill>
                <a:ea typeface="+mj-ea"/>
                <a:cs typeface="+mj-cs"/>
              </a:rPr>
            </a:br>
            <a:r>
              <a:rPr lang="en-US" sz="2500" b="1" dirty="0">
                <a:solidFill>
                  <a:schemeClr val="tx1">
                    <a:lumMod val="85000"/>
                    <a:lumOff val="15000"/>
                  </a:schemeClr>
                </a:solidFill>
                <a:latin typeface="Century Gothic" panose="020B0502020202020204" pitchFamily="34" charset="0"/>
                <a:ea typeface="+mj-ea"/>
                <a:cs typeface="+mj-cs"/>
              </a:rPr>
              <a:t>(FOR BUILDING EFFECTIVE ORGANIZATIONS)</a:t>
            </a:r>
            <a:endParaRPr lang="en-US" sz="2500" b="1" dirty="0">
              <a:latin typeface="Century Gothic" panose="020B0502020202020204" pitchFamily="34" charset="0"/>
              <a:ea typeface="+mj-ea"/>
              <a:cs typeface="+mj-cs"/>
            </a:endParaRPr>
          </a:p>
        </p:txBody>
      </p:sp>
      <p:sp>
        <p:nvSpPr>
          <p:cNvPr id="18435" name="Rectangle 3"/>
          <p:cNvSpPr>
            <a:spLocks noGrp="1"/>
          </p:cNvSpPr>
          <p:nvPr>
            <p:ph idx="1"/>
          </p:nvPr>
        </p:nvSpPr>
        <p:spPr>
          <a:xfrm>
            <a:off x="228600" y="1676400"/>
            <a:ext cx="8686800" cy="4038600"/>
          </a:xfrm>
        </p:spPr>
        <p:txBody>
          <a:bodyPr/>
          <a:lstStyle/>
          <a:p>
            <a:pPr marL="609600" indent="-609600" eaLnBrk="1" hangingPunct="1">
              <a:lnSpc>
                <a:spcPct val="100000"/>
              </a:lnSpc>
              <a:buFont typeface="Wingdings" pitchFamily="2" charset="2"/>
              <a:buAutoNum type="arabicPeriod"/>
            </a:pPr>
            <a:r>
              <a:rPr lang="en-US" altLang="en-US" sz="2500" b="1" smtClean="0">
                <a:solidFill>
                  <a:srgbClr val="000000"/>
                </a:solidFill>
                <a:latin typeface="Arial" pitchFamily="34" charset="0"/>
                <a:cs typeface="Arial" pitchFamily="34" charset="0"/>
              </a:rPr>
              <a:t>Show caring and respect  </a:t>
            </a:r>
            <a:r>
              <a:rPr lang="en-US" altLang="en-US" sz="2000" smtClean="0">
                <a:solidFill>
                  <a:srgbClr val="000000"/>
                </a:solidFill>
              </a:rPr>
              <a:t/>
            </a:r>
            <a:br>
              <a:rPr lang="en-US" altLang="en-US" sz="2000" smtClean="0">
                <a:solidFill>
                  <a:srgbClr val="000000"/>
                </a:solidFill>
              </a:rPr>
            </a:br>
            <a:r>
              <a:rPr lang="en-US" altLang="en-US" sz="2000" i="1" smtClean="0">
                <a:solidFill>
                  <a:srgbClr val="376092"/>
                </a:solidFill>
              </a:rPr>
              <a:t>  </a:t>
            </a:r>
            <a:r>
              <a:rPr lang="en-US" altLang="en-US" sz="2000" i="1" smtClean="0">
                <a:solidFill>
                  <a:srgbClr val="376092"/>
                </a:solidFill>
                <a:latin typeface="Arial" pitchFamily="34" charset="0"/>
                <a:cs typeface="Arial" pitchFamily="34" charset="0"/>
              </a:rPr>
              <a:t>People know you see them as </a:t>
            </a:r>
            <a:r>
              <a:rPr lang="en-US" altLang="en-US" sz="2000" i="1" u="sng" smtClean="0">
                <a:solidFill>
                  <a:srgbClr val="376092"/>
                </a:solidFill>
                <a:latin typeface="Arial" pitchFamily="34" charset="0"/>
                <a:cs typeface="Arial" pitchFamily="34" charset="0"/>
              </a:rPr>
              <a:t>people</a:t>
            </a:r>
            <a:r>
              <a:rPr lang="en-US" altLang="en-US" sz="2000" i="1" smtClean="0">
                <a:solidFill>
                  <a:srgbClr val="376092"/>
                </a:solidFill>
                <a:latin typeface="Arial" pitchFamily="34" charset="0"/>
                <a:cs typeface="Arial" pitchFamily="34" charset="0"/>
              </a:rPr>
              <a:t>, not just employees</a:t>
            </a:r>
            <a:r>
              <a:rPr lang="en-US" altLang="en-US" sz="2000" i="1" smtClean="0">
                <a:solidFill>
                  <a:srgbClr val="000000"/>
                </a:solidFill>
              </a:rPr>
              <a:t/>
            </a:r>
            <a:br>
              <a:rPr lang="en-US" altLang="en-US" sz="2000" i="1" smtClean="0">
                <a:solidFill>
                  <a:srgbClr val="000000"/>
                </a:solidFill>
              </a:rPr>
            </a:br>
            <a:endParaRPr lang="en-US" altLang="en-US" sz="2000" i="1" smtClean="0">
              <a:solidFill>
                <a:srgbClr val="000000"/>
              </a:solidFill>
            </a:endParaRPr>
          </a:p>
          <a:p>
            <a:pPr marL="609600" indent="-609600" eaLnBrk="1" hangingPunct="1">
              <a:lnSpc>
                <a:spcPct val="80000"/>
              </a:lnSpc>
              <a:buFont typeface="Arial" pitchFamily="34" charset="0"/>
              <a:buNone/>
            </a:pPr>
            <a:endParaRPr lang="en-US" altLang="en-US" sz="2000" i="1" smtClean="0">
              <a:solidFill>
                <a:srgbClr val="000000"/>
              </a:solidFill>
            </a:endParaRPr>
          </a:p>
          <a:p>
            <a:pPr marL="609600" indent="-609600" eaLnBrk="1" hangingPunct="1">
              <a:lnSpc>
                <a:spcPct val="80000"/>
              </a:lnSpc>
              <a:buFont typeface="Wingdings" pitchFamily="2" charset="2"/>
              <a:buAutoNum type="arabicPeriod" startAt="2"/>
            </a:pPr>
            <a:r>
              <a:rPr lang="en-US" altLang="en-US" sz="2500" b="1" smtClean="0">
                <a:solidFill>
                  <a:srgbClr val="000000"/>
                </a:solidFill>
                <a:latin typeface="Arial" pitchFamily="34" charset="0"/>
                <a:cs typeface="Arial" pitchFamily="34" charset="0"/>
              </a:rPr>
              <a:t>Advocate for your employees </a:t>
            </a:r>
            <a:r>
              <a:rPr lang="en-US" altLang="en-US" sz="2000" smtClean="0">
                <a:solidFill>
                  <a:schemeClr val="hlink"/>
                </a:solidFill>
              </a:rPr>
              <a:t/>
            </a:r>
            <a:br>
              <a:rPr lang="en-US" altLang="en-US" sz="2000" smtClean="0">
                <a:solidFill>
                  <a:schemeClr val="hlink"/>
                </a:solidFill>
              </a:rPr>
            </a:br>
            <a:r>
              <a:rPr lang="en-US" altLang="en-US" sz="2000" i="1" smtClean="0">
                <a:solidFill>
                  <a:srgbClr val="404040"/>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You stand up for your group – you go to bat for them</a:t>
            </a:r>
            <a:r>
              <a:rPr lang="en-US" altLang="en-US" sz="2000" i="1" smtClean="0">
                <a:solidFill>
                  <a:srgbClr val="376092"/>
                </a:solidFill>
              </a:rPr>
              <a:t/>
            </a:r>
            <a:br>
              <a:rPr lang="en-US" altLang="en-US" sz="2000" i="1" smtClean="0">
                <a:solidFill>
                  <a:srgbClr val="376092"/>
                </a:solidFill>
              </a:rPr>
            </a:br>
            <a:endParaRPr lang="en-US" altLang="en-US" sz="2000" i="1" smtClean="0">
              <a:solidFill>
                <a:srgbClr val="376092"/>
              </a:solidFill>
            </a:endParaRPr>
          </a:p>
          <a:p>
            <a:pPr marL="609600" indent="-609600" eaLnBrk="1" hangingPunct="1">
              <a:lnSpc>
                <a:spcPct val="80000"/>
              </a:lnSpc>
              <a:buFont typeface="Arial" pitchFamily="34" charset="0"/>
              <a:buNone/>
            </a:pPr>
            <a:endParaRPr lang="en-US" altLang="en-US" sz="2500" i="1" smtClean="0">
              <a:solidFill>
                <a:srgbClr val="376092"/>
              </a:solidFill>
            </a:endParaRPr>
          </a:p>
          <a:p>
            <a:pPr marL="609600" indent="-609600" eaLnBrk="1" hangingPunct="1">
              <a:lnSpc>
                <a:spcPct val="80000"/>
              </a:lnSpc>
              <a:buFont typeface="Wingdings" pitchFamily="2" charset="2"/>
              <a:buNone/>
            </a:pPr>
            <a:r>
              <a:rPr lang="en-US" altLang="en-US" sz="2500" b="1" smtClean="0">
                <a:solidFill>
                  <a:srgbClr val="000000"/>
                </a:solidFill>
                <a:latin typeface="Arial" pitchFamily="34" charset="0"/>
                <a:cs typeface="Arial" pitchFamily="34" charset="0"/>
              </a:rPr>
              <a:t>3.  	Communicate, communicate, communicate </a:t>
            </a:r>
            <a:r>
              <a:rPr lang="en-US" altLang="en-US" sz="2000" smtClean="0">
                <a:solidFill>
                  <a:schemeClr val="hlink"/>
                </a:solidFill>
              </a:rPr>
              <a:t/>
            </a:r>
            <a:br>
              <a:rPr lang="en-US" altLang="en-US" sz="2000" smtClean="0">
                <a:solidFill>
                  <a:schemeClr val="hlink"/>
                </a:solidFill>
              </a:rPr>
            </a:br>
            <a:r>
              <a:rPr lang="en-US" altLang="en-US" sz="2000" i="1" smtClean="0">
                <a:solidFill>
                  <a:srgbClr val="E46C0A"/>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Information is distributed effectively – </a:t>
            </a:r>
            <a:br>
              <a:rPr lang="en-US" altLang="en-US" sz="2000" i="1" smtClean="0">
                <a:solidFill>
                  <a:srgbClr val="376092"/>
                </a:solidFill>
                <a:latin typeface="Arial" pitchFamily="34" charset="0"/>
                <a:cs typeface="Arial" pitchFamily="34" charset="0"/>
              </a:rPr>
            </a:br>
            <a:r>
              <a:rPr lang="en-US" altLang="en-US" sz="2000" i="1" smtClean="0">
                <a:solidFill>
                  <a:srgbClr val="376092"/>
                </a:solidFill>
                <a:latin typeface="Arial" pitchFamily="34" charset="0"/>
                <a:cs typeface="Arial" pitchFamily="34" charset="0"/>
              </a:rPr>
              <a:t>                                           people know what’</a:t>
            </a:r>
            <a:r>
              <a:rPr lang="en-US" altLang="ja-JP" sz="2000" i="1" smtClean="0">
                <a:solidFill>
                  <a:srgbClr val="376092"/>
                </a:solidFill>
                <a:latin typeface="Arial" pitchFamily="34" charset="0"/>
                <a:cs typeface="Arial" pitchFamily="34" charset="0"/>
              </a:rPr>
              <a:t>s going on</a:t>
            </a:r>
          </a:p>
          <a:p>
            <a:pPr marL="609600" indent="-609600" eaLnBrk="1" hangingPunct="1">
              <a:lnSpc>
                <a:spcPct val="80000"/>
              </a:lnSpc>
              <a:buFont typeface="Wingdings" pitchFamily="2" charset="2"/>
              <a:buNone/>
            </a:pPr>
            <a:r>
              <a:rPr lang="en-US" altLang="en-US" smtClean="0">
                <a:solidFill>
                  <a:schemeClr val="hlink"/>
                </a:solidFill>
              </a:rPr>
              <a:t>     </a:t>
            </a:r>
            <a:endParaRPr lang="en-US" altLang="en-US" smtClean="0">
              <a:solidFill>
                <a:srgbClr val="404040"/>
              </a:solidFill>
            </a:endParaRPr>
          </a:p>
        </p:txBody>
      </p:sp>
      <p:pic>
        <p:nvPicPr>
          <p:cNvPr id="3" name="Picture 2" descr="Save Your Life Advocacy. Related Imag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415" y="2460626"/>
            <a:ext cx="2338387"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0688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 calcmode="lin" valueType="num">
                                      <p:cBhvr additive="base">
                                        <p:cTn id="12" dur="20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8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8435">
                                            <p:txEl>
                                              <p:pRg st="2" end="2"/>
                                            </p:txEl>
                                          </p:spTgt>
                                        </p:tgtEl>
                                        <p:attrNameLst>
                                          <p:attrName>style.visibility</p:attrName>
                                        </p:attrNameLst>
                                      </p:cBhvr>
                                      <p:to>
                                        <p:strVal val="visible"/>
                                      </p:to>
                                    </p:set>
                                    <p:anim calcmode="lin" valueType="num">
                                      <p:cBhvr additive="base">
                                        <p:cTn id="18" dur="2000" fill="hold"/>
                                        <p:tgtEl>
                                          <p:spTgt spid="18435">
                                            <p:txEl>
                                              <p:pRg st="2" end="2"/>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2" fill="hold" nodeType="clickEffect">
                                  <p:stCondLst>
                                    <p:cond delay="0"/>
                                  </p:stCondLst>
                                  <p:childTnLst>
                                    <p:set>
                                      <p:cBhvr>
                                        <p:cTn id="27" dur="1" fill="hold">
                                          <p:stCondLst>
                                            <p:cond delay="0"/>
                                          </p:stCondLst>
                                        </p:cTn>
                                        <p:tgtEl>
                                          <p:spTgt spid="18435">
                                            <p:txEl>
                                              <p:pRg st="4" end="4"/>
                                            </p:txEl>
                                          </p:spTgt>
                                        </p:tgtEl>
                                        <p:attrNameLst>
                                          <p:attrName>style.visibility</p:attrName>
                                        </p:attrNameLst>
                                      </p:cBhvr>
                                      <p:to>
                                        <p:strVal val="visible"/>
                                      </p:to>
                                    </p:set>
                                    <p:anim calcmode="lin" valueType="num">
                                      <p:cBhvr additive="base">
                                        <p:cTn id="28" dur="2000" fill="hold"/>
                                        <p:tgtEl>
                                          <p:spTgt spid="18435">
                                            <p:txEl>
                                              <p:pRg st="4" end="4"/>
                                            </p:txEl>
                                          </p:spTgt>
                                        </p:tgtEl>
                                        <p:attrNameLst>
                                          <p:attrName>ppt_x</p:attrName>
                                        </p:attrNameLst>
                                      </p:cBhvr>
                                      <p:tavLst>
                                        <p:tav tm="0">
                                          <p:val>
                                            <p:strVal val="0-#ppt_w/2"/>
                                          </p:val>
                                        </p:tav>
                                        <p:tav tm="100000">
                                          <p:val>
                                            <p:strVal val="#ppt_x"/>
                                          </p:val>
                                        </p:tav>
                                      </p:tavLst>
                                    </p:anim>
                                    <p:anim calcmode="lin" valueType="num">
                                      <p:cBhvr additive="base">
                                        <p:cTn id="29" dur="2000" fill="hold"/>
                                        <p:tgtEl>
                                          <p:spTgt spid="18435">
                                            <p:txEl>
                                              <p:pRg st="4" end="4"/>
                                            </p:txEl>
                                          </p:spTgt>
                                        </p:tgtEl>
                                        <p:attrNameLst>
                                          <p:attrName>ppt_y</p:attrName>
                                        </p:attrNameLst>
                                      </p:cBhvr>
                                      <p:tavLst>
                                        <p:tav tm="0">
                                          <p:val>
                                            <p:strVal val="1+#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p:cNvSpPr>
          <p:nvPr>
            <p:ph idx="1"/>
          </p:nvPr>
        </p:nvSpPr>
        <p:spPr>
          <a:xfrm>
            <a:off x="330200" y="2590802"/>
            <a:ext cx="8686800" cy="4767263"/>
          </a:xfrm>
        </p:spPr>
        <p:txBody>
          <a:bodyPr/>
          <a:lstStyle/>
          <a:p>
            <a:pPr marL="609600" indent="-609600" eaLnBrk="1" hangingPunct="1">
              <a:lnSpc>
                <a:spcPct val="100000"/>
              </a:lnSpc>
              <a:buFont typeface="Wingdings" pitchFamily="2" charset="2"/>
              <a:buAutoNum type="arabicPeriod" startAt="4"/>
            </a:pPr>
            <a:r>
              <a:rPr lang="en-US" altLang="en-US" sz="2500" b="1" smtClean="0">
                <a:solidFill>
                  <a:srgbClr val="000000"/>
                </a:solidFill>
                <a:latin typeface="Arial" pitchFamily="34" charset="0"/>
                <a:cs typeface="Arial" pitchFamily="34" charset="0"/>
              </a:rPr>
              <a:t>Be fair and equitable</a:t>
            </a:r>
            <a:r>
              <a:rPr lang="en-US" altLang="en-US" sz="2000" b="1" smtClean="0">
                <a:solidFill>
                  <a:srgbClr val="000000"/>
                </a:solidFill>
                <a:latin typeface="Arial" pitchFamily="34" charset="0"/>
                <a:cs typeface="Arial" pitchFamily="34" charset="0"/>
              </a:rPr>
              <a:t/>
            </a:r>
            <a:br>
              <a:rPr lang="en-US" altLang="en-US" sz="2000" b="1" smtClean="0">
                <a:solidFill>
                  <a:srgbClr val="000000"/>
                </a:solidFill>
                <a:latin typeface="Arial" pitchFamily="34" charset="0"/>
                <a:cs typeface="Arial" pitchFamily="34" charset="0"/>
              </a:rPr>
            </a:br>
            <a:r>
              <a:rPr lang="en-US" altLang="en-US" sz="2000" smtClean="0">
                <a:solidFill>
                  <a:srgbClr val="1818FF"/>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People are given equal respect, opportunity, </a:t>
            </a:r>
            <a:br>
              <a:rPr lang="en-US" altLang="en-US" sz="2000" i="1" smtClean="0">
                <a:solidFill>
                  <a:srgbClr val="376092"/>
                </a:solidFill>
                <a:latin typeface="Arial" pitchFamily="34" charset="0"/>
                <a:cs typeface="Arial" pitchFamily="34" charset="0"/>
              </a:rPr>
            </a:br>
            <a:r>
              <a:rPr lang="en-US" altLang="en-US" sz="2000" i="1" smtClean="0">
                <a:solidFill>
                  <a:srgbClr val="376092"/>
                </a:solidFill>
                <a:latin typeface="Arial" pitchFamily="34" charset="0"/>
                <a:cs typeface="Arial" pitchFamily="34" charset="0"/>
              </a:rPr>
              <a:t>          and understanding</a:t>
            </a:r>
            <a:r>
              <a:rPr lang="en-US" altLang="en-US" sz="2000" smtClean="0">
                <a:solidFill>
                  <a:srgbClr val="376092"/>
                </a:solidFill>
                <a:latin typeface="Arial" pitchFamily="34" charset="0"/>
                <a:cs typeface="Arial" pitchFamily="34" charset="0"/>
              </a:rPr>
              <a:t> </a:t>
            </a:r>
          </a:p>
          <a:p>
            <a:pPr marL="609600" indent="-609600" eaLnBrk="1" hangingPunct="1">
              <a:buFont typeface="Arial" pitchFamily="34" charset="0"/>
              <a:buNone/>
            </a:pPr>
            <a:endParaRPr lang="en-US" altLang="en-US" sz="2000" i="1" smtClean="0">
              <a:solidFill>
                <a:srgbClr val="1818FF"/>
              </a:solidFill>
              <a:latin typeface="Arial" pitchFamily="34" charset="0"/>
              <a:cs typeface="Arial" pitchFamily="34" charset="0"/>
            </a:endParaRPr>
          </a:p>
          <a:p>
            <a:pPr marL="609600" indent="-609600" eaLnBrk="1" hangingPunct="1">
              <a:spcAft>
                <a:spcPts val="1200"/>
              </a:spcAft>
              <a:buFont typeface="Wingdings" pitchFamily="2" charset="2"/>
              <a:buAutoNum type="arabicPeriod" startAt="5"/>
            </a:pPr>
            <a:r>
              <a:rPr lang="en-US" altLang="en-US" sz="2500" b="1" smtClean="0">
                <a:solidFill>
                  <a:srgbClr val="000000"/>
                </a:solidFill>
                <a:latin typeface="Arial" pitchFamily="34" charset="0"/>
                <a:cs typeface="Arial" pitchFamily="34" charset="0"/>
              </a:rPr>
              <a:t>Involve others in decision making…. be collaborative</a:t>
            </a:r>
            <a:r>
              <a:rPr lang="en-US" altLang="en-US" sz="2000" b="1" smtClean="0">
                <a:solidFill>
                  <a:srgbClr val="000000"/>
                </a:solidFill>
                <a:latin typeface="Arial" pitchFamily="34" charset="0"/>
                <a:cs typeface="Arial" pitchFamily="34" charset="0"/>
              </a:rPr>
              <a:t/>
            </a:r>
            <a:br>
              <a:rPr lang="en-US" altLang="en-US" sz="2000" b="1" smtClean="0">
                <a:solidFill>
                  <a:srgbClr val="000000"/>
                </a:solidFill>
                <a:latin typeface="Arial" pitchFamily="34" charset="0"/>
                <a:cs typeface="Arial" pitchFamily="34" charset="0"/>
              </a:rPr>
            </a:br>
            <a:r>
              <a:rPr lang="en-US" altLang="en-US" sz="2000" smtClean="0">
                <a:solidFill>
                  <a:schemeClr val="hlink"/>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You ask for people’s opinions, ideas, suggestions –                     		         and you listen</a:t>
            </a:r>
            <a:endParaRPr lang="en-US" altLang="en-US" sz="2000" smtClean="0">
              <a:solidFill>
                <a:srgbClr val="376092"/>
              </a:solidFill>
              <a:latin typeface="Arial" pitchFamily="34" charset="0"/>
              <a:cs typeface="Arial" pitchFamily="34" charset="0"/>
            </a:endParaRPr>
          </a:p>
          <a:p>
            <a:pPr marL="609600" indent="-609600" eaLnBrk="1" hangingPunct="1">
              <a:buFont typeface="Wingdings" pitchFamily="2" charset="2"/>
              <a:buNone/>
            </a:pPr>
            <a:endParaRPr lang="en-US" altLang="en-US" sz="2300" smtClean="0"/>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181601"/>
            <a:ext cx="2768600" cy="1477963"/>
          </a:xfrm>
          <a:prstGeom prst="rect">
            <a:avLst/>
          </a:prstGeom>
          <a:noFill/>
          <a:ln w="57150">
            <a:solidFill>
              <a:schemeClr val="bg2"/>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28678" name="Rectangle 6"/>
          <p:cNvSpPr>
            <a:spLocks noChangeArrowheads="1"/>
          </p:cNvSpPr>
          <p:nvPr/>
        </p:nvSpPr>
        <p:spPr bwMode="auto">
          <a:xfrm>
            <a:off x="762000" y="1524001"/>
            <a:ext cx="7010400" cy="830997"/>
          </a:xfrm>
          <a:prstGeom prst="rect">
            <a:avLst/>
          </a:prstGeom>
          <a:noFill/>
          <a:ln>
            <a:noFill/>
          </a:ln>
          <a:effectLs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1600">
                <a:solidFill>
                  <a:srgbClr val="000000"/>
                </a:solidFill>
                <a:effectLst>
                  <a:outerShdw blurRad="38100" dist="38100" dir="2700000" algn="tl">
                    <a:srgbClr val="C0C0C0"/>
                  </a:outerShdw>
                </a:effectLst>
                <a:latin typeface="Arial" panose="020B0604020202020204" pitchFamily="34" charset="0"/>
              </a:rPr>
              <a:t>1.  Show caring and respect  </a:t>
            </a:r>
            <a:endParaRPr lang="en-US" altLang="en-US" sz="1600" i="1">
              <a:solidFill>
                <a:srgbClr val="000000"/>
              </a:solidFill>
              <a:effectLst>
                <a:outerShdw blurRad="38100" dist="38100" dir="2700000" algn="tl">
                  <a:srgbClr val="C0C0C0"/>
                </a:outerShdw>
              </a:effectLst>
              <a:latin typeface="Arial" panose="020B0604020202020204" pitchFamily="34" charset="0"/>
            </a:endParaRPr>
          </a:p>
          <a:p>
            <a:pPr eaLnBrk="1" hangingPunct="1">
              <a:defRPr/>
            </a:pPr>
            <a:r>
              <a:rPr lang="en-US" altLang="en-US" sz="1600">
                <a:solidFill>
                  <a:srgbClr val="000000"/>
                </a:solidFill>
                <a:effectLst>
                  <a:outerShdw blurRad="38100" dist="38100" dir="2700000" algn="tl">
                    <a:srgbClr val="C0C0C0"/>
                  </a:outerShdw>
                </a:effectLst>
                <a:latin typeface="Arial" panose="020B0604020202020204" pitchFamily="34" charset="0"/>
              </a:rPr>
              <a:t>       2.  Advocate for your employees and for the team</a:t>
            </a:r>
          </a:p>
          <a:p>
            <a:pPr eaLnBrk="1" hangingPunct="1">
              <a:defRPr/>
            </a:pPr>
            <a:r>
              <a:rPr lang="en-US" altLang="en-US" sz="1600">
                <a:solidFill>
                  <a:srgbClr val="000000"/>
                </a:solidFill>
                <a:effectLst>
                  <a:outerShdw blurRad="38100" dist="38100" dir="2700000" algn="tl">
                    <a:srgbClr val="C0C0C0"/>
                  </a:outerShdw>
                </a:effectLst>
                <a:latin typeface="Arial" panose="020B0604020202020204" pitchFamily="34" charset="0"/>
              </a:rPr>
              <a:t>              3.  Communicate, communicate, communicate</a:t>
            </a:r>
          </a:p>
        </p:txBody>
      </p:sp>
      <p:sp>
        <p:nvSpPr>
          <p:cNvPr id="8" name="Rectangle 2"/>
          <p:cNvSpPr>
            <a:spLocks noGrp="1" noRot="1" noChangeArrowheads="1"/>
          </p:cNvSpPr>
          <p:nvPr>
            <p:ph type="title"/>
          </p:nvPr>
        </p:nvSpPr>
        <p:spPr>
          <a:xfrm>
            <a:off x="457200" y="7620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mj-cs"/>
              </a:rPr>
              <a:t>THE TOP 15 MANAGEMENT SKILLS</a:t>
            </a:r>
            <a:r>
              <a:rPr lang="en-US" sz="4000" b="1" dirty="0">
                <a:solidFill>
                  <a:schemeClr val="tx1">
                    <a:lumMod val="85000"/>
                    <a:lumOff val="15000"/>
                  </a:schemeClr>
                </a:solidFill>
                <a:ea typeface="+mj-ea"/>
                <a:cs typeface="+mj-cs"/>
              </a:rPr>
              <a:t/>
            </a:r>
            <a:br>
              <a:rPr lang="en-US" sz="4000" b="1" dirty="0">
                <a:solidFill>
                  <a:schemeClr val="tx1">
                    <a:lumMod val="85000"/>
                    <a:lumOff val="15000"/>
                  </a:schemeClr>
                </a:solidFill>
                <a:ea typeface="+mj-ea"/>
                <a:cs typeface="+mj-cs"/>
              </a:rPr>
            </a:br>
            <a:r>
              <a:rPr lang="en-US" sz="2500" b="1" dirty="0">
                <a:solidFill>
                  <a:schemeClr val="tx1">
                    <a:lumMod val="85000"/>
                    <a:lumOff val="15000"/>
                  </a:schemeClr>
                </a:solidFill>
                <a:latin typeface="Century Gothic" panose="020B0502020202020204" pitchFamily="34" charset="0"/>
                <a:ea typeface="+mj-ea"/>
                <a:cs typeface="+mj-cs"/>
              </a:rPr>
              <a:t>(FOR BUILDING EFFECTIVE ORGANIZATIONS)</a:t>
            </a:r>
            <a:endParaRPr lang="en-US" sz="2500" b="1" dirty="0">
              <a:latin typeface="Century Gothic" panose="020B0502020202020204" pitchFamily="34" charset="0"/>
              <a:ea typeface="+mj-ea"/>
              <a:cs typeface="+mj-cs"/>
            </a:endParaRPr>
          </a:p>
        </p:txBody>
      </p:sp>
    </p:spTree>
    <p:extLst>
      <p:ext uri="{BB962C8B-B14F-4D97-AF65-F5344CB8AC3E}">
        <p14:creationId xmlns:p14="http://schemas.microsoft.com/office/powerpoint/2010/main" val="3951836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anim calcmode="lin" valueType="num">
                                      <p:cBhvr additive="base">
                                        <p:cTn id="7" dur="1000" fill="hold"/>
                                        <p:tgtEl>
                                          <p:spTgt spid="2867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867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78">
                                            <p:txEl>
                                              <p:pRg st="1" end="1"/>
                                            </p:txEl>
                                          </p:spTgt>
                                        </p:tgtEl>
                                        <p:attrNameLst>
                                          <p:attrName>style.visibility</p:attrName>
                                        </p:attrNameLst>
                                      </p:cBhvr>
                                      <p:to>
                                        <p:strVal val="visible"/>
                                      </p:to>
                                    </p:set>
                                    <p:anim calcmode="lin" valueType="num">
                                      <p:cBhvr additive="base">
                                        <p:cTn id="11" dur="2000" fill="hold"/>
                                        <p:tgtEl>
                                          <p:spTgt spid="28678">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2867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8678">
                                            <p:txEl>
                                              <p:pRg st="2" end="2"/>
                                            </p:txEl>
                                          </p:spTgt>
                                        </p:tgtEl>
                                        <p:attrNameLst>
                                          <p:attrName>style.visibility</p:attrName>
                                        </p:attrNameLst>
                                      </p:cBhvr>
                                      <p:to>
                                        <p:strVal val="visible"/>
                                      </p:to>
                                    </p:set>
                                    <p:anim calcmode="lin" valueType="num">
                                      <p:cBhvr additive="base">
                                        <p:cTn id="15" dur="2000" fill="hold"/>
                                        <p:tgtEl>
                                          <p:spTgt spid="28678">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2867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28675">
                                            <p:txEl>
                                              <p:pRg st="0" end="0"/>
                                            </p:txEl>
                                          </p:spTgt>
                                        </p:tgtEl>
                                        <p:attrNameLst>
                                          <p:attrName>style.visibility</p:attrName>
                                        </p:attrNameLst>
                                      </p:cBhvr>
                                      <p:to>
                                        <p:strVal val="visible"/>
                                      </p:to>
                                    </p:set>
                                    <p:anim calcmode="lin" valueType="num">
                                      <p:cBhvr additive="base">
                                        <p:cTn id="21" dur="30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22" dur="30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8675">
                                            <p:txEl>
                                              <p:pRg st="2" end="2"/>
                                            </p:txEl>
                                          </p:spTgt>
                                        </p:tgtEl>
                                        <p:attrNameLst>
                                          <p:attrName>style.visibility</p:attrName>
                                        </p:attrNameLst>
                                      </p:cBhvr>
                                      <p:to>
                                        <p:strVal val="visible"/>
                                      </p:to>
                                    </p:set>
                                    <p:anim calcmode="lin" valueType="num">
                                      <p:cBhvr additive="base">
                                        <p:cTn id="27" dur="2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28675">
                                            <p:txEl>
                                              <p:pRg st="2" end="2"/>
                                            </p:txEl>
                                          </p:spTgt>
                                        </p:tgtEl>
                                        <p:attrNameLst>
                                          <p:attrName>ppt_y</p:attrName>
                                        </p:attrNameLst>
                                      </p:cBhvr>
                                      <p:tavLst>
                                        <p:tav tm="0">
                                          <p:val>
                                            <p:strVal val="1+#ppt_h/2"/>
                                          </p:val>
                                        </p:tav>
                                        <p:tav tm="100000">
                                          <p:val>
                                            <p:strVal val="#ppt_y"/>
                                          </p:val>
                                        </p:tav>
                                      </p:tavLst>
                                    </p:anim>
                                  </p:childTnLst>
                                </p:cTn>
                              </p:par>
                              <p:par>
                                <p:cTn id="29" presetID="4" presetClass="entr" presetSubtype="16" fill="hold" nodeType="withEffect">
                                  <p:stCondLst>
                                    <p:cond delay="0"/>
                                  </p:stCondLst>
                                  <p:childTnLst>
                                    <p:set>
                                      <p:cBhvr>
                                        <p:cTn id="30" dur="1" fill="hold">
                                          <p:stCondLst>
                                            <p:cond delay="0"/>
                                          </p:stCondLst>
                                        </p:cTn>
                                        <p:tgtEl>
                                          <p:spTgt spid="28677"/>
                                        </p:tgtEl>
                                        <p:attrNameLst>
                                          <p:attrName>style.visibility</p:attrName>
                                        </p:attrNameLst>
                                      </p:cBhvr>
                                      <p:to>
                                        <p:strVal val="visible"/>
                                      </p:to>
                                    </p:set>
                                    <p:animEffect transition="in" filter="box(in)">
                                      <p:cBhvr>
                                        <p:cTn id="31"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l="24762"/>
          <a:stretch>
            <a:fillRect/>
          </a:stretch>
        </p:blipFill>
        <p:spPr bwMode="auto">
          <a:xfrm>
            <a:off x="6019800" y="1676400"/>
            <a:ext cx="3009900" cy="2667000"/>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p:cNvSpPr>
          <p:nvPr>
            <p:ph idx="1"/>
          </p:nvPr>
        </p:nvSpPr>
        <p:spPr>
          <a:xfrm>
            <a:off x="457200" y="1163639"/>
            <a:ext cx="8686800" cy="5715000"/>
          </a:xfrm>
        </p:spPr>
        <p:txBody>
          <a:bodyPr/>
          <a:lstStyle/>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1.  Show caring and respect  </a:t>
            </a:r>
            <a:endParaRPr lang="en-US" altLang="en-US" sz="1600" i="1" smtClean="0">
              <a:solidFill>
                <a:srgbClr val="000000"/>
              </a:solidFill>
              <a:latin typeface="Arial" pitchFamily="34" charset="0"/>
              <a:cs typeface="Arial" pitchFamily="34" charset="0"/>
            </a:endParaRP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2.  Advocate for your employees and for the team</a:t>
            </a: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3.  Communicate, communicate, communicate</a:t>
            </a: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4. Be fair and equitable</a:t>
            </a: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5. Involve others in decision making….be collaborative</a:t>
            </a:r>
          </a:p>
          <a:p>
            <a:pPr marL="609600" indent="-609600" eaLnBrk="1" hangingPunct="1">
              <a:lnSpc>
                <a:spcPct val="80000"/>
              </a:lnSpc>
              <a:buFont typeface="Wingdings" pitchFamily="2" charset="2"/>
              <a:buNone/>
            </a:pPr>
            <a:endParaRPr lang="en-US" altLang="en-US" sz="1600" smtClean="0">
              <a:solidFill>
                <a:schemeClr val="hlink"/>
              </a:solidFill>
            </a:endParaRP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r>
            <a:br>
              <a:rPr lang="en-US" altLang="en-US" sz="2000" smtClean="0">
                <a:solidFill>
                  <a:schemeClr val="hlink"/>
                </a:solidFill>
                <a:latin typeface="Arial" pitchFamily="34" charset="0"/>
                <a:cs typeface="Arial" pitchFamily="34" charset="0"/>
              </a:rPr>
            </a:br>
            <a:r>
              <a:rPr lang="en-US" altLang="en-US" sz="2500" b="1" smtClean="0">
                <a:solidFill>
                  <a:srgbClr val="000000"/>
                </a:solidFill>
                <a:latin typeface="Arial" pitchFamily="34" charset="0"/>
                <a:cs typeface="Arial" pitchFamily="34" charset="0"/>
              </a:rPr>
              <a:t>6.  Give people autonomy &amp; trust </a:t>
            </a:r>
            <a:endParaRPr lang="en-US" altLang="en-US" sz="2500" b="1" i="1" smtClean="0">
              <a:solidFill>
                <a:srgbClr val="000000"/>
              </a:solidFill>
              <a:latin typeface="Arial" pitchFamily="34" charset="0"/>
              <a:cs typeface="Arial" pitchFamily="34" charset="0"/>
            </a:endParaRPr>
          </a:p>
          <a:p>
            <a:pPr marL="609600" indent="-609600" eaLnBrk="1" hangingPunct="1">
              <a:lnSpc>
                <a:spcPct val="80000"/>
              </a:lnSpc>
              <a:buFont typeface="Wingdings" pitchFamily="2" charset="2"/>
              <a:buNone/>
            </a:pPr>
            <a:r>
              <a:rPr lang="en-US" altLang="en-US" sz="2000" i="1" smtClean="0">
                <a:solidFill>
                  <a:srgbClr val="376092"/>
                </a:solidFill>
                <a:latin typeface="Arial" pitchFamily="34" charset="0"/>
                <a:cs typeface="Arial" pitchFamily="34" charset="0"/>
              </a:rPr>
              <a:t>              This is all about “ownership” </a:t>
            </a: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t>
            </a:r>
          </a:p>
          <a:p>
            <a:pPr marL="609600" indent="-609600" eaLnBrk="1" hangingPunct="1">
              <a:lnSpc>
                <a:spcPct val="80000"/>
              </a:lnSpc>
              <a:buFont typeface="Wingdings" pitchFamily="2" charset="2"/>
              <a:buNone/>
            </a:pPr>
            <a:r>
              <a:rPr lang="en-US" altLang="en-US" sz="2500" smtClean="0">
                <a:solidFill>
                  <a:schemeClr val="hlink"/>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7.  Ask for (and be open to) feedback</a:t>
            </a:r>
          </a:p>
          <a:p>
            <a:pPr marL="609600" indent="-609600" eaLnBrk="1" hangingPunct="1">
              <a:lnSpc>
                <a:spcPct val="80000"/>
              </a:lnSpc>
              <a:buFont typeface="Wingdings" pitchFamily="2" charset="2"/>
              <a:buNone/>
            </a:pPr>
            <a:r>
              <a:rPr lang="en-US" altLang="en-US" sz="2000" i="1" smtClean="0">
                <a:solidFill>
                  <a:srgbClr val="376092"/>
                </a:solidFill>
                <a:latin typeface="Arial" pitchFamily="34" charset="0"/>
                <a:cs typeface="Arial" pitchFamily="34" charset="0"/>
              </a:rPr>
              <a:t>                   You don’</a:t>
            </a:r>
            <a:r>
              <a:rPr lang="en-US" altLang="ja-JP" sz="2000" i="1" smtClean="0">
                <a:solidFill>
                  <a:srgbClr val="376092"/>
                </a:solidFill>
                <a:latin typeface="Arial" pitchFamily="34" charset="0"/>
                <a:cs typeface="Arial" pitchFamily="34" charset="0"/>
              </a:rPr>
              <a:t>t know what you don</a:t>
            </a:r>
            <a:r>
              <a:rPr lang="en-US" altLang="en-US" sz="2000" i="1" smtClean="0">
                <a:solidFill>
                  <a:srgbClr val="376092"/>
                </a:solidFill>
                <a:latin typeface="Arial" pitchFamily="34" charset="0"/>
                <a:cs typeface="Arial" pitchFamily="34" charset="0"/>
              </a:rPr>
              <a:t>’</a:t>
            </a:r>
            <a:r>
              <a:rPr lang="en-US" altLang="ja-JP" sz="2000" i="1" smtClean="0">
                <a:solidFill>
                  <a:srgbClr val="376092"/>
                </a:solidFill>
                <a:latin typeface="Arial" pitchFamily="34" charset="0"/>
                <a:ea typeface="Yu Gothic" pitchFamily="34" charset="-128"/>
              </a:rPr>
              <a:t>t know</a:t>
            </a:r>
            <a:endParaRPr lang="en-US" altLang="ja-JP" sz="2000" smtClean="0">
              <a:solidFill>
                <a:srgbClr val="376092"/>
              </a:solidFill>
              <a:latin typeface="Arial" pitchFamily="34" charset="0"/>
              <a:ea typeface="Yu Gothic" pitchFamily="34" charset="-128"/>
            </a:endParaRP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r>
            <a:br>
              <a:rPr lang="en-US" altLang="en-US" sz="2000" smtClean="0">
                <a:solidFill>
                  <a:schemeClr val="hlink"/>
                </a:solidFill>
                <a:latin typeface="Arial" pitchFamily="34" charset="0"/>
                <a:cs typeface="Arial" pitchFamily="34" charset="0"/>
              </a:rPr>
            </a:br>
            <a:r>
              <a:rPr lang="en-US" altLang="en-US" sz="2500" smtClean="0">
                <a:solidFill>
                  <a:schemeClr val="hlink"/>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8.  Deal with issues – fix problems</a:t>
            </a:r>
          </a:p>
          <a:p>
            <a:pPr marL="609600" indent="-609600" eaLnBrk="1" hangingPunct="1">
              <a:lnSpc>
                <a:spcPct val="80000"/>
              </a:lnSpc>
              <a:buFont typeface="Wingdings" pitchFamily="2" charset="2"/>
              <a:buNone/>
            </a:pPr>
            <a:r>
              <a:rPr lang="en-US" altLang="en-US" sz="2000" i="1" smtClean="0">
                <a:solidFill>
                  <a:srgbClr val="404040"/>
                </a:solidFill>
                <a:latin typeface="Arial" pitchFamily="34" charset="0"/>
                <a:cs typeface="Arial" pitchFamily="34" charset="0"/>
              </a:rPr>
              <a:t>                           </a:t>
            </a:r>
          </a:p>
          <a:p>
            <a:pPr marL="609600" indent="-609600" eaLnBrk="1" hangingPunct="1">
              <a:lnSpc>
                <a:spcPct val="80000"/>
              </a:lnSpc>
              <a:buFont typeface="Wingdings" pitchFamily="2" charset="2"/>
              <a:buNone/>
            </a:pPr>
            <a:r>
              <a:rPr lang="en-US" altLang="en-US" sz="2200" smtClean="0">
                <a:solidFill>
                  <a:schemeClr val="hlink"/>
                </a:solidFill>
              </a:rPr>
              <a:t>   </a:t>
            </a:r>
            <a:endParaRPr lang="en-US" altLang="en-US" sz="1600" i="1" smtClean="0">
              <a:solidFill>
                <a:srgbClr val="404040"/>
              </a:solidFill>
            </a:endParaRPr>
          </a:p>
        </p:txBody>
      </p:sp>
      <p:pic>
        <p:nvPicPr>
          <p:cNvPr id="22532" name="Picture 4" descr="cowor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7" y="5365749"/>
            <a:ext cx="1514475" cy="1187451"/>
          </a:xfrm>
          <a:prstGeom prst="rect">
            <a:avLst/>
          </a:prstGeom>
          <a:noFill/>
          <a:ln w="38100">
            <a:solidFill>
              <a:schemeClr val="bg2"/>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9" name="Rectangle 2"/>
          <p:cNvSpPr>
            <a:spLocks noGrp="1" noRot="1" noChangeArrowheads="1"/>
          </p:cNvSpPr>
          <p:nvPr>
            <p:ph type="title"/>
          </p:nvPr>
        </p:nvSpPr>
        <p:spPr>
          <a:xfrm>
            <a:off x="457200" y="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mj-cs"/>
              </a:rPr>
              <a:t>THE TOP 15 MANAGEMENT SKILLS</a:t>
            </a:r>
            <a:r>
              <a:rPr lang="en-US" sz="4000" b="1" dirty="0">
                <a:solidFill>
                  <a:schemeClr val="tx1">
                    <a:lumMod val="85000"/>
                    <a:lumOff val="15000"/>
                  </a:schemeClr>
                </a:solidFill>
                <a:ea typeface="+mj-ea"/>
                <a:cs typeface="+mj-cs"/>
              </a:rPr>
              <a:t/>
            </a:r>
            <a:br>
              <a:rPr lang="en-US" sz="4000" b="1" dirty="0">
                <a:solidFill>
                  <a:schemeClr val="tx1">
                    <a:lumMod val="85000"/>
                    <a:lumOff val="15000"/>
                  </a:schemeClr>
                </a:solidFill>
                <a:ea typeface="+mj-ea"/>
                <a:cs typeface="+mj-cs"/>
              </a:rPr>
            </a:br>
            <a:r>
              <a:rPr lang="en-US" sz="2500" b="1" dirty="0">
                <a:solidFill>
                  <a:schemeClr val="tx1">
                    <a:lumMod val="85000"/>
                    <a:lumOff val="15000"/>
                  </a:schemeClr>
                </a:solidFill>
                <a:latin typeface="Century Gothic" panose="020B0502020202020204" pitchFamily="34" charset="0"/>
                <a:ea typeface="+mj-ea"/>
                <a:cs typeface="+mj-cs"/>
              </a:rPr>
              <a:t>(FOR BUILDING EFFECTIVE ORGANIZATIONS)</a:t>
            </a:r>
            <a:endParaRPr lang="en-US" sz="2500" b="1" dirty="0">
              <a:latin typeface="Century Gothic" panose="020B0502020202020204" pitchFamily="34" charset="0"/>
              <a:ea typeface="+mj-ea"/>
              <a:cs typeface="+mj-cs"/>
            </a:endParaRPr>
          </a:p>
        </p:txBody>
      </p:sp>
    </p:spTree>
    <p:extLst>
      <p:ext uri="{BB962C8B-B14F-4D97-AF65-F5344CB8AC3E}">
        <p14:creationId xmlns:p14="http://schemas.microsoft.com/office/powerpoint/2010/main" val="3961008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22531">
                                            <p:txEl>
                                              <p:pRg st="3" end="3"/>
                                            </p:txEl>
                                          </p:spTgt>
                                        </p:tgtEl>
                                        <p:attrNameLst>
                                          <p:attrName>style.visibility</p:attrName>
                                        </p:attrNameLst>
                                      </p:cBhvr>
                                      <p:to>
                                        <p:strVal val="visible"/>
                                      </p:to>
                                    </p:set>
                                    <p:anim calcmode="lin" valueType="num">
                                      <p:cBhvr additive="base">
                                        <p:cTn id="7" dur="2000" fill="hold"/>
                                        <p:tgtEl>
                                          <p:spTgt spid="22531">
                                            <p:txEl>
                                              <p:pRg st="3" end="3"/>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2531">
                                            <p:txEl>
                                              <p:pRg st="3" end="3"/>
                                            </p:txEl>
                                          </p:spTgt>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2531">
                                            <p:txEl>
                                              <p:pRg st="4" end="4"/>
                                            </p:txEl>
                                          </p:spTgt>
                                        </p:tgtEl>
                                        <p:attrNameLst>
                                          <p:attrName>style.visibility</p:attrName>
                                        </p:attrNameLst>
                                      </p:cBhvr>
                                      <p:to>
                                        <p:strVal val="visible"/>
                                      </p:to>
                                    </p:set>
                                    <p:anim calcmode="lin" valueType="num">
                                      <p:cBhvr additive="base">
                                        <p:cTn id="11" dur="2000" fill="hold"/>
                                        <p:tgtEl>
                                          <p:spTgt spid="22531">
                                            <p:txEl>
                                              <p:pRg st="4" end="4"/>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22531">
                                            <p:txEl>
                                              <p:pRg st="4" end="4"/>
                                            </p:txEl>
                                          </p:spTgt>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2531">
                                            <p:txEl>
                                              <p:pRg st="0" end="0"/>
                                            </p:txEl>
                                          </p:spTgt>
                                        </p:tgtEl>
                                        <p:attrNameLst>
                                          <p:attrName>style.visibility</p:attrName>
                                        </p:attrNameLst>
                                      </p:cBhvr>
                                      <p:to>
                                        <p:strVal val="visible"/>
                                      </p:to>
                                    </p:set>
                                    <p:anim calcmode="lin" valueType="num">
                                      <p:cBhvr additive="base">
                                        <p:cTn id="15" dur="20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22531">
                                            <p:txEl>
                                              <p:pRg st="0" end="0"/>
                                            </p:txEl>
                                          </p:spTgt>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2531">
                                            <p:txEl>
                                              <p:pRg st="1" end="1"/>
                                            </p:txEl>
                                          </p:spTgt>
                                        </p:tgtEl>
                                        <p:attrNameLst>
                                          <p:attrName>style.visibility</p:attrName>
                                        </p:attrNameLst>
                                      </p:cBhvr>
                                      <p:to>
                                        <p:strVal val="visible"/>
                                      </p:to>
                                    </p:set>
                                    <p:anim calcmode="lin" valueType="num">
                                      <p:cBhvr additive="base">
                                        <p:cTn id="19" dur="2000" fill="hold"/>
                                        <p:tgtEl>
                                          <p:spTgt spid="22531">
                                            <p:txEl>
                                              <p:pRg st="1" end="1"/>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22531">
                                            <p:txEl>
                                              <p:pRg st="1" end="1"/>
                                            </p:txEl>
                                          </p:spTgt>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2531">
                                            <p:txEl>
                                              <p:pRg st="2" end="2"/>
                                            </p:txEl>
                                          </p:spTgt>
                                        </p:tgtEl>
                                        <p:attrNameLst>
                                          <p:attrName>style.visibility</p:attrName>
                                        </p:attrNameLst>
                                      </p:cBhvr>
                                      <p:to>
                                        <p:strVal val="visible"/>
                                      </p:to>
                                    </p:set>
                                    <p:anim calcmode="lin" valueType="num">
                                      <p:cBhvr additive="base">
                                        <p:cTn id="23" dur="2000" fill="hold"/>
                                        <p:tgtEl>
                                          <p:spTgt spid="22531">
                                            <p:txEl>
                                              <p:pRg st="2" end="2"/>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25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2" fill="hold" nodeType="clickEffect">
                                  <p:stCondLst>
                                    <p:cond delay="0"/>
                                  </p:stCondLst>
                                  <p:childTnLst>
                                    <p:set>
                                      <p:cBhvr>
                                        <p:cTn id="28" dur="1" fill="hold">
                                          <p:stCondLst>
                                            <p:cond delay="0"/>
                                          </p:stCondLst>
                                        </p:cTn>
                                        <p:tgtEl>
                                          <p:spTgt spid="22531">
                                            <p:txEl>
                                              <p:pRg st="6" end="6"/>
                                            </p:txEl>
                                          </p:spTgt>
                                        </p:tgtEl>
                                        <p:attrNameLst>
                                          <p:attrName>style.visibility</p:attrName>
                                        </p:attrNameLst>
                                      </p:cBhvr>
                                      <p:to>
                                        <p:strVal val="visible"/>
                                      </p:to>
                                    </p:set>
                                    <p:anim calcmode="lin" valueType="num">
                                      <p:cBhvr additive="base">
                                        <p:cTn id="29" dur="2000" fill="hold"/>
                                        <p:tgtEl>
                                          <p:spTgt spid="22531">
                                            <p:txEl>
                                              <p:pRg st="6" end="6"/>
                                            </p:txEl>
                                          </p:spTgt>
                                        </p:tgtEl>
                                        <p:attrNameLst>
                                          <p:attrName>ppt_x</p:attrName>
                                        </p:attrNameLst>
                                      </p:cBhvr>
                                      <p:tavLst>
                                        <p:tav tm="0">
                                          <p:val>
                                            <p:strVal val="0-#ppt_w/2"/>
                                          </p:val>
                                        </p:tav>
                                        <p:tav tm="100000">
                                          <p:val>
                                            <p:strVal val="#ppt_x"/>
                                          </p:val>
                                        </p:tav>
                                      </p:tavLst>
                                    </p:anim>
                                    <p:anim calcmode="lin" valueType="num">
                                      <p:cBhvr additive="base">
                                        <p:cTn id="30" dur="2000" fill="hold"/>
                                        <p:tgtEl>
                                          <p:spTgt spid="22531">
                                            <p:txEl>
                                              <p:pRg st="6" end="6"/>
                                            </p:txEl>
                                          </p:spTgt>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2000"/>
                            </p:stCondLst>
                            <p:childTnLst>
                              <p:par>
                                <p:cTn id="32" presetID="42"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9" presetClass="entr" presetSubtype="0" fill="hold" nodeType="withEffect">
                                  <p:stCondLst>
                                    <p:cond delay="0"/>
                                  </p:stCondLst>
                                  <p:childTnLst>
                                    <p:set>
                                      <p:cBhvr>
                                        <p:cTn id="38" dur="1" fill="hold">
                                          <p:stCondLst>
                                            <p:cond delay="0"/>
                                          </p:stCondLst>
                                        </p:cTn>
                                        <p:tgtEl>
                                          <p:spTgt spid="22531">
                                            <p:txEl>
                                              <p:pRg st="7" end="7"/>
                                            </p:txEl>
                                          </p:spTgt>
                                        </p:tgtEl>
                                        <p:attrNameLst>
                                          <p:attrName>style.visibility</p:attrName>
                                        </p:attrNameLst>
                                      </p:cBhvr>
                                      <p:to>
                                        <p:strVal val="visible"/>
                                      </p:to>
                                    </p:set>
                                    <p:animEffect transition="in" filter="dissolve">
                                      <p:cBhvr>
                                        <p:cTn id="39" dur="2000"/>
                                        <p:tgtEl>
                                          <p:spTgt spid="22531">
                                            <p:txEl>
                                              <p:pRg st="7" end="7"/>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2531">
                                            <p:txEl>
                                              <p:pRg st="9" end="9"/>
                                            </p:txEl>
                                          </p:spTgt>
                                        </p:tgtEl>
                                        <p:attrNameLst>
                                          <p:attrName>style.visibility</p:attrName>
                                        </p:attrNameLst>
                                      </p:cBhvr>
                                      <p:to>
                                        <p:strVal val="visible"/>
                                      </p:to>
                                    </p:set>
                                    <p:anim calcmode="lin" valueType="num">
                                      <p:cBhvr additive="base">
                                        <p:cTn id="44" dur="20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22531">
                                            <p:txEl>
                                              <p:pRg st="9" end="9"/>
                                            </p:txEl>
                                          </p:spTgt>
                                        </p:tgtEl>
                                        <p:attrNameLst>
                                          <p:attrName>ppt_y</p:attrName>
                                        </p:attrNameLst>
                                      </p:cBhvr>
                                      <p:tavLst>
                                        <p:tav tm="0">
                                          <p:val>
                                            <p:strVal val="1+#ppt_h/2"/>
                                          </p:val>
                                        </p:tav>
                                        <p:tav tm="100000">
                                          <p:val>
                                            <p:strVal val="#ppt_y"/>
                                          </p:val>
                                        </p:tav>
                                      </p:tavLst>
                                    </p:anim>
                                  </p:childTnLst>
                                </p:cTn>
                              </p:par>
                              <p:par>
                                <p:cTn id="46" presetID="9" presetClass="entr" presetSubtype="0" fill="hold" nodeType="withEffect">
                                  <p:stCondLst>
                                    <p:cond delay="0"/>
                                  </p:stCondLst>
                                  <p:childTnLst>
                                    <p:set>
                                      <p:cBhvr>
                                        <p:cTn id="47" dur="1" fill="hold">
                                          <p:stCondLst>
                                            <p:cond delay="0"/>
                                          </p:stCondLst>
                                        </p:cTn>
                                        <p:tgtEl>
                                          <p:spTgt spid="22531">
                                            <p:txEl>
                                              <p:pRg st="10" end="10"/>
                                            </p:txEl>
                                          </p:spTgt>
                                        </p:tgtEl>
                                        <p:attrNameLst>
                                          <p:attrName>style.visibility</p:attrName>
                                        </p:attrNameLst>
                                      </p:cBhvr>
                                      <p:to>
                                        <p:strVal val="visible"/>
                                      </p:to>
                                    </p:set>
                                    <p:animEffect transition="in" filter="dissolve">
                                      <p:cBhvr>
                                        <p:cTn id="48" dur="2000"/>
                                        <p:tgtEl>
                                          <p:spTgt spid="22531">
                                            <p:txEl>
                                              <p:pRg st="10" end="1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22531">
                                            <p:txEl>
                                              <p:pRg st="11" end="11"/>
                                            </p:txEl>
                                          </p:spTgt>
                                        </p:tgtEl>
                                        <p:attrNameLst>
                                          <p:attrName>style.visibility</p:attrName>
                                        </p:attrNameLst>
                                      </p:cBhvr>
                                      <p:to>
                                        <p:strVal val="visible"/>
                                      </p:to>
                                    </p:set>
                                    <p:anim calcmode="lin" valueType="num">
                                      <p:cBhvr additive="base">
                                        <p:cTn id="53" dur="2000" fill="hold"/>
                                        <p:tgtEl>
                                          <p:spTgt spid="22531">
                                            <p:txEl>
                                              <p:pRg st="11" end="11"/>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22531">
                                            <p:txEl>
                                              <p:pRg st="11" end="11"/>
                                            </p:txEl>
                                          </p:spTgt>
                                        </p:tgtEl>
                                        <p:attrNameLst>
                                          <p:attrName>ppt_y</p:attrName>
                                        </p:attrNameLst>
                                      </p:cBhvr>
                                      <p:tavLst>
                                        <p:tav tm="0">
                                          <p:val>
                                            <p:strVal val="1+#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2531">
                                            <p:txEl>
                                              <p:pRg st="12" end="12"/>
                                            </p:txEl>
                                          </p:spTgt>
                                        </p:tgtEl>
                                        <p:attrNameLst>
                                          <p:attrName>style.visibility</p:attrName>
                                        </p:attrNameLst>
                                      </p:cBhvr>
                                      <p:to>
                                        <p:strVal val="visible"/>
                                      </p:to>
                                    </p:set>
                                    <p:animEffect transition="in" filter="dissolve">
                                      <p:cBhvr>
                                        <p:cTn id="57" dur="2000"/>
                                        <p:tgtEl>
                                          <p:spTgt spid="22531">
                                            <p:txEl>
                                              <p:pRg st="12" end="12"/>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22532"/>
                                        </p:tgtEl>
                                        <p:attrNameLst>
                                          <p:attrName>style.visibility</p:attrName>
                                        </p:attrNameLst>
                                      </p:cBhvr>
                                      <p:to>
                                        <p:strVal val="visible"/>
                                      </p:to>
                                    </p:set>
                                    <p:animEffect transition="in" filter="dissolve">
                                      <p:cBhvr>
                                        <p:cTn id="60"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p:cNvSpPr>
          <p:nvPr>
            <p:ph idx="1"/>
          </p:nvPr>
        </p:nvSpPr>
        <p:spPr>
          <a:xfrm>
            <a:off x="152400" y="1447801"/>
            <a:ext cx="8686800" cy="5287963"/>
          </a:xfrm>
        </p:spPr>
        <p:txBody>
          <a:bodyPr/>
          <a:lstStyle/>
          <a:p>
            <a:pPr marL="609600" indent="-609600" eaLnBrk="1" hangingPunct="1">
              <a:lnSpc>
                <a:spcPct val="80000"/>
              </a:lnSpc>
              <a:buFont typeface="Wingdings" pitchFamily="2" charset="2"/>
              <a:buNone/>
            </a:pPr>
            <a:endParaRPr lang="en-US" altLang="en-US" sz="1600" smtClean="0">
              <a:solidFill>
                <a:srgbClr val="000000"/>
              </a:solidFill>
            </a:endParaRP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1.  Show caring and respect                  5. Involve others in decision making….be collaborative </a:t>
            </a: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2.  Advocate for your employees and for the team     6.  Give people autonomy &amp; trust</a:t>
            </a: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3.  Communicate, communicate, communicate         7.  Ask for (and be open to) feedback</a:t>
            </a:r>
          </a:p>
          <a:p>
            <a:pPr marL="609600" indent="-609600" eaLnBrk="1" hangingPunct="1">
              <a:lnSpc>
                <a:spcPct val="80000"/>
              </a:lnSpc>
              <a:buFont typeface="Wingdings" pitchFamily="2" charset="2"/>
              <a:buNone/>
            </a:pPr>
            <a:r>
              <a:rPr lang="en-US" altLang="en-US" sz="1600" smtClean="0">
                <a:solidFill>
                  <a:srgbClr val="000000"/>
                </a:solidFill>
                <a:latin typeface="Arial" pitchFamily="34" charset="0"/>
                <a:cs typeface="Arial" pitchFamily="34" charset="0"/>
              </a:rPr>
              <a:t>            4. Be fair and equitable                                              8.  Deal with issues</a:t>
            </a:r>
          </a:p>
          <a:p>
            <a:pPr marL="609600" indent="-609600" eaLnBrk="1" hangingPunct="1">
              <a:lnSpc>
                <a:spcPct val="80000"/>
              </a:lnSpc>
              <a:buFont typeface="Wingdings" pitchFamily="2" charset="2"/>
              <a:buNone/>
            </a:pPr>
            <a:r>
              <a:rPr lang="en-US" altLang="en-US" sz="1000" smtClean="0">
                <a:solidFill>
                  <a:schemeClr val="hlink"/>
                </a:solidFill>
                <a:latin typeface="Arial" pitchFamily="34" charset="0"/>
                <a:cs typeface="Arial" pitchFamily="34" charset="0"/>
              </a:rPr>
              <a:t>                                                                                                                                </a:t>
            </a: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9. Be approachable</a:t>
            </a:r>
          </a:p>
          <a:p>
            <a:pPr marL="609600" indent="-609600" eaLnBrk="1" hangingPunct="1">
              <a:lnSpc>
                <a:spcPct val="80000"/>
              </a:lnSpc>
              <a:buFont typeface="Wingdings" pitchFamily="2" charset="2"/>
              <a:buNone/>
            </a:pPr>
            <a:r>
              <a:rPr lang="en-US" altLang="en-US" sz="2000" i="1" smtClean="0">
                <a:solidFill>
                  <a:srgbClr val="E46C0A"/>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Effectively deal with the “power differential” </a:t>
            </a:r>
          </a:p>
          <a:p>
            <a:pPr marL="609600" indent="-609600" eaLnBrk="1" hangingPunct="1">
              <a:lnSpc>
                <a:spcPct val="80000"/>
              </a:lnSpc>
              <a:buFont typeface="Wingdings" pitchFamily="2" charset="2"/>
              <a:buNone/>
            </a:pPr>
            <a:endParaRPr lang="en-US" altLang="en-US" sz="2000" smtClean="0">
              <a:solidFill>
                <a:schemeClr val="hlink"/>
              </a:solidFill>
              <a:latin typeface="Arial" pitchFamily="34" charset="0"/>
              <a:cs typeface="Arial" pitchFamily="34" charset="0"/>
            </a:endParaRP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10.  Give recognition and thanks </a:t>
            </a:r>
            <a:endParaRPr lang="en-US" altLang="en-US" sz="2500" b="1" i="1" smtClean="0">
              <a:solidFill>
                <a:srgbClr val="000000"/>
              </a:solidFill>
              <a:latin typeface="Arial" pitchFamily="34" charset="0"/>
              <a:cs typeface="Arial" pitchFamily="34" charset="0"/>
            </a:endParaRPr>
          </a:p>
          <a:p>
            <a:pPr marL="609600" indent="-609600" eaLnBrk="1" hangingPunct="1">
              <a:lnSpc>
                <a:spcPct val="80000"/>
              </a:lnSpc>
              <a:buFont typeface="Wingdings" pitchFamily="2" charset="2"/>
              <a:buNone/>
            </a:pPr>
            <a:r>
              <a:rPr lang="en-US" altLang="en-US" sz="2000" i="1" smtClean="0">
                <a:solidFill>
                  <a:srgbClr val="1818FF"/>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Water the flowers that you want to grow</a:t>
            </a: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t>
            </a:r>
          </a:p>
          <a:p>
            <a:pPr marL="609600" indent="-609600" eaLnBrk="1" hangingPunct="1">
              <a:lnSpc>
                <a:spcPct val="80000"/>
              </a:lnSpc>
              <a:buFont typeface="Wingdings" pitchFamily="2" charset="2"/>
              <a:buNone/>
            </a:pPr>
            <a:r>
              <a:rPr lang="en-US" altLang="en-US" sz="2000" smtClean="0">
                <a:solidFill>
                  <a:schemeClr val="hlink"/>
                </a:solidFill>
                <a:latin typeface="Arial" pitchFamily="34" charset="0"/>
                <a:cs typeface="Arial" pitchFamily="34" charset="0"/>
              </a:rPr>
              <a:t>               </a:t>
            </a:r>
            <a:r>
              <a:rPr lang="en-US" altLang="en-US" sz="2000" b="1" smtClean="0">
                <a:solidFill>
                  <a:srgbClr val="000000"/>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11.  Hold people accountable</a:t>
            </a:r>
          </a:p>
          <a:p>
            <a:pPr marL="609600" indent="-609600" eaLnBrk="1" hangingPunct="1">
              <a:lnSpc>
                <a:spcPct val="80000"/>
              </a:lnSpc>
              <a:buFont typeface="Wingdings" pitchFamily="2" charset="2"/>
              <a:buNone/>
            </a:pPr>
            <a:r>
              <a:rPr lang="en-US" altLang="en-US" sz="2000" i="1" smtClean="0">
                <a:solidFill>
                  <a:srgbClr val="404040"/>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Unhelpful behaviors are addressed effectively</a:t>
            </a:r>
            <a:endParaRPr lang="en-US" altLang="en-US" sz="2000" smtClean="0">
              <a:solidFill>
                <a:srgbClr val="376092"/>
              </a:solidFill>
              <a:latin typeface="Arial" pitchFamily="34" charset="0"/>
              <a:cs typeface="Arial" pitchFamily="34" charset="0"/>
            </a:endParaRPr>
          </a:p>
          <a:p>
            <a:pPr marL="609600" indent="-609600" eaLnBrk="1" hangingPunct="1">
              <a:lnSpc>
                <a:spcPct val="80000"/>
              </a:lnSpc>
              <a:buFont typeface="Wingdings" pitchFamily="2" charset="2"/>
              <a:buNone/>
            </a:pPr>
            <a:r>
              <a:rPr lang="en-US" altLang="en-US" sz="2300" smtClean="0">
                <a:solidFill>
                  <a:schemeClr val="hlink"/>
                </a:solidFill>
              </a:rPr>
              <a:t>  </a:t>
            </a:r>
            <a:r>
              <a:rPr lang="en-US" altLang="en-US" sz="1300" smtClean="0">
                <a:solidFill>
                  <a:schemeClr val="hlink"/>
                </a:solidFill>
              </a:rPr>
              <a:t>            </a:t>
            </a:r>
          </a:p>
        </p:txBody>
      </p:sp>
      <p:pic>
        <p:nvPicPr>
          <p:cNvPr id="245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76601"/>
            <a:ext cx="2057400" cy="2011363"/>
          </a:xfrm>
          <a:prstGeom prst="rect">
            <a:avLst/>
          </a:prstGeom>
          <a:noFill/>
          <a:ln w="57150">
            <a:solidFill>
              <a:schemeClr val="bg2"/>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7" name="Rectangle 2"/>
          <p:cNvSpPr>
            <a:spLocks noGrp="1" noRot="1" noChangeArrowheads="1"/>
          </p:cNvSpPr>
          <p:nvPr>
            <p:ph type="title"/>
          </p:nvPr>
        </p:nvSpPr>
        <p:spPr>
          <a:xfrm>
            <a:off x="457200" y="7620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mj-cs"/>
              </a:rPr>
              <a:t>THE TOP 15 MANAGEMENT SKILLS</a:t>
            </a:r>
            <a:r>
              <a:rPr lang="en-US" sz="4000" b="1" dirty="0">
                <a:solidFill>
                  <a:schemeClr val="tx1">
                    <a:lumMod val="85000"/>
                    <a:lumOff val="15000"/>
                  </a:schemeClr>
                </a:solidFill>
                <a:ea typeface="+mj-ea"/>
                <a:cs typeface="+mj-cs"/>
              </a:rPr>
              <a:t/>
            </a:r>
            <a:br>
              <a:rPr lang="en-US" sz="4000" b="1" dirty="0">
                <a:solidFill>
                  <a:schemeClr val="tx1">
                    <a:lumMod val="85000"/>
                    <a:lumOff val="15000"/>
                  </a:schemeClr>
                </a:solidFill>
                <a:ea typeface="+mj-ea"/>
                <a:cs typeface="+mj-cs"/>
              </a:rPr>
            </a:br>
            <a:r>
              <a:rPr lang="en-US" sz="2500" b="1" dirty="0">
                <a:solidFill>
                  <a:schemeClr val="tx1">
                    <a:lumMod val="85000"/>
                    <a:lumOff val="15000"/>
                  </a:schemeClr>
                </a:solidFill>
                <a:latin typeface="Century Gothic" panose="020B0502020202020204" pitchFamily="34" charset="0"/>
                <a:ea typeface="+mj-ea"/>
                <a:cs typeface="+mj-cs"/>
              </a:rPr>
              <a:t>(FOR BUILDING EFFECTIVE ORGANIZATIONS)</a:t>
            </a:r>
            <a:endParaRPr lang="en-US" sz="2500" b="1" dirty="0">
              <a:latin typeface="Century Gothic" panose="020B0502020202020204" pitchFamily="34" charset="0"/>
              <a:ea typeface="+mj-ea"/>
              <a:cs typeface="+mj-cs"/>
            </a:endParaRPr>
          </a:p>
        </p:txBody>
      </p:sp>
    </p:spTree>
    <p:extLst>
      <p:ext uri="{BB962C8B-B14F-4D97-AF65-F5344CB8AC3E}">
        <p14:creationId xmlns:p14="http://schemas.microsoft.com/office/powerpoint/2010/main" val="79392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 calcmode="lin" valueType="num">
                                      <p:cBhvr additive="base">
                                        <p:cTn id="7" dur="20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4579">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anim calcmode="lin" valueType="num">
                                      <p:cBhvr additive="base">
                                        <p:cTn id="11" dur="20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2457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4579">
                                            <p:txEl>
                                              <p:pRg st="3" end="3"/>
                                            </p:txEl>
                                          </p:spTgt>
                                        </p:tgtEl>
                                        <p:attrNameLst>
                                          <p:attrName>style.visibility</p:attrName>
                                        </p:attrNameLst>
                                      </p:cBhvr>
                                      <p:to>
                                        <p:strVal val="visible"/>
                                      </p:to>
                                    </p:set>
                                    <p:anim calcmode="lin" valueType="num">
                                      <p:cBhvr additive="base">
                                        <p:cTn id="15" dur="20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24579">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anim calcmode="lin" valueType="num">
                                      <p:cBhvr additive="base">
                                        <p:cTn id="19" dur="20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24579">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4579">
                                            <p:txEl>
                                              <p:pRg st="6" end="6"/>
                                            </p:txEl>
                                          </p:spTgt>
                                        </p:tgtEl>
                                        <p:attrNameLst>
                                          <p:attrName>style.visibility</p:attrName>
                                        </p:attrNameLst>
                                      </p:cBhvr>
                                      <p:to>
                                        <p:strVal val="visible"/>
                                      </p:to>
                                    </p:set>
                                    <p:anim calcmode="lin" valueType="num">
                                      <p:cBhvr additive="base">
                                        <p:cTn id="25" dur="1000" fill="hold"/>
                                        <p:tgtEl>
                                          <p:spTgt spid="24579">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4579">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24579">
                                            <p:txEl>
                                              <p:pRg st="7" end="7"/>
                                            </p:txEl>
                                          </p:spTgt>
                                        </p:tgtEl>
                                        <p:attrNameLst>
                                          <p:attrName>style.visibility</p:attrName>
                                        </p:attrNameLst>
                                      </p:cBhvr>
                                      <p:to>
                                        <p:strVal val="visible"/>
                                      </p:to>
                                    </p:set>
                                    <p:anim calcmode="lin" valueType="num">
                                      <p:cBhvr additive="base">
                                        <p:cTn id="29" dur="2000" fill="hold"/>
                                        <p:tgtEl>
                                          <p:spTgt spid="24579">
                                            <p:txEl>
                                              <p:pRg st="7" end="7"/>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24579">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2" fill="hold" nodeType="click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 calcmode="lin" valueType="num">
                                      <p:cBhvr additive="base">
                                        <p:cTn id="35" dur="2000" fill="hold"/>
                                        <p:tgtEl>
                                          <p:spTgt spid="24579">
                                            <p:txEl>
                                              <p:pRg st="9" end="9"/>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4579">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579">
                                            <p:txEl>
                                              <p:pRg st="5" end="5"/>
                                            </p:txEl>
                                          </p:spTgt>
                                        </p:tgtEl>
                                        <p:attrNameLst>
                                          <p:attrName>style.visibility</p:attrName>
                                        </p:attrNameLst>
                                      </p:cBhvr>
                                      <p:to>
                                        <p:strVal val="visible"/>
                                      </p:to>
                                    </p:set>
                                    <p:anim calcmode="lin" valueType="num">
                                      <p:cBhvr additive="base">
                                        <p:cTn id="39" dur="2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24579">
                                            <p:txEl>
                                              <p:pRg st="5" end="5"/>
                                            </p:txEl>
                                          </p:spTgt>
                                        </p:tgtEl>
                                        <p:attrNameLst>
                                          <p:attrName>ppt_y</p:attrName>
                                        </p:attrNameLst>
                                      </p:cBhvr>
                                      <p:tavLst>
                                        <p:tav tm="0">
                                          <p:val>
                                            <p:strVal val="1+#ppt_h/2"/>
                                          </p:val>
                                        </p:tav>
                                        <p:tav tm="100000">
                                          <p:val>
                                            <p:strVal val="#ppt_y"/>
                                          </p:val>
                                        </p:tav>
                                      </p:tavLst>
                                    </p:anim>
                                  </p:childTnLst>
                                </p:cTn>
                              </p:par>
                              <p:par>
                                <p:cTn id="41" presetID="9" presetClass="entr" presetSubtype="0" fill="hold" nodeType="withEffect">
                                  <p:stCondLst>
                                    <p:cond delay="0"/>
                                  </p:stCondLst>
                                  <p:childTnLst>
                                    <p:set>
                                      <p:cBhvr>
                                        <p:cTn id="42" dur="1" fill="hold">
                                          <p:stCondLst>
                                            <p:cond delay="0"/>
                                          </p:stCondLst>
                                        </p:cTn>
                                        <p:tgtEl>
                                          <p:spTgt spid="24579">
                                            <p:txEl>
                                              <p:pRg st="10" end="10"/>
                                            </p:txEl>
                                          </p:spTgt>
                                        </p:tgtEl>
                                        <p:attrNameLst>
                                          <p:attrName>style.visibility</p:attrName>
                                        </p:attrNameLst>
                                      </p:cBhvr>
                                      <p:to>
                                        <p:strVal val="visible"/>
                                      </p:to>
                                    </p:set>
                                    <p:animEffect transition="in" filter="dissolve">
                                      <p:cBhvr>
                                        <p:cTn id="43" dur="2000"/>
                                        <p:tgtEl>
                                          <p:spTgt spid="24579">
                                            <p:txEl>
                                              <p:pRg st="10" end="10"/>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24579">
                                            <p:txEl>
                                              <p:pRg st="11" end="11"/>
                                            </p:txEl>
                                          </p:spTgt>
                                        </p:tgtEl>
                                        <p:attrNameLst>
                                          <p:attrName>style.visibility</p:attrName>
                                        </p:attrNameLst>
                                      </p:cBhvr>
                                      <p:to>
                                        <p:strVal val="visible"/>
                                      </p:to>
                                    </p:set>
                                    <p:animEffect transition="in" filter="dissolve">
                                      <p:cBhvr>
                                        <p:cTn id="46" dur="2000"/>
                                        <p:tgtEl>
                                          <p:spTgt spid="24579">
                                            <p:txEl>
                                              <p:pRg st="11" end="11"/>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24584"/>
                                        </p:tgtEl>
                                        <p:attrNameLst>
                                          <p:attrName>style.visibility</p:attrName>
                                        </p:attrNameLst>
                                      </p:cBhvr>
                                      <p:to>
                                        <p:strVal val="visible"/>
                                      </p:to>
                                    </p:set>
                                    <p:animEffect transition="in" filter="checkerboard(across)">
                                      <p:cBhvr>
                                        <p:cTn id="49" dur="2000"/>
                                        <p:tgtEl>
                                          <p:spTgt spid="245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24579">
                                            <p:txEl>
                                              <p:pRg st="12" end="12"/>
                                            </p:txEl>
                                          </p:spTgt>
                                        </p:tgtEl>
                                        <p:attrNameLst>
                                          <p:attrName>style.visibility</p:attrName>
                                        </p:attrNameLst>
                                      </p:cBhvr>
                                      <p:to>
                                        <p:strVal val="visible"/>
                                      </p:to>
                                    </p:set>
                                    <p:anim calcmode="lin" valueType="num">
                                      <p:cBhvr additive="base">
                                        <p:cTn id="54" dur="2000" fill="hold"/>
                                        <p:tgtEl>
                                          <p:spTgt spid="24579">
                                            <p:txEl>
                                              <p:pRg st="12" end="12"/>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24579">
                                            <p:txEl>
                                              <p:pRg st="12" end="12"/>
                                            </p:txEl>
                                          </p:spTgt>
                                        </p:tgtEl>
                                        <p:attrNameLst>
                                          <p:attrName>ppt_y</p:attrName>
                                        </p:attrNameLst>
                                      </p:cBhvr>
                                      <p:tavLst>
                                        <p:tav tm="0">
                                          <p:val>
                                            <p:strVal val="1+#ppt_h/2"/>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24579">
                                            <p:txEl>
                                              <p:pRg st="13" end="13"/>
                                            </p:txEl>
                                          </p:spTgt>
                                        </p:tgtEl>
                                        <p:attrNameLst>
                                          <p:attrName>style.visibility</p:attrName>
                                        </p:attrNameLst>
                                      </p:cBhvr>
                                      <p:to>
                                        <p:strVal val="visible"/>
                                      </p:to>
                                    </p:set>
                                    <p:anim calcmode="lin" valueType="num">
                                      <p:cBhvr additive="base">
                                        <p:cTn id="58" dur="2000" fill="hold"/>
                                        <p:tgtEl>
                                          <p:spTgt spid="24579">
                                            <p:txEl>
                                              <p:pRg st="13" end="13"/>
                                            </p:txEl>
                                          </p:spTgt>
                                        </p:tgtEl>
                                        <p:attrNameLst>
                                          <p:attrName>ppt_x</p:attrName>
                                        </p:attrNameLst>
                                      </p:cBhvr>
                                      <p:tavLst>
                                        <p:tav tm="0">
                                          <p:val>
                                            <p:strVal val="1+#ppt_w/2"/>
                                          </p:val>
                                        </p:tav>
                                        <p:tav tm="100000">
                                          <p:val>
                                            <p:strVal val="#ppt_x"/>
                                          </p:val>
                                        </p:tav>
                                      </p:tavLst>
                                    </p:anim>
                                    <p:anim calcmode="lin" valueType="num">
                                      <p:cBhvr additive="base">
                                        <p:cTn id="59" dur="2000" fill="hold"/>
                                        <p:tgtEl>
                                          <p:spTgt spid="24579">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2"/>
          <p:cNvSpPr>
            <a:spLocks noGrp="1"/>
          </p:cNvSpPr>
          <p:nvPr>
            <p:ph type="sldNum" sz="quarter" idx="12"/>
          </p:nvPr>
        </p:nvSpPr>
        <p:spPr/>
        <p:txBody>
          <a:bodyPr/>
          <a:lstStyle/>
          <a:p>
            <a:fld id="{7DA0DAFF-DD53-4E09-94A3-3FB757666A6B}" type="slidenum">
              <a:rPr lang="en-US" smtClean="0"/>
              <a:pPr/>
              <a:t>6</a:t>
            </a:fld>
            <a:endParaRPr lang="en-US"/>
          </a:p>
        </p:txBody>
      </p:sp>
      <p:grpSp>
        <p:nvGrpSpPr>
          <p:cNvPr id="2" name="Group 1"/>
          <p:cNvGrpSpPr/>
          <p:nvPr/>
        </p:nvGrpSpPr>
        <p:grpSpPr>
          <a:xfrm>
            <a:off x="205958" y="1793930"/>
            <a:ext cx="8636770" cy="4398263"/>
            <a:chOff x="205958" y="360928"/>
            <a:chExt cx="8636770" cy="4144785"/>
          </a:xfrm>
        </p:grpSpPr>
        <p:sp>
          <p:nvSpPr>
            <p:cNvPr id="22" name="Text Placeholder 2"/>
            <p:cNvSpPr txBox="1">
              <a:spLocks/>
            </p:cNvSpPr>
            <p:nvPr/>
          </p:nvSpPr>
          <p:spPr>
            <a:xfrm>
              <a:off x="205958" y="360928"/>
              <a:ext cx="2105138" cy="1692178"/>
            </a:xfrm>
            <a:prstGeom prst="rect">
              <a:avLst/>
            </a:prstGeom>
          </p:spPr>
          <p:txBody>
            <a:bodyPr>
              <a:noAutofit/>
            </a:bodyPr>
            <a:lstStyle>
              <a:lvl1pPr marL="173038" indent="-173038" algn="l" defTabSz="914400" rtl="0" eaLnBrk="1" latinLnBrk="0" hangingPunct="1">
                <a:lnSpc>
                  <a:spcPct val="90000"/>
                </a:lnSpc>
                <a:spcBef>
                  <a:spcPts val="1200"/>
                </a:spcBef>
                <a:buClr>
                  <a:srgbClr val="0072C8"/>
                </a:buClr>
                <a:buSzPct val="110000"/>
                <a:buFont typeface="Wingdings" panose="05000000000000000000" pitchFamily="2" charset="2"/>
                <a:buChar char="§"/>
                <a:defRPr lang="en-US" sz="16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90000"/>
                </a:lnSpc>
                <a:spcBef>
                  <a:spcPts val="600"/>
                </a:spcBef>
                <a:buClr>
                  <a:srgbClr val="CDCDCD"/>
                </a:buClr>
                <a:buSzPct val="110000"/>
                <a:buFont typeface="Wingdings" panose="05000000000000000000" pitchFamily="2" charset="2"/>
                <a:buChar char="§"/>
                <a:defRPr lang="en-US" sz="14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90000"/>
                </a:lnSpc>
                <a:spcBef>
                  <a:spcPts val="400"/>
                </a:spcBef>
                <a:buClr>
                  <a:srgbClr val="CDCDCD"/>
                </a:buClr>
                <a:buSzPct val="110000"/>
                <a:buFont typeface="Wingdings" panose="05000000000000000000" pitchFamily="2" charset="2"/>
                <a:buChar char="§"/>
                <a:defRPr lang="en-US" sz="12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100" kern="1200" spc="0" baseline="0" dirty="0" smtClean="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90000"/>
                </a:lnSpc>
                <a:spcBef>
                  <a:spcPts val="300"/>
                </a:spcBef>
                <a:buClr>
                  <a:srgbClr val="CDCDCD"/>
                </a:buClr>
                <a:buSzPct val="110000"/>
                <a:buFont typeface="Wingdings" panose="05000000000000000000" pitchFamily="2" charset="2"/>
                <a:buChar char="§"/>
                <a:defRPr lang="en-US" sz="1100" kern="1200" spc="0" baseline="0" dirty="0">
                  <a:gradFill>
                    <a:gsLst>
                      <a:gs pos="0">
                        <a:schemeClr val="tx1"/>
                      </a:gs>
                      <a:gs pos="98000">
                        <a:schemeClr val="tx1"/>
                      </a:gs>
                    </a:gsLst>
                    <a:lin ang="5400000" scaled="0"/>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ts val="2740"/>
                </a:lnSpc>
                <a:buNone/>
                <a:defRPr/>
              </a:pPr>
              <a:r>
                <a:rPr lang="en-US" sz="2700" b="1" dirty="0" smtClean="0">
                  <a:solidFill>
                    <a:schemeClr val="accent2"/>
                  </a:solidFill>
                </a:rPr>
                <a:t>Our Services</a:t>
              </a:r>
              <a:endParaRPr kumimoji="0" lang="en-US" sz="2700" b="1" i="0" u="none" strike="noStrike" kern="1200" cap="none" spc="0" normalizeH="0" baseline="0" noProof="0" dirty="0" smtClean="0">
                <a:ln>
                  <a:noFill/>
                </a:ln>
                <a:solidFill>
                  <a:schemeClr val="accent2"/>
                </a:solidFill>
                <a:effectLst/>
                <a:uLnTx/>
                <a:uFillTx/>
              </a:endParaRPr>
            </a:p>
            <a:p>
              <a:pPr marL="0" marR="0" lvl="0" indent="0" algn="l" defTabSz="914400" rtl="0" eaLnBrk="1" fontAlgn="auto" latinLnBrk="0" hangingPunct="1">
                <a:lnSpc>
                  <a:spcPct val="120000"/>
                </a:lnSpc>
                <a:spcBef>
                  <a:spcPts val="1200"/>
                </a:spcBef>
                <a:spcAft>
                  <a:spcPts val="0"/>
                </a:spcAft>
                <a:buClr>
                  <a:srgbClr val="0072C8"/>
                </a:buClr>
                <a:buSzPct val="110000"/>
                <a:buFont typeface="Wingdings" panose="05000000000000000000" pitchFamily="2" charset="2"/>
                <a:buNone/>
                <a:tabLst/>
                <a:defRPr/>
              </a:pPr>
              <a:r>
                <a:rPr kumimoji="0" lang="en-US" sz="11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We help companies solve business problems and </a:t>
              </a:r>
              <a:br>
                <a:rPr kumimoji="0" lang="en-US" sz="11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build for the future.</a:t>
              </a:r>
              <a:endParaRPr kumimoji="0" lang="en-US" sz="11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24" name="Group 23"/>
            <p:cNvGrpSpPr/>
            <p:nvPr/>
          </p:nvGrpSpPr>
          <p:grpSpPr>
            <a:xfrm>
              <a:off x="306623" y="412767"/>
              <a:ext cx="8536105" cy="4092946"/>
              <a:chOff x="306623" y="322748"/>
              <a:chExt cx="8536105" cy="4092946"/>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6713" t="403" r="24869" b="6122"/>
              <a:stretch/>
            </p:blipFill>
            <p:spPr>
              <a:xfrm>
                <a:off x="2441681" y="2355057"/>
                <a:ext cx="2133494" cy="205950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874" t="361" r="10766" b="721"/>
              <a:stretch/>
            </p:blipFill>
            <p:spPr>
              <a:xfrm>
                <a:off x="6709172" y="322748"/>
                <a:ext cx="2132366" cy="20534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67" t="4982" r="3375" b="4025"/>
              <a:stretch/>
            </p:blipFill>
            <p:spPr>
              <a:xfrm>
                <a:off x="4574390" y="2361569"/>
                <a:ext cx="2135972" cy="2053269"/>
              </a:xfrm>
              <a:prstGeom prst="rect">
                <a:avLst/>
              </a:prstGeom>
            </p:spPr>
          </p:pic>
          <p:sp>
            <p:nvSpPr>
              <p:cNvPr id="21" name="Rectangle 20"/>
              <p:cNvSpPr/>
              <p:nvPr/>
            </p:nvSpPr>
            <p:spPr>
              <a:xfrm>
                <a:off x="4574389" y="2355057"/>
                <a:ext cx="2135973" cy="2057400"/>
              </a:xfrm>
              <a:prstGeom prst="rect">
                <a:avLst/>
              </a:prstGeom>
              <a:gradFill flip="none" rotWithShape="1">
                <a:gsLst>
                  <a:gs pos="57755">
                    <a:srgbClr val="00669B">
                      <a:alpha val="80000"/>
                    </a:srgbClr>
                  </a:gs>
                  <a:gs pos="15000">
                    <a:srgbClr val="2B2C72">
                      <a:alpha val="95000"/>
                    </a:srgbClr>
                  </a:gs>
                  <a:gs pos="100000">
                    <a:srgbClr val="6DC2D9">
                      <a:alpha val="60000"/>
                    </a:srgbClr>
                  </a:gs>
                </a:gsLst>
                <a:lin ang="18900000" scaled="1"/>
                <a:tileRect/>
              </a:gradFill>
              <a:ln w="25400" cap="flat" cmpd="sng" algn="ctr">
                <a:noFill/>
                <a:prstDash val="solid"/>
              </a:ln>
              <a:effectLst/>
            </p:spPr>
            <p:txBody>
              <a:bodyPr lIns="91440" tIns="91440" rIns="91440" bIns="91440" rtlCol="0" anchor="ctr" anchorCtr="0"/>
              <a:lstStyle/>
              <a:p>
                <a:pPr algn="ctr" defTabSz="914378"/>
                <a:endParaRPr lang="en-US" kern="0">
                  <a:gradFill>
                    <a:gsLst>
                      <a:gs pos="0">
                        <a:srgbClr val="FFFFFF"/>
                      </a:gs>
                      <a:gs pos="98000">
                        <a:srgbClr val="FFFFFF"/>
                      </a:gs>
                    </a:gsLst>
                    <a:lin ang="5400000" scaled="0"/>
                  </a:gradFill>
                  <a:latin typeface="Arial" panose="020B0604020202020204"/>
                  <a:ea typeface="Segoe UI Black" panose="020B0A02040204020203" pitchFamily="34" charset="0"/>
                  <a:cs typeface="Segoe UI Black" panose="020B0A02040204020203" pitchFamily="34" charset="0"/>
                </a:endParaRP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24558" t="634" r="23883" b="764"/>
              <a:stretch/>
            </p:blipFill>
            <p:spPr>
              <a:xfrm>
                <a:off x="4576737" y="322748"/>
                <a:ext cx="2132854" cy="2039452"/>
              </a:xfrm>
              <a:prstGeom prst="rect">
                <a:avLst/>
              </a:prstGeom>
              <a:ln>
                <a:no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23" y="2363913"/>
                <a:ext cx="2135057" cy="2051781"/>
              </a:xfrm>
              <a:prstGeom prst="rect">
                <a:avLst/>
              </a:prstGeom>
            </p:spPr>
          </p:pic>
          <p:sp>
            <p:nvSpPr>
              <p:cNvPr id="13" name="TextBox 12"/>
              <p:cNvSpPr txBox="1"/>
              <p:nvPr/>
            </p:nvSpPr>
            <p:spPr>
              <a:xfrm>
                <a:off x="4684676" y="1553315"/>
                <a:ext cx="1619112" cy="431997"/>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Organizational</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Effectiveness</a:t>
                </a:r>
              </a:p>
            </p:txBody>
          </p:sp>
          <p:sp>
            <p:nvSpPr>
              <p:cNvPr id="14" name="TextBox 13"/>
              <p:cNvSpPr txBox="1"/>
              <p:nvPr/>
            </p:nvSpPr>
            <p:spPr>
              <a:xfrm>
                <a:off x="6815089" y="1553315"/>
                <a:ext cx="1619112" cy="431997"/>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Delivery Leadership</a:t>
                </a:r>
              </a:p>
            </p:txBody>
          </p:sp>
          <p:sp>
            <p:nvSpPr>
              <p:cNvPr id="15" name="TextBox 14"/>
              <p:cNvSpPr txBox="1"/>
              <p:nvPr/>
            </p:nvSpPr>
            <p:spPr>
              <a:xfrm>
                <a:off x="433168" y="3522352"/>
                <a:ext cx="1619112" cy="431997"/>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Customer</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Engagement</a:t>
                </a:r>
              </a:p>
            </p:txBody>
          </p:sp>
          <p:sp>
            <p:nvSpPr>
              <p:cNvPr id="16" name="TextBox 15"/>
              <p:cNvSpPr txBox="1"/>
              <p:nvPr/>
            </p:nvSpPr>
            <p:spPr>
              <a:xfrm>
                <a:off x="2550231" y="3522352"/>
                <a:ext cx="1619112" cy="431997"/>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Experience</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Design</a:t>
                </a:r>
              </a:p>
            </p:txBody>
          </p:sp>
          <p:sp>
            <p:nvSpPr>
              <p:cNvPr id="17" name="TextBox 16"/>
              <p:cNvSpPr txBox="1"/>
              <p:nvPr/>
            </p:nvSpPr>
            <p:spPr>
              <a:xfrm>
                <a:off x="4703274" y="3522352"/>
                <a:ext cx="1619112" cy="431997"/>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Technology</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Enablement</a:t>
                </a:r>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23830" t="719" r="24930" b="1455"/>
              <a:stretch/>
            </p:blipFill>
            <p:spPr>
              <a:xfrm>
                <a:off x="2441680" y="322748"/>
                <a:ext cx="2135057" cy="2038076"/>
              </a:xfrm>
              <a:prstGeom prst="rect">
                <a:avLst/>
              </a:prstGeom>
            </p:spPr>
          </p:pic>
          <p:sp>
            <p:nvSpPr>
              <p:cNvPr id="20" name="Rectangle 19"/>
              <p:cNvSpPr/>
              <p:nvPr/>
            </p:nvSpPr>
            <p:spPr>
              <a:xfrm>
                <a:off x="2438085" y="326504"/>
                <a:ext cx="2138652" cy="1869009"/>
              </a:xfrm>
              <a:prstGeom prst="rect">
                <a:avLst/>
              </a:prstGeom>
              <a:gradFill flip="none" rotWithShape="1">
                <a:gsLst>
                  <a:gs pos="57755">
                    <a:srgbClr val="00669B">
                      <a:alpha val="25000"/>
                    </a:srgbClr>
                  </a:gs>
                  <a:gs pos="15000">
                    <a:schemeClr val="accent5">
                      <a:alpha val="8000"/>
                    </a:schemeClr>
                  </a:gs>
                  <a:gs pos="100000">
                    <a:srgbClr val="6DC2D9">
                      <a:alpha val="0"/>
                    </a:srgbClr>
                  </a:gs>
                </a:gsLst>
                <a:lin ang="18900000" scaled="1"/>
                <a:tileRect/>
              </a:gradFill>
              <a:ln w="25400" cap="flat" cmpd="sng" algn="ctr">
                <a:noFill/>
                <a:prstDash val="solid"/>
              </a:ln>
              <a:effectLst/>
            </p:spPr>
            <p:txBody>
              <a:bodyPr lIns="91440" tIns="91440" rIns="91440" bIns="91440" rtlCol="0" anchor="ctr" anchorCtr="0"/>
              <a:lstStyle/>
              <a:p>
                <a:pPr algn="ctr" defTabSz="914378"/>
                <a:endParaRPr lang="en-US" kern="0">
                  <a:gradFill>
                    <a:gsLst>
                      <a:gs pos="0">
                        <a:srgbClr val="FFFFFF"/>
                      </a:gs>
                      <a:gs pos="98000">
                        <a:srgbClr val="FFFFFF"/>
                      </a:gs>
                    </a:gsLst>
                    <a:lin ang="5400000" scaled="0"/>
                  </a:gradFill>
                  <a:latin typeface="Arial" panose="020B0604020202020204"/>
                  <a:ea typeface="Segoe UI Black" panose="020B0A02040204020203" pitchFamily="34" charset="0"/>
                  <a:cs typeface="Segoe UI Black" panose="020B0A02040204020203" pitchFamily="34" charset="0"/>
                </a:endParaRPr>
              </a:p>
            </p:txBody>
          </p:sp>
          <p:sp>
            <p:nvSpPr>
              <p:cNvPr id="19" name="TextBox 18"/>
              <p:cNvSpPr txBox="1"/>
              <p:nvPr/>
            </p:nvSpPr>
            <p:spPr>
              <a:xfrm>
                <a:off x="2544976" y="1522555"/>
                <a:ext cx="1619112" cy="431997"/>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Strategy and</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Operations</a:t>
                </a:r>
              </a:p>
            </p:txBody>
          </p:sp>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555" t="723" r="48020" b="366"/>
              <a:stretch/>
            </p:blipFill>
            <p:spPr>
              <a:xfrm>
                <a:off x="6707671" y="2361569"/>
                <a:ext cx="2135057" cy="2053269"/>
              </a:xfrm>
              <a:prstGeom prst="rect">
                <a:avLst/>
              </a:prstGeom>
            </p:spPr>
          </p:pic>
          <p:sp>
            <p:nvSpPr>
              <p:cNvPr id="12" name="TextBox 11"/>
              <p:cNvSpPr txBox="1"/>
              <p:nvPr/>
            </p:nvSpPr>
            <p:spPr>
              <a:xfrm>
                <a:off x="6815089" y="3354780"/>
                <a:ext cx="1619112" cy="603913"/>
              </a:xfrm>
              <a:prstGeom prst="rect">
                <a:avLst/>
              </a:prstGeom>
              <a:noFill/>
            </p:spPr>
            <p:txBody>
              <a:bodyPr wrap="square" rtlCol="0">
                <a:no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Information</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Management</a:t>
                </a:r>
                <a:b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br>
                <a:r>
                  <a:rPr kumimoji="0" lang="en-US" sz="1300" b="1" i="0" u="none" strike="noStrike" kern="1200" cap="none" spc="0" normalizeH="0" baseline="0" noProof="0">
                    <a:ln>
                      <a:noFill/>
                    </a:ln>
                    <a:gradFill>
                      <a:gsLst>
                        <a:gs pos="0">
                          <a:srgbClr val="FFFFFF"/>
                        </a:gs>
                        <a:gs pos="99000">
                          <a:srgbClr val="FFFFFF"/>
                        </a:gs>
                      </a:gsLst>
                      <a:lin ang="5400000" scaled="0"/>
                    </a:gradFill>
                    <a:effectLst/>
                    <a:uLnTx/>
                    <a:uFillTx/>
                    <a:latin typeface="Arial"/>
                    <a:ea typeface="ＭＳ Ｐゴシック" pitchFamily="34" charset="-128"/>
                    <a:cs typeface="Arial" panose="020B0604020202020204" pitchFamily="34" charset="0"/>
                  </a:rPr>
                  <a:t>and Analytics</a:t>
                </a:r>
              </a:p>
            </p:txBody>
          </p:sp>
        </p:grpSp>
      </p:grpSp>
    </p:spTree>
    <p:extLst>
      <p:ext uri="{BB962C8B-B14F-4D97-AF65-F5344CB8AC3E}">
        <p14:creationId xmlns:p14="http://schemas.microsoft.com/office/powerpoint/2010/main" val="60797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r="12408"/>
          <a:stretch>
            <a:fillRect/>
          </a:stretch>
        </p:blipFill>
        <p:spPr bwMode="auto">
          <a:xfrm>
            <a:off x="6019800" y="4267201"/>
            <a:ext cx="31242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p:cNvSpPr>
          <p:nvPr>
            <p:ph idx="1"/>
          </p:nvPr>
        </p:nvSpPr>
        <p:spPr>
          <a:xfrm>
            <a:off x="152400" y="1355725"/>
            <a:ext cx="9144000" cy="5668963"/>
          </a:xfrm>
        </p:spPr>
        <p:txBody>
          <a:bodyPr/>
          <a:lstStyle/>
          <a:p>
            <a:pPr marL="609600" indent="-609600" eaLnBrk="1" hangingPunct="1">
              <a:lnSpc>
                <a:spcPct val="70000"/>
              </a:lnSpc>
              <a:buFont typeface="Wingdings" pitchFamily="2" charset="2"/>
              <a:buNone/>
            </a:pPr>
            <a:r>
              <a:rPr lang="en-US" altLang="en-US" sz="1600" smtClean="0">
                <a:solidFill>
                  <a:srgbClr val="000000"/>
                </a:solidFill>
              </a:rPr>
              <a:t>1.  Show caring and respect                                 6.  Give people autonomy and trust</a:t>
            </a:r>
          </a:p>
          <a:p>
            <a:pPr marL="609600" indent="-609600" eaLnBrk="1" hangingPunct="1">
              <a:lnSpc>
                <a:spcPct val="70000"/>
              </a:lnSpc>
              <a:buFont typeface="Wingdings" pitchFamily="2" charset="2"/>
              <a:buNone/>
            </a:pPr>
            <a:r>
              <a:rPr lang="en-US" altLang="en-US" sz="1600" smtClean="0">
                <a:solidFill>
                  <a:srgbClr val="000000"/>
                </a:solidFill>
              </a:rPr>
              <a:t>   2.  Advocate for your employees/team                 7.  Ask for (and be open to) feedback</a:t>
            </a:r>
          </a:p>
          <a:p>
            <a:pPr marL="609600" indent="-609600" eaLnBrk="1" hangingPunct="1">
              <a:lnSpc>
                <a:spcPct val="70000"/>
              </a:lnSpc>
              <a:buFont typeface="Wingdings" pitchFamily="2" charset="2"/>
              <a:buNone/>
            </a:pPr>
            <a:r>
              <a:rPr lang="en-US" altLang="en-US" sz="1600" smtClean="0">
                <a:solidFill>
                  <a:srgbClr val="000000"/>
                </a:solidFill>
              </a:rPr>
              <a:t>      3.  Communicate, communicate, communicate      8. Deal with issues – fix problems                                      </a:t>
            </a:r>
          </a:p>
          <a:p>
            <a:pPr marL="609600" indent="-609600" eaLnBrk="1" hangingPunct="1">
              <a:lnSpc>
                <a:spcPct val="70000"/>
              </a:lnSpc>
              <a:buFont typeface="Wingdings" pitchFamily="2" charset="2"/>
              <a:buNone/>
            </a:pPr>
            <a:r>
              <a:rPr lang="en-US" altLang="en-US" sz="1600" smtClean="0">
                <a:solidFill>
                  <a:srgbClr val="000000"/>
                </a:solidFill>
              </a:rPr>
              <a:t>           4. Be fair and equitable                                                9.  Be responsive</a:t>
            </a:r>
          </a:p>
          <a:p>
            <a:pPr marL="609600" indent="-609600" eaLnBrk="1" hangingPunct="1">
              <a:lnSpc>
                <a:spcPct val="70000"/>
              </a:lnSpc>
              <a:buFont typeface="Wingdings" pitchFamily="2" charset="2"/>
              <a:buNone/>
            </a:pPr>
            <a:r>
              <a:rPr lang="en-US" altLang="en-US" sz="1600" smtClean="0">
                <a:solidFill>
                  <a:srgbClr val="000000"/>
                </a:solidFill>
              </a:rPr>
              <a:t>               5. Involve others in decision making                          10.  Give recognition/praise  </a:t>
            </a:r>
          </a:p>
          <a:p>
            <a:pPr marL="609600" indent="-609600" eaLnBrk="1" hangingPunct="1">
              <a:lnSpc>
                <a:spcPct val="70000"/>
              </a:lnSpc>
              <a:buFont typeface="Wingdings" pitchFamily="2" charset="2"/>
              <a:buNone/>
            </a:pPr>
            <a:r>
              <a:rPr lang="en-US" altLang="en-US" sz="1600" smtClean="0">
                <a:solidFill>
                  <a:srgbClr val="000000"/>
                </a:solidFill>
              </a:rPr>
              <a:t>                                                                                                              11.  Hold people accountable</a:t>
            </a:r>
            <a:endParaRPr lang="en-US" altLang="en-US" smtClean="0">
              <a:solidFill>
                <a:srgbClr val="000000"/>
              </a:solidFill>
            </a:endParaRPr>
          </a:p>
          <a:p>
            <a:pPr marL="609600" indent="-609600" eaLnBrk="1" hangingPunct="1">
              <a:lnSpc>
                <a:spcPct val="70000"/>
              </a:lnSpc>
              <a:buFont typeface="Wingdings" pitchFamily="2" charset="2"/>
              <a:buNone/>
            </a:pPr>
            <a:r>
              <a:rPr lang="en-US" altLang="en-US" sz="2500" b="1" smtClean="0">
                <a:solidFill>
                  <a:srgbClr val="000000"/>
                </a:solidFill>
                <a:latin typeface="Arial" pitchFamily="34" charset="0"/>
                <a:cs typeface="Arial" pitchFamily="34" charset="0"/>
              </a:rPr>
              <a:t>12. Be available and responsive</a:t>
            </a:r>
          </a:p>
          <a:p>
            <a:pPr marL="609600" indent="-609600" eaLnBrk="1" hangingPunct="1">
              <a:lnSpc>
                <a:spcPct val="70000"/>
              </a:lnSpc>
              <a:buFont typeface="Wingdings" pitchFamily="2" charset="2"/>
              <a:buNone/>
            </a:pPr>
            <a:r>
              <a:rPr lang="en-US" altLang="en-US" sz="2000" i="1" smtClean="0">
                <a:solidFill>
                  <a:srgbClr val="404040"/>
                </a:solidFill>
                <a:latin typeface="Arial" pitchFamily="34" charset="0"/>
                <a:cs typeface="Arial" pitchFamily="34" charset="0"/>
              </a:rPr>
              <a:t>	</a:t>
            </a:r>
            <a:r>
              <a:rPr lang="en-US" altLang="en-US" sz="2000" i="1" smtClean="0">
                <a:solidFill>
                  <a:srgbClr val="376092"/>
                </a:solidFill>
                <a:latin typeface="Arial" pitchFamily="34" charset="0"/>
                <a:cs typeface="Arial" pitchFamily="34" charset="0"/>
              </a:rPr>
              <a:t>	Engage in M.B.W.A. and return emails and calls!</a:t>
            </a:r>
            <a:endParaRPr lang="en-US" altLang="en-US" sz="2000" smtClean="0">
              <a:solidFill>
                <a:srgbClr val="376092"/>
              </a:solidFill>
              <a:latin typeface="Arial" pitchFamily="34" charset="0"/>
              <a:cs typeface="Arial" pitchFamily="34" charset="0"/>
            </a:endParaRPr>
          </a:p>
          <a:p>
            <a:pPr marL="609600" indent="-609600" eaLnBrk="1" hangingPunct="1">
              <a:lnSpc>
                <a:spcPct val="70000"/>
              </a:lnSpc>
              <a:buFont typeface="Wingdings" pitchFamily="2" charset="2"/>
              <a:buNone/>
            </a:pPr>
            <a:r>
              <a:rPr lang="en-US" altLang="en-US" sz="2000" smtClean="0">
                <a:solidFill>
                  <a:schemeClr val="hlink"/>
                </a:solidFill>
                <a:latin typeface="Arial" pitchFamily="34" charset="0"/>
                <a:cs typeface="Arial" pitchFamily="34" charset="0"/>
              </a:rPr>
              <a:t>   </a:t>
            </a:r>
          </a:p>
          <a:p>
            <a:pPr marL="609600" indent="-609600" eaLnBrk="1" hangingPunct="1">
              <a:lnSpc>
                <a:spcPct val="70000"/>
              </a:lnSpc>
              <a:buFont typeface="Wingdings" pitchFamily="2" charset="2"/>
              <a:buNone/>
            </a:pPr>
            <a:r>
              <a:rPr lang="en-US" altLang="en-US" sz="2000" b="1" smtClean="0">
                <a:solidFill>
                  <a:schemeClr val="hlink"/>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13.  Follow through and follow up</a:t>
            </a:r>
            <a:endParaRPr lang="en-US" altLang="en-US" sz="2500" b="1" i="1" smtClean="0">
              <a:solidFill>
                <a:srgbClr val="000000"/>
              </a:solidFill>
              <a:latin typeface="Arial" pitchFamily="34" charset="0"/>
              <a:cs typeface="Arial" pitchFamily="34" charset="0"/>
            </a:endParaRPr>
          </a:p>
          <a:p>
            <a:pPr marL="609600" indent="-609600" eaLnBrk="1" hangingPunct="1">
              <a:lnSpc>
                <a:spcPct val="70000"/>
              </a:lnSpc>
              <a:buFont typeface="Wingdings" pitchFamily="2" charset="2"/>
              <a:buNone/>
            </a:pPr>
            <a:r>
              <a:rPr lang="en-US" altLang="en-US" sz="2000" i="1" smtClean="0">
                <a:solidFill>
                  <a:srgbClr val="376092"/>
                </a:solidFill>
                <a:latin typeface="Arial" pitchFamily="34" charset="0"/>
                <a:cs typeface="Arial" pitchFamily="34" charset="0"/>
              </a:rPr>
              <a:t>                   Do what you say you’</a:t>
            </a:r>
            <a:r>
              <a:rPr lang="en-US" altLang="ja-JP" sz="2000" i="1" smtClean="0">
                <a:solidFill>
                  <a:srgbClr val="376092"/>
                </a:solidFill>
                <a:latin typeface="Arial" pitchFamily="34" charset="0"/>
                <a:ea typeface="Yu Gothic" pitchFamily="34" charset="-128"/>
              </a:rPr>
              <a:t>re going to do and…see #3 above!</a:t>
            </a:r>
          </a:p>
          <a:p>
            <a:pPr marL="609600" indent="-609600" eaLnBrk="1" hangingPunct="1">
              <a:lnSpc>
                <a:spcPct val="70000"/>
              </a:lnSpc>
              <a:buFont typeface="Wingdings" pitchFamily="2" charset="2"/>
              <a:buNone/>
            </a:pPr>
            <a:r>
              <a:rPr lang="en-US" altLang="en-US" sz="2000" smtClean="0">
                <a:solidFill>
                  <a:schemeClr val="hlink"/>
                </a:solidFill>
                <a:latin typeface="Arial" pitchFamily="34" charset="0"/>
                <a:cs typeface="Arial" pitchFamily="34" charset="0"/>
              </a:rPr>
              <a:t>  </a:t>
            </a:r>
          </a:p>
          <a:p>
            <a:pPr marL="609600" indent="-609600" eaLnBrk="1" hangingPunct="1">
              <a:lnSpc>
                <a:spcPct val="70000"/>
              </a:lnSpc>
              <a:buFont typeface="Wingdings" pitchFamily="2" charset="2"/>
              <a:buNone/>
            </a:pPr>
            <a:r>
              <a:rPr lang="en-US" altLang="en-US" sz="2000" smtClean="0">
                <a:solidFill>
                  <a:schemeClr val="hlink"/>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14.  Make your expectations clear</a:t>
            </a:r>
          </a:p>
          <a:p>
            <a:pPr marL="609600" indent="-609600" eaLnBrk="1" hangingPunct="1">
              <a:lnSpc>
                <a:spcPct val="70000"/>
              </a:lnSpc>
              <a:buFont typeface="Wingdings" pitchFamily="2" charset="2"/>
              <a:buNone/>
            </a:pPr>
            <a:r>
              <a:rPr lang="en-US" altLang="en-US" sz="2000" i="1" smtClean="0">
                <a:solidFill>
                  <a:srgbClr val="376092"/>
                </a:solidFill>
                <a:latin typeface="Arial" pitchFamily="34" charset="0"/>
                <a:cs typeface="Arial" pitchFamily="34" charset="0"/>
              </a:rPr>
              <a:t>                      Be specific – and provide ‘sponsorship’</a:t>
            </a:r>
            <a:endParaRPr lang="en-US" altLang="ja-JP" sz="2000" i="1" smtClean="0">
              <a:solidFill>
                <a:srgbClr val="376092"/>
              </a:solidFill>
              <a:latin typeface="Arial" pitchFamily="34" charset="0"/>
              <a:cs typeface="Arial" pitchFamily="34" charset="0"/>
            </a:endParaRPr>
          </a:p>
          <a:p>
            <a:pPr marL="609600" indent="-609600" eaLnBrk="1" hangingPunct="1">
              <a:lnSpc>
                <a:spcPct val="70000"/>
              </a:lnSpc>
              <a:buFont typeface="Wingdings" pitchFamily="2" charset="2"/>
              <a:buNone/>
            </a:pPr>
            <a:r>
              <a:rPr lang="en-US" altLang="en-US" sz="2000" b="1" smtClean="0">
                <a:solidFill>
                  <a:srgbClr val="000000"/>
                </a:solidFill>
                <a:latin typeface="Arial" pitchFamily="34" charset="0"/>
                <a:cs typeface="Arial" pitchFamily="34" charset="0"/>
              </a:rPr>
              <a:t/>
            </a:r>
            <a:br>
              <a:rPr lang="en-US" altLang="en-US" sz="2000" b="1" smtClean="0">
                <a:solidFill>
                  <a:srgbClr val="000000"/>
                </a:solidFill>
                <a:latin typeface="Arial" pitchFamily="34" charset="0"/>
                <a:cs typeface="Arial" pitchFamily="34" charset="0"/>
              </a:rPr>
            </a:br>
            <a:r>
              <a:rPr lang="en-US" altLang="en-US" sz="2000" b="1" smtClean="0">
                <a:solidFill>
                  <a:srgbClr val="000000"/>
                </a:solidFill>
                <a:latin typeface="Arial" pitchFamily="34" charset="0"/>
                <a:cs typeface="Arial" pitchFamily="34" charset="0"/>
              </a:rPr>
              <a:t>           </a:t>
            </a:r>
            <a:r>
              <a:rPr lang="en-US" altLang="en-US" sz="2500" b="1" smtClean="0">
                <a:solidFill>
                  <a:srgbClr val="000000"/>
                </a:solidFill>
                <a:latin typeface="Arial" pitchFamily="34" charset="0"/>
                <a:cs typeface="Arial" pitchFamily="34" charset="0"/>
              </a:rPr>
              <a:t>15.  Provide resources and training</a:t>
            </a:r>
          </a:p>
          <a:p>
            <a:pPr marL="609600" indent="-609600" eaLnBrk="1" hangingPunct="1">
              <a:lnSpc>
                <a:spcPct val="70000"/>
              </a:lnSpc>
              <a:buFont typeface="Wingdings" pitchFamily="2" charset="2"/>
              <a:buNone/>
            </a:pPr>
            <a:r>
              <a:rPr lang="en-US" altLang="en-US" sz="2800" smtClean="0">
                <a:solidFill>
                  <a:schemeClr val="hlink"/>
                </a:solidFill>
              </a:rPr>
              <a:t>              </a:t>
            </a:r>
          </a:p>
        </p:txBody>
      </p:sp>
      <p:sp>
        <p:nvSpPr>
          <p:cNvPr id="8" name="Rectangle 2"/>
          <p:cNvSpPr>
            <a:spLocks noGrp="1" noRot="1" noChangeArrowheads="1"/>
          </p:cNvSpPr>
          <p:nvPr>
            <p:ph type="title"/>
          </p:nvPr>
        </p:nvSpPr>
        <p:spPr>
          <a:xfrm>
            <a:off x="457200" y="7620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mj-cs"/>
              </a:rPr>
              <a:t>THE TOP 15 MANAGEMENT SKILLS</a:t>
            </a:r>
            <a:r>
              <a:rPr lang="en-US" sz="4000" b="1" dirty="0">
                <a:solidFill>
                  <a:schemeClr val="tx1">
                    <a:lumMod val="85000"/>
                    <a:lumOff val="15000"/>
                  </a:schemeClr>
                </a:solidFill>
                <a:ea typeface="+mj-ea"/>
                <a:cs typeface="+mj-cs"/>
              </a:rPr>
              <a:t/>
            </a:r>
            <a:br>
              <a:rPr lang="en-US" sz="4000" b="1" dirty="0">
                <a:solidFill>
                  <a:schemeClr val="tx1">
                    <a:lumMod val="85000"/>
                    <a:lumOff val="15000"/>
                  </a:schemeClr>
                </a:solidFill>
                <a:ea typeface="+mj-ea"/>
                <a:cs typeface="+mj-cs"/>
              </a:rPr>
            </a:br>
            <a:r>
              <a:rPr lang="en-US" sz="2500" b="1" dirty="0">
                <a:solidFill>
                  <a:schemeClr val="tx1">
                    <a:lumMod val="85000"/>
                    <a:lumOff val="15000"/>
                  </a:schemeClr>
                </a:solidFill>
                <a:latin typeface="Century Gothic" panose="020B0502020202020204" pitchFamily="34" charset="0"/>
                <a:ea typeface="+mj-ea"/>
                <a:cs typeface="+mj-cs"/>
              </a:rPr>
              <a:t>(FOR BUILDING EFFECTIVE ORGANIZATIONS)</a:t>
            </a:r>
            <a:endParaRPr lang="en-US" sz="2500" b="1" dirty="0">
              <a:latin typeface="Century Gothic" panose="020B0502020202020204" pitchFamily="34" charset="0"/>
              <a:ea typeface="+mj-ea"/>
              <a:cs typeface="+mj-cs"/>
            </a:endParaRPr>
          </a:p>
        </p:txBody>
      </p:sp>
    </p:spTree>
    <p:extLst>
      <p:ext uri="{BB962C8B-B14F-4D97-AF65-F5344CB8AC3E}">
        <p14:creationId xmlns:p14="http://schemas.microsoft.com/office/powerpoint/2010/main" val="350831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20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072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anim calcmode="lin" valueType="num">
                                      <p:cBhvr additive="base">
                                        <p:cTn id="11" dur="30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2" dur="3000" fill="hold"/>
                                        <p:tgtEl>
                                          <p:spTgt spid="3072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 calcmode="lin" valueType="num">
                                      <p:cBhvr additive="base">
                                        <p:cTn id="15" dur="20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3072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20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3072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 calcmode="lin" valueType="num">
                                      <p:cBhvr additive="base">
                                        <p:cTn id="23" dur="2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3072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anim calcmode="lin" valueType="num">
                                      <p:cBhvr additive="base">
                                        <p:cTn id="27" dur="3000" fill="hold"/>
                                        <p:tgtEl>
                                          <p:spTgt spid="30723">
                                            <p:txEl>
                                              <p:pRg st="5" end="5"/>
                                            </p:txEl>
                                          </p:spTgt>
                                        </p:tgtEl>
                                        <p:attrNameLst>
                                          <p:attrName>ppt_x</p:attrName>
                                        </p:attrNameLst>
                                      </p:cBhvr>
                                      <p:tavLst>
                                        <p:tav tm="0">
                                          <p:val>
                                            <p:strVal val="0-#ppt_w/2"/>
                                          </p:val>
                                        </p:tav>
                                        <p:tav tm="100000">
                                          <p:val>
                                            <p:strVal val="#ppt_x"/>
                                          </p:val>
                                        </p:tav>
                                      </p:tavLst>
                                    </p:anim>
                                    <p:anim calcmode="lin" valueType="num">
                                      <p:cBhvr additive="base">
                                        <p:cTn id="28" dur="3000" fill="hold"/>
                                        <p:tgtEl>
                                          <p:spTgt spid="307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0723">
                                            <p:txEl>
                                              <p:pRg st="6" end="6"/>
                                            </p:txEl>
                                          </p:spTgt>
                                        </p:tgtEl>
                                        <p:attrNameLst>
                                          <p:attrName>style.visibility</p:attrName>
                                        </p:attrNameLst>
                                      </p:cBhvr>
                                      <p:to>
                                        <p:strVal val="visible"/>
                                      </p:to>
                                    </p:set>
                                    <p:anim calcmode="lin" valueType="num">
                                      <p:cBhvr additive="base">
                                        <p:cTn id="33" dur="20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additive="base">
                                        <p:cTn id="34" dur="2000" fill="hold"/>
                                        <p:tgtEl>
                                          <p:spTgt spid="3072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723">
                                            <p:txEl>
                                              <p:pRg st="7" end="7"/>
                                            </p:txEl>
                                          </p:spTgt>
                                        </p:tgtEl>
                                        <p:attrNameLst>
                                          <p:attrName>style.visibility</p:attrName>
                                        </p:attrNameLst>
                                      </p:cBhvr>
                                      <p:to>
                                        <p:strVal val="visible"/>
                                      </p:to>
                                    </p:set>
                                    <p:anim calcmode="lin" valueType="num">
                                      <p:cBhvr additive="base">
                                        <p:cTn id="37" dur="20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07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2" fill="hold" nodeType="clickEffect">
                                  <p:stCondLst>
                                    <p:cond delay="0"/>
                                  </p:stCondLst>
                                  <p:childTnLst>
                                    <p:set>
                                      <p:cBhvr>
                                        <p:cTn id="42" dur="1" fill="hold">
                                          <p:stCondLst>
                                            <p:cond delay="0"/>
                                          </p:stCondLst>
                                        </p:cTn>
                                        <p:tgtEl>
                                          <p:spTgt spid="30723">
                                            <p:txEl>
                                              <p:pRg st="9" end="9"/>
                                            </p:txEl>
                                          </p:spTgt>
                                        </p:tgtEl>
                                        <p:attrNameLst>
                                          <p:attrName>style.visibility</p:attrName>
                                        </p:attrNameLst>
                                      </p:cBhvr>
                                      <p:to>
                                        <p:strVal val="visible"/>
                                      </p:to>
                                    </p:set>
                                    <p:anim calcmode="lin" valueType="num">
                                      <p:cBhvr additive="base">
                                        <p:cTn id="43" dur="2000" fill="hold"/>
                                        <p:tgtEl>
                                          <p:spTgt spid="30723">
                                            <p:txEl>
                                              <p:pRg st="9" end="9"/>
                                            </p:txEl>
                                          </p:spTgt>
                                        </p:tgtEl>
                                        <p:attrNameLst>
                                          <p:attrName>ppt_x</p:attrName>
                                        </p:attrNameLst>
                                      </p:cBhvr>
                                      <p:tavLst>
                                        <p:tav tm="0">
                                          <p:val>
                                            <p:strVal val="0-#ppt_w/2"/>
                                          </p:val>
                                        </p:tav>
                                        <p:tav tm="100000">
                                          <p:val>
                                            <p:strVal val="#ppt_x"/>
                                          </p:val>
                                        </p:tav>
                                      </p:tavLst>
                                    </p:anim>
                                    <p:anim calcmode="lin" valueType="num">
                                      <p:cBhvr additive="base">
                                        <p:cTn id="44" dur="2000" fill="hold"/>
                                        <p:tgtEl>
                                          <p:spTgt spid="3072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30723">
                                            <p:txEl>
                                              <p:pRg st="10" end="10"/>
                                            </p:txEl>
                                          </p:spTgt>
                                        </p:tgtEl>
                                        <p:attrNameLst>
                                          <p:attrName>style.visibility</p:attrName>
                                        </p:attrNameLst>
                                      </p:cBhvr>
                                      <p:to>
                                        <p:strVal val="visible"/>
                                      </p:to>
                                    </p:set>
                                    <p:anim calcmode="lin" valueType="num">
                                      <p:cBhvr additive="base">
                                        <p:cTn id="47" dur="2000" fill="hold"/>
                                        <p:tgtEl>
                                          <p:spTgt spid="30723">
                                            <p:txEl>
                                              <p:pRg st="10" end="10"/>
                                            </p:txEl>
                                          </p:spTgt>
                                        </p:tgtEl>
                                        <p:attrNameLst>
                                          <p:attrName>ppt_x</p:attrName>
                                        </p:attrNameLst>
                                      </p:cBhvr>
                                      <p:tavLst>
                                        <p:tav tm="0">
                                          <p:val>
                                            <p:strVal val="0-#ppt_w/2"/>
                                          </p:val>
                                        </p:tav>
                                        <p:tav tm="100000">
                                          <p:val>
                                            <p:strVal val="#ppt_x"/>
                                          </p:val>
                                        </p:tav>
                                      </p:tavLst>
                                    </p:anim>
                                    <p:anim calcmode="lin" valueType="num">
                                      <p:cBhvr additive="base">
                                        <p:cTn id="48" dur="2000" fill="hold"/>
                                        <p:tgtEl>
                                          <p:spTgt spid="30723">
                                            <p:txEl>
                                              <p:pRg st="10" end="10"/>
                                            </p:txEl>
                                          </p:spTgt>
                                        </p:tgtEl>
                                        <p:attrNameLst>
                                          <p:attrName>ppt_y</p:attrName>
                                        </p:attrNameLst>
                                      </p:cBhvr>
                                      <p:tavLst>
                                        <p:tav tm="0">
                                          <p:val>
                                            <p:strVal val="1+#ppt_h/2"/>
                                          </p:val>
                                        </p:tav>
                                        <p:tav tm="100000">
                                          <p:val>
                                            <p:strVal val="#ppt_y"/>
                                          </p:val>
                                        </p:tav>
                                      </p:tavLst>
                                    </p:anim>
                                  </p:childTnLst>
                                </p:cTn>
                              </p:par>
                              <p:par>
                                <p:cTn id="49" presetID="9" presetClass="entr" presetSubtype="0" fill="hold" nodeType="withEffect">
                                  <p:stCondLst>
                                    <p:cond delay="0"/>
                                  </p:stCondLst>
                                  <p:childTnLst>
                                    <p:set>
                                      <p:cBhvr>
                                        <p:cTn id="50" dur="1" fill="hold">
                                          <p:stCondLst>
                                            <p:cond delay="0"/>
                                          </p:stCondLst>
                                        </p:cTn>
                                        <p:tgtEl>
                                          <p:spTgt spid="30723">
                                            <p:txEl>
                                              <p:pRg st="11" end="11"/>
                                            </p:txEl>
                                          </p:spTgt>
                                        </p:tgtEl>
                                        <p:attrNameLst>
                                          <p:attrName>style.visibility</p:attrName>
                                        </p:attrNameLst>
                                      </p:cBhvr>
                                      <p:to>
                                        <p:strVal val="visible"/>
                                      </p:to>
                                    </p:set>
                                    <p:animEffect transition="in" filter="dissolve">
                                      <p:cBhvr>
                                        <p:cTn id="51" dur="2000"/>
                                        <p:tgtEl>
                                          <p:spTgt spid="30723">
                                            <p:txEl>
                                              <p:pRg st="11" end="11"/>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30723">
                                            <p:txEl>
                                              <p:pRg st="12" end="12"/>
                                            </p:txEl>
                                          </p:spTgt>
                                        </p:tgtEl>
                                        <p:attrNameLst>
                                          <p:attrName>style.visibility</p:attrName>
                                        </p:attrNameLst>
                                      </p:cBhvr>
                                      <p:to>
                                        <p:strVal val="visible"/>
                                      </p:to>
                                    </p:set>
                                    <p:anim calcmode="lin" valueType="num">
                                      <p:cBhvr additive="base">
                                        <p:cTn id="56" dur="2000" fill="hold"/>
                                        <p:tgtEl>
                                          <p:spTgt spid="30723">
                                            <p:txEl>
                                              <p:pRg st="12" end="12"/>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30723">
                                            <p:txEl>
                                              <p:pRg st="12" end="12"/>
                                            </p:txEl>
                                          </p:spTgt>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2000"/>
                            </p:stCondLst>
                            <p:childTnLst>
                              <p:par>
                                <p:cTn id="59" presetID="2" presetClass="entr" presetSubtype="4" fill="hold" nodeType="afterEffect">
                                  <p:stCondLst>
                                    <p:cond delay="0"/>
                                  </p:stCondLst>
                                  <p:childTnLst>
                                    <p:set>
                                      <p:cBhvr>
                                        <p:cTn id="60" dur="1" fill="hold">
                                          <p:stCondLst>
                                            <p:cond delay="0"/>
                                          </p:stCondLst>
                                        </p:cTn>
                                        <p:tgtEl>
                                          <p:spTgt spid="30723">
                                            <p:txEl>
                                              <p:pRg st="13" end="13"/>
                                            </p:txEl>
                                          </p:spTgt>
                                        </p:tgtEl>
                                        <p:attrNameLst>
                                          <p:attrName>style.visibility</p:attrName>
                                        </p:attrNameLst>
                                      </p:cBhvr>
                                      <p:to>
                                        <p:strVal val="visible"/>
                                      </p:to>
                                    </p:set>
                                    <p:anim calcmode="lin" valueType="num">
                                      <p:cBhvr additive="base">
                                        <p:cTn id="61" dur="2000" fill="hold"/>
                                        <p:tgtEl>
                                          <p:spTgt spid="30723">
                                            <p:txEl>
                                              <p:pRg st="13" end="13"/>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3072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30723">
                                            <p:txEl>
                                              <p:pRg st="14" end="14"/>
                                            </p:txEl>
                                          </p:spTgt>
                                        </p:tgtEl>
                                        <p:attrNameLst>
                                          <p:attrName>style.visibility</p:attrName>
                                        </p:attrNameLst>
                                      </p:cBhvr>
                                      <p:to>
                                        <p:strVal val="visible"/>
                                      </p:to>
                                    </p:set>
                                    <p:anim calcmode="lin" valueType="num">
                                      <p:cBhvr additive="base">
                                        <p:cTn id="67" dur="2000" fill="hold"/>
                                        <p:tgtEl>
                                          <p:spTgt spid="30723">
                                            <p:txEl>
                                              <p:pRg st="14" end="14"/>
                                            </p:txEl>
                                          </p:spTgt>
                                        </p:tgtEl>
                                        <p:attrNameLst>
                                          <p:attrName>ppt_x</p:attrName>
                                        </p:attrNameLst>
                                      </p:cBhvr>
                                      <p:tavLst>
                                        <p:tav tm="0">
                                          <p:val>
                                            <p:strVal val="#ppt_x"/>
                                          </p:val>
                                        </p:tav>
                                        <p:tav tm="100000">
                                          <p:val>
                                            <p:strVal val="#ppt_x"/>
                                          </p:val>
                                        </p:tav>
                                      </p:tavLst>
                                    </p:anim>
                                    <p:anim calcmode="lin" valueType="num">
                                      <p:cBhvr additive="base">
                                        <p:cTn id="68" dur="2000" fill="hold"/>
                                        <p:tgtEl>
                                          <p:spTgt spid="30723">
                                            <p:txEl>
                                              <p:pRg st="14" end="14"/>
                                            </p:txEl>
                                          </p:spTgt>
                                        </p:tgtEl>
                                        <p:attrNameLst>
                                          <p:attrName>ppt_y</p:attrName>
                                        </p:attrNameLst>
                                      </p:cBhvr>
                                      <p:tavLst>
                                        <p:tav tm="0">
                                          <p:val>
                                            <p:strVal val="1+#ppt_h/2"/>
                                          </p:val>
                                        </p:tav>
                                        <p:tav tm="100000">
                                          <p:val>
                                            <p:strVal val="#ppt_y"/>
                                          </p:val>
                                        </p:tav>
                                      </p:tavLst>
                                    </p:anim>
                                  </p:childTnLst>
                                </p:cTn>
                              </p:par>
                              <p:par>
                                <p:cTn id="69" presetID="5" presetClass="entr" presetSubtype="1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checkerboard(across)">
                                      <p:cBhvr>
                                        <p:cTn id="7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p:cNvSpPr>
          <p:nvPr>
            <p:ph idx="1"/>
          </p:nvPr>
        </p:nvSpPr>
        <p:spPr>
          <a:xfrm>
            <a:off x="152400" y="1447800"/>
            <a:ext cx="4800600" cy="4953000"/>
          </a:xfrm>
        </p:spPr>
        <p:txBody>
          <a:bodyPr/>
          <a:lstStyle/>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1.  Show caring &amp; respect</a:t>
            </a:r>
            <a:br>
              <a:rPr lang="en-US" altLang="en-US" sz="2200" smtClean="0">
                <a:solidFill>
                  <a:srgbClr val="000000"/>
                </a:solidFill>
                <a:latin typeface="Arial" pitchFamily="34" charset="0"/>
                <a:cs typeface="Arial" pitchFamily="34" charset="0"/>
              </a:rPr>
            </a:b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2.  Advocate for your team </a:t>
            </a:r>
            <a:br>
              <a:rPr lang="en-US" altLang="en-US" sz="2200" smtClean="0">
                <a:solidFill>
                  <a:srgbClr val="000000"/>
                </a:solidFill>
                <a:latin typeface="Arial" pitchFamily="34" charset="0"/>
                <a:cs typeface="Arial" pitchFamily="34" charset="0"/>
              </a:rPr>
            </a:b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3.  Communicate! </a:t>
            </a:r>
          </a:p>
          <a:p>
            <a:pPr marL="609600" indent="-609600" eaLnBrk="1" hangingPunct="1">
              <a:lnSpc>
                <a:spcPct val="60000"/>
              </a:lnSpc>
              <a:buFont typeface="Wingdings" pitchFamily="2" charset="2"/>
              <a:buNone/>
            </a:pP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4.  Involve others in </a:t>
            </a: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     decisions…be collaborative</a:t>
            </a:r>
          </a:p>
          <a:p>
            <a:pPr marL="609600" indent="-609600" eaLnBrk="1" hangingPunct="1">
              <a:lnSpc>
                <a:spcPct val="60000"/>
              </a:lnSpc>
              <a:buFont typeface="Wingdings" pitchFamily="2" charset="2"/>
              <a:buAutoNum type="arabicPeriod" startAt="4"/>
            </a:pP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5.  Be fair and equitable</a:t>
            </a:r>
          </a:p>
          <a:p>
            <a:pPr marL="609600" indent="-609600" eaLnBrk="1" hangingPunct="1">
              <a:lnSpc>
                <a:spcPct val="60000"/>
              </a:lnSpc>
              <a:buFont typeface="Wingdings" pitchFamily="2" charset="2"/>
              <a:buNone/>
            </a:pP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6.  Give autonomy &amp; trust</a:t>
            </a:r>
            <a:br>
              <a:rPr lang="en-US" altLang="en-US" sz="2200" smtClean="0">
                <a:solidFill>
                  <a:srgbClr val="000000"/>
                </a:solidFill>
                <a:latin typeface="Arial" pitchFamily="34" charset="0"/>
                <a:cs typeface="Arial" pitchFamily="34" charset="0"/>
              </a:rPr>
            </a:b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7.  Ask for feedback</a:t>
            </a:r>
            <a:br>
              <a:rPr lang="en-US" altLang="en-US" sz="2200" smtClean="0">
                <a:solidFill>
                  <a:srgbClr val="000000"/>
                </a:solidFill>
                <a:latin typeface="Arial" pitchFamily="34" charset="0"/>
                <a:cs typeface="Arial" pitchFamily="34" charset="0"/>
              </a:rPr>
            </a:br>
            <a:endParaRPr lang="en-US" altLang="en-US" sz="2200" smtClean="0">
              <a:solidFill>
                <a:srgbClr val="000000"/>
              </a:solidFill>
              <a:latin typeface="Arial" pitchFamily="34" charset="0"/>
              <a:cs typeface="Arial" pitchFamily="34" charset="0"/>
            </a:endParaRPr>
          </a:p>
          <a:p>
            <a:pPr marL="609600" indent="-609600" eaLnBrk="1" hangingPunct="1">
              <a:lnSpc>
                <a:spcPct val="60000"/>
              </a:lnSpc>
              <a:buFont typeface="Wingdings" pitchFamily="2" charset="2"/>
              <a:buNone/>
            </a:pPr>
            <a:r>
              <a:rPr lang="en-US" altLang="en-US" sz="2200" smtClean="0">
                <a:solidFill>
                  <a:srgbClr val="000000"/>
                </a:solidFill>
                <a:latin typeface="Arial" pitchFamily="34" charset="0"/>
                <a:cs typeface="Arial" pitchFamily="34" charset="0"/>
              </a:rPr>
              <a:t>8.  Deal with and fix problems</a:t>
            </a:r>
          </a:p>
          <a:p>
            <a:pPr marL="609600" indent="-609600" eaLnBrk="1" hangingPunct="1">
              <a:lnSpc>
                <a:spcPct val="70000"/>
              </a:lnSpc>
              <a:buFont typeface="Wingdings" pitchFamily="2" charset="2"/>
              <a:buNone/>
            </a:pPr>
            <a:endParaRPr lang="en-US" altLang="en-US" sz="2500" smtClean="0">
              <a:solidFill>
                <a:schemeClr val="hlink"/>
              </a:solidFill>
            </a:endParaRPr>
          </a:p>
        </p:txBody>
      </p:sp>
      <p:sp>
        <p:nvSpPr>
          <p:cNvPr id="41987" name="Text Box 4"/>
          <p:cNvSpPr txBox="1">
            <a:spLocks noChangeArrowheads="1"/>
          </p:cNvSpPr>
          <p:nvPr/>
        </p:nvSpPr>
        <p:spPr bwMode="auto">
          <a:xfrm>
            <a:off x="4953000" y="1600200"/>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altLang="en-US">
              <a:latin typeface="Arial" pitchFamily="34" charset="0"/>
            </a:endParaRPr>
          </a:p>
        </p:txBody>
      </p:sp>
      <p:sp>
        <p:nvSpPr>
          <p:cNvPr id="26629" name="Text Box 5"/>
          <p:cNvSpPr txBox="1">
            <a:spLocks noChangeArrowheads="1"/>
          </p:cNvSpPr>
          <p:nvPr/>
        </p:nvSpPr>
        <p:spPr bwMode="auto">
          <a:xfrm>
            <a:off x="4572000" y="1371601"/>
            <a:ext cx="4572000" cy="4547399"/>
          </a:xfrm>
          <a:prstGeom prst="rect">
            <a:avLst/>
          </a:prstGeom>
          <a:noFill/>
          <a:ln>
            <a:noFill/>
          </a:ln>
          <a:effectLs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eaLnBrk="1" fontAlgn="auto" hangingPunct="1">
              <a:lnSpc>
                <a:spcPct val="90000"/>
              </a:lnSpc>
              <a:spcBef>
                <a:spcPts val="0"/>
              </a:spcBef>
              <a:spcAft>
                <a:spcPts val="0"/>
              </a:spcAft>
              <a:defRPr/>
            </a:pPr>
            <a:r>
              <a:rPr lang="en-US" sz="2000" dirty="0">
                <a:solidFill>
                  <a:srgbClr val="000000"/>
                </a:solidFill>
              </a:rPr>
              <a:t>9.  Be approachable</a:t>
            </a:r>
            <a:br>
              <a:rPr lang="en-US" sz="2000" dirty="0">
                <a:solidFill>
                  <a:srgbClr val="000000"/>
                </a:solidFill>
              </a:rPr>
            </a:br>
            <a:endParaRPr lang="en-US" sz="2000" dirty="0">
              <a:solidFill>
                <a:srgbClr val="000000"/>
              </a:solidFill>
            </a:endParaRPr>
          </a:p>
          <a:p>
            <a:pPr eaLnBrk="1" fontAlgn="auto" hangingPunct="1">
              <a:lnSpc>
                <a:spcPct val="90000"/>
              </a:lnSpc>
              <a:spcBef>
                <a:spcPts val="0"/>
              </a:spcBef>
              <a:spcAft>
                <a:spcPts val="0"/>
              </a:spcAft>
              <a:buFontTx/>
              <a:buAutoNum type="arabicPeriod" startAt="10"/>
              <a:defRPr/>
            </a:pPr>
            <a:r>
              <a:rPr lang="en-US" sz="2000" dirty="0">
                <a:solidFill>
                  <a:srgbClr val="000000"/>
                </a:solidFill>
              </a:rPr>
              <a:t>  Give recognition &amp; thanks</a:t>
            </a:r>
            <a:br>
              <a:rPr lang="en-US" sz="2000" dirty="0">
                <a:solidFill>
                  <a:srgbClr val="000000"/>
                </a:solidFill>
              </a:rPr>
            </a:br>
            <a:r>
              <a:rPr lang="en-US" sz="2000" dirty="0">
                <a:solidFill>
                  <a:srgbClr val="000000"/>
                </a:solidFill>
              </a:rPr>
              <a:t> </a:t>
            </a:r>
            <a:endParaRPr lang="en-US" sz="2000" i="1" dirty="0">
              <a:solidFill>
                <a:srgbClr val="000000"/>
              </a:solidFill>
            </a:endParaRPr>
          </a:p>
          <a:p>
            <a:pPr eaLnBrk="1" fontAlgn="auto" hangingPunct="1">
              <a:lnSpc>
                <a:spcPct val="90000"/>
              </a:lnSpc>
              <a:spcBef>
                <a:spcPts val="0"/>
              </a:spcBef>
              <a:spcAft>
                <a:spcPts val="0"/>
              </a:spcAft>
              <a:defRPr/>
            </a:pPr>
            <a:r>
              <a:rPr lang="en-US" sz="2000" dirty="0">
                <a:solidFill>
                  <a:srgbClr val="000000"/>
                </a:solidFill>
              </a:rPr>
              <a:t>11.  Hold people accountable</a:t>
            </a:r>
            <a:br>
              <a:rPr lang="en-US" sz="2000" dirty="0">
                <a:solidFill>
                  <a:srgbClr val="000000"/>
                </a:solidFill>
              </a:rPr>
            </a:br>
            <a:endParaRPr lang="en-US" sz="2000" dirty="0">
              <a:solidFill>
                <a:srgbClr val="000000"/>
              </a:solidFill>
            </a:endParaRPr>
          </a:p>
          <a:p>
            <a:pPr eaLnBrk="1" fontAlgn="auto" hangingPunct="1">
              <a:lnSpc>
                <a:spcPct val="90000"/>
              </a:lnSpc>
              <a:spcBef>
                <a:spcPts val="0"/>
              </a:spcBef>
              <a:spcAft>
                <a:spcPts val="0"/>
              </a:spcAft>
              <a:buFontTx/>
              <a:buAutoNum type="arabicPeriod" startAt="12"/>
              <a:defRPr/>
            </a:pPr>
            <a:r>
              <a:rPr lang="en-US" sz="2000" dirty="0">
                <a:solidFill>
                  <a:srgbClr val="000000"/>
                </a:solidFill>
              </a:rPr>
              <a:t>  Be available &amp; responsive</a:t>
            </a:r>
            <a:br>
              <a:rPr lang="en-US" sz="2000" dirty="0">
                <a:solidFill>
                  <a:srgbClr val="000000"/>
                </a:solidFill>
              </a:rPr>
            </a:br>
            <a:endParaRPr lang="en-US" sz="2000" dirty="0">
              <a:solidFill>
                <a:srgbClr val="000000"/>
              </a:solidFill>
            </a:endParaRPr>
          </a:p>
          <a:p>
            <a:pPr marL="0" indent="0" eaLnBrk="1" fontAlgn="auto" hangingPunct="1">
              <a:lnSpc>
                <a:spcPct val="90000"/>
              </a:lnSpc>
              <a:spcBef>
                <a:spcPts val="0"/>
              </a:spcBef>
              <a:spcAft>
                <a:spcPts val="0"/>
              </a:spcAft>
              <a:defRPr/>
            </a:pPr>
            <a:r>
              <a:rPr lang="en-US" sz="2000" dirty="0">
                <a:solidFill>
                  <a:srgbClr val="000000"/>
                </a:solidFill>
              </a:rPr>
              <a:t>13.  Follow through &amp; follow up</a:t>
            </a:r>
            <a:br>
              <a:rPr lang="en-US" sz="2000" dirty="0">
                <a:solidFill>
                  <a:srgbClr val="000000"/>
                </a:solidFill>
              </a:rPr>
            </a:br>
            <a:endParaRPr lang="en-US" sz="2000" dirty="0">
              <a:solidFill>
                <a:srgbClr val="000000"/>
              </a:solidFill>
            </a:endParaRPr>
          </a:p>
          <a:p>
            <a:pPr eaLnBrk="1" fontAlgn="auto" hangingPunct="1">
              <a:lnSpc>
                <a:spcPct val="90000"/>
              </a:lnSpc>
              <a:spcBef>
                <a:spcPts val="0"/>
              </a:spcBef>
              <a:spcAft>
                <a:spcPts val="0"/>
              </a:spcAft>
              <a:buFontTx/>
              <a:buAutoNum type="arabicPeriod" startAt="14"/>
              <a:defRPr/>
            </a:pPr>
            <a:r>
              <a:rPr lang="en-US" sz="2000" dirty="0">
                <a:solidFill>
                  <a:srgbClr val="000000"/>
                </a:solidFill>
              </a:rPr>
              <a:t>  Make your expectations </a:t>
            </a:r>
          </a:p>
          <a:p>
            <a:pPr marL="0" indent="0" eaLnBrk="1" fontAlgn="auto" hangingPunct="1">
              <a:lnSpc>
                <a:spcPct val="90000"/>
              </a:lnSpc>
              <a:spcBef>
                <a:spcPts val="0"/>
              </a:spcBef>
              <a:spcAft>
                <a:spcPts val="0"/>
              </a:spcAft>
              <a:defRPr/>
            </a:pPr>
            <a:r>
              <a:rPr lang="en-US" sz="2000" dirty="0">
                <a:solidFill>
                  <a:srgbClr val="000000"/>
                </a:solidFill>
              </a:rPr>
              <a:t>       clear </a:t>
            </a:r>
          </a:p>
          <a:p>
            <a:pPr eaLnBrk="1" fontAlgn="auto" hangingPunct="1">
              <a:lnSpc>
                <a:spcPct val="90000"/>
              </a:lnSpc>
              <a:spcBef>
                <a:spcPts val="0"/>
              </a:spcBef>
              <a:spcAft>
                <a:spcPts val="0"/>
              </a:spcAft>
              <a:defRPr/>
            </a:pPr>
            <a:r>
              <a:rPr lang="en-US" sz="2000" dirty="0">
                <a:solidFill>
                  <a:srgbClr val="000000"/>
                </a:solidFill>
              </a:rPr>
              <a:t>          </a:t>
            </a:r>
          </a:p>
          <a:p>
            <a:pPr eaLnBrk="1" fontAlgn="auto" hangingPunct="1">
              <a:lnSpc>
                <a:spcPct val="90000"/>
              </a:lnSpc>
              <a:spcBef>
                <a:spcPts val="0"/>
              </a:spcBef>
              <a:spcAft>
                <a:spcPts val="0"/>
              </a:spcAft>
              <a:buFontTx/>
              <a:buAutoNum type="arabicPeriod" startAt="15"/>
              <a:defRPr/>
            </a:pPr>
            <a:r>
              <a:rPr lang="en-US" sz="2000" dirty="0">
                <a:solidFill>
                  <a:srgbClr val="000000"/>
                </a:solidFill>
              </a:rPr>
              <a:t>  Provide resources/training</a:t>
            </a:r>
          </a:p>
          <a:p>
            <a:pPr eaLnBrk="1" fontAlgn="auto" hangingPunct="1">
              <a:spcBef>
                <a:spcPct val="50000"/>
              </a:spcBef>
              <a:spcAft>
                <a:spcPts val="0"/>
              </a:spcAft>
              <a:defRPr/>
            </a:pPr>
            <a:endParaRPr lang="en-US" sz="2500" dirty="0"/>
          </a:p>
        </p:txBody>
      </p:sp>
      <p:sp>
        <p:nvSpPr>
          <p:cNvPr id="8" name="Rectangle 2"/>
          <p:cNvSpPr>
            <a:spLocks noGrp="1" noRot="1" noChangeArrowheads="1"/>
          </p:cNvSpPr>
          <p:nvPr>
            <p:ph type="title"/>
          </p:nvPr>
        </p:nvSpPr>
        <p:spPr>
          <a:xfrm>
            <a:off x="457200" y="76200"/>
            <a:ext cx="8229600" cy="1371600"/>
          </a:xfrm>
          <a:extLst/>
        </p:spPr>
        <p:txBody>
          <a:bodyPr rtlCol="0">
            <a:normAutofit/>
          </a:bodyPr>
          <a:lstStyle/>
          <a:p>
            <a:pPr algn="ctr" eaLnBrk="1" fontAlgn="auto" hangingPunct="1">
              <a:spcAft>
                <a:spcPts val="0"/>
              </a:spcAft>
              <a:defRPr/>
            </a:pPr>
            <a:r>
              <a:rPr lang="en-US" sz="3000" b="1" dirty="0">
                <a:effectLst>
                  <a:outerShdw blurRad="38100" dist="38100" dir="2700000" algn="tl">
                    <a:srgbClr val="000000">
                      <a:alpha val="43137"/>
                    </a:srgbClr>
                  </a:outerShdw>
                </a:effectLst>
                <a:latin typeface="Century Gothic" panose="020B0502020202020204" pitchFamily="34" charset="0"/>
                <a:ea typeface="+mj-ea"/>
                <a:cs typeface="+mj-cs"/>
              </a:rPr>
              <a:t>THE TOP 15 MANAGEMENT SKILLS</a:t>
            </a:r>
            <a:r>
              <a:rPr lang="en-US" sz="4000" b="1" dirty="0">
                <a:solidFill>
                  <a:schemeClr val="tx1">
                    <a:lumMod val="85000"/>
                    <a:lumOff val="15000"/>
                  </a:schemeClr>
                </a:solidFill>
                <a:ea typeface="+mj-ea"/>
                <a:cs typeface="+mj-cs"/>
              </a:rPr>
              <a:t/>
            </a:r>
            <a:br>
              <a:rPr lang="en-US" sz="4000" b="1" dirty="0">
                <a:solidFill>
                  <a:schemeClr val="tx1">
                    <a:lumMod val="85000"/>
                    <a:lumOff val="15000"/>
                  </a:schemeClr>
                </a:solidFill>
                <a:ea typeface="+mj-ea"/>
                <a:cs typeface="+mj-cs"/>
              </a:rPr>
            </a:br>
            <a:r>
              <a:rPr lang="en-US" sz="2500" b="1" dirty="0">
                <a:solidFill>
                  <a:schemeClr val="tx1">
                    <a:lumMod val="85000"/>
                    <a:lumOff val="15000"/>
                  </a:schemeClr>
                </a:solidFill>
                <a:latin typeface="Century Gothic" panose="020B0502020202020204" pitchFamily="34" charset="0"/>
                <a:ea typeface="+mj-ea"/>
                <a:cs typeface="+mj-cs"/>
              </a:rPr>
              <a:t>(FOR BUILDING EFFECTIVE ORGANIZATIONS)</a:t>
            </a:r>
            <a:endParaRPr lang="en-US" sz="2500" b="1" dirty="0">
              <a:latin typeface="Century Gothic" panose="020B0502020202020204" pitchFamily="34" charset="0"/>
              <a:ea typeface="+mj-ea"/>
              <a:cs typeface="+mj-cs"/>
            </a:endParaRPr>
          </a:p>
        </p:txBody>
      </p:sp>
    </p:spTree>
    <p:extLst>
      <p:ext uri="{BB962C8B-B14F-4D97-AF65-F5344CB8AC3E}">
        <p14:creationId xmlns:p14="http://schemas.microsoft.com/office/powerpoint/2010/main" val="151423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30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2662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anim calcmode="lin" valueType="num">
                                      <p:cBhvr additive="base">
                                        <p:cTn id="11" dur="20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2662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anim calcmode="lin" valueType="num">
                                      <p:cBhvr additive="base">
                                        <p:cTn id="15" dur="10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66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anim calcmode="lin" valueType="num">
                                      <p:cBhvr additive="base">
                                        <p:cTn id="19" dur="3000" fill="hold"/>
                                        <p:tgtEl>
                                          <p:spTgt spid="26627">
                                            <p:txEl>
                                              <p:pRg st="4" end="4"/>
                                            </p:txEl>
                                          </p:spTgt>
                                        </p:tgtEl>
                                        <p:attrNameLst>
                                          <p:attrName>ppt_x</p:attrName>
                                        </p:attrNameLst>
                                      </p:cBhvr>
                                      <p:tavLst>
                                        <p:tav tm="0">
                                          <p:val>
                                            <p:strVal val="0-#ppt_w/2"/>
                                          </p:val>
                                        </p:tav>
                                        <p:tav tm="100000">
                                          <p:val>
                                            <p:strVal val="#ppt_x"/>
                                          </p:val>
                                        </p:tav>
                                      </p:tavLst>
                                    </p:anim>
                                    <p:anim calcmode="lin" valueType="num">
                                      <p:cBhvr additive="base">
                                        <p:cTn id="20" dur="3000" fill="hold"/>
                                        <p:tgtEl>
                                          <p:spTgt spid="2662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26627">
                                            <p:txEl>
                                              <p:pRg st="5" end="5"/>
                                            </p:txEl>
                                          </p:spTgt>
                                        </p:tgtEl>
                                        <p:attrNameLst>
                                          <p:attrName>style.visibility</p:attrName>
                                        </p:attrNameLst>
                                      </p:cBhvr>
                                      <p:to>
                                        <p:strVal val="visible"/>
                                      </p:to>
                                    </p:set>
                                    <p:anim calcmode="lin" valueType="num">
                                      <p:cBhvr additive="base">
                                        <p:cTn id="23" dur="3000" fill="hold"/>
                                        <p:tgtEl>
                                          <p:spTgt spid="26627">
                                            <p:txEl>
                                              <p:pRg st="5" end="5"/>
                                            </p:txEl>
                                          </p:spTgt>
                                        </p:tgtEl>
                                        <p:attrNameLst>
                                          <p:attrName>ppt_x</p:attrName>
                                        </p:attrNameLst>
                                      </p:cBhvr>
                                      <p:tavLst>
                                        <p:tav tm="0">
                                          <p:val>
                                            <p:strVal val="0-#ppt_w/2"/>
                                          </p:val>
                                        </p:tav>
                                        <p:tav tm="100000">
                                          <p:val>
                                            <p:strVal val="#ppt_x"/>
                                          </p:val>
                                        </p:tav>
                                      </p:tavLst>
                                    </p:anim>
                                    <p:anim calcmode="lin" valueType="num">
                                      <p:cBhvr additive="base">
                                        <p:cTn id="24" dur="3000" fill="hold"/>
                                        <p:tgtEl>
                                          <p:spTgt spid="2662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627">
                                            <p:txEl>
                                              <p:pRg st="10" end="10"/>
                                            </p:txEl>
                                          </p:spTgt>
                                        </p:tgtEl>
                                        <p:attrNameLst>
                                          <p:attrName>style.visibility</p:attrName>
                                        </p:attrNameLst>
                                      </p:cBhvr>
                                      <p:to>
                                        <p:strVal val="visible"/>
                                      </p:to>
                                    </p:set>
                                    <p:anim calcmode="lin" valueType="num">
                                      <p:cBhvr additive="base">
                                        <p:cTn id="27" dur="5000" fill="hold"/>
                                        <p:tgtEl>
                                          <p:spTgt spid="26627">
                                            <p:txEl>
                                              <p:pRg st="10" end="10"/>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26627">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627">
                                            <p:txEl>
                                              <p:pRg st="11" end="11"/>
                                            </p:txEl>
                                          </p:spTgt>
                                        </p:tgtEl>
                                        <p:attrNameLst>
                                          <p:attrName>style.visibility</p:attrName>
                                        </p:attrNameLst>
                                      </p:cBhvr>
                                      <p:to>
                                        <p:strVal val="visible"/>
                                      </p:to>
                                    </p:set>
                                    <p:anim calcmode="lin" valueType="num">
                                      <p:cBhvr additive="base">
                                        <p:cTn id="31" dur="5000" fill="hold"/>
                                        <p:tgtEl>
                                          <p:spTgt spid="26627">
                                            <p:txEl>
                                              <p:pRg st="11" end="11"/>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26627">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627">
                                            <p:txEl>
                                              <p:pRg st="7" end="7"/>
                                            </p:txEl>
                                          </p:spTgt>
                                        </p:tgtEl>
                                        <p:attrNameLst>
                                          <p:attrName>style.visibility</p:attrName>
                                        </p:attrNameLst>
                                      </p:cBhvr>
                                      <p:to>
                                        <p:strVal val="visible"/>
                                      </p:to>
                                    </p:set>
                                    <p:anim calcmode="lin" valueType="num">
                                      <p:cBhvr additive="base">
                                        <p:cTn id="35" dur="2000" fill="hold"/>
                                        <p:tgtEl>
                                          <p:spTgt spid="26627">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2662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627">
                                            <p:txEl>
                                              <p:pRg st="9" end="9"/>
                                            </p:txEl>
                                          </p:spTgt>
                                        </p:tgtEl>
                                        <p:attrNameLst>
                                          <p:attrName>style.visibility</p:attrName>
                                        </p:attrNameLst>
                                      </p:cBhvr>
                                      <p:to>
                                        <p:strVal val="visible"/>
                                      </p:to>
                                    </p:set>
                                    <p:anim calcmode="lin" valueType="num">
                                      <p:cBhvr additive="base">
                                        <p:cTn id="39" dur="5000" fill="hold"/>
                                        <p:tgtEl>
                                          <p:spTgt spid="26627">
                                            <p:txEl>
                                              <p:pRg st="9" end="9"/>
                                            </p:txEl>
                                          </p:spTgt>
                                        </p:tgtEl>
                                        <p:attrNameLst>
                                          <p:attrName>ppt_x</p:attrName>
                                        </p:attrNameLst>
                                      </p:cBhvr>
                                      <p:tavLst>
                                        <p:tav tm="0">
                                          <p:val>
                                            <p:strVal val="#ppt_x"/>
                                          </p:val>
                                        </p:tav>
                                        <p:tav tm="100000">
                                          <p:val>
                                            <p:strVal val="#ppt_x"/>
                                          </p:val>
                                        </p:tav>
                                      </p:tavLst>
                                    </p:anim>
                                    <p:anim calcmode="lin" valueType="num">
                                      <p:cBhvr additive="base">
                                        <p:cTn id="40" dur="5000" fill="hold"/>
                                        <p:tgtEl>
                                          <p:spTgt spid="26627">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26629">
                                            <p:txEl>
                                              <p:pRg st="0" end="0"/>
                                            </p:txEl>
                                          </p:spTgt>
                                        </p:tgtEl>
                                        <p:attrNameLst>
                                          <p:attrName>style.visibility</p:attrName>
                                        </p:attrNameLst>
                                      </p:cBhvr>
                                      <p:to>
                                        <p:strVal val="visible"/>
                                      </p:to>
                                    </p:set>
                                    <p:anim calcmode="lin" valueType="num">
                                      <p:cBhvr additive="base">
                                        <p:cTn id="43" dur="3000" fill="hold"/>
                                        <p:tgtEl>
                                          <p:spTgt spid="26629">
                                            <p:txEl>
                                              <p:pRg st="0" end="0"/>
                                            </p:txEl>
                                          </p:spTgt>
                                        </p:tgtEl>
                                        <p:attrNameLst>
                                          <p:attrName>ppt_x</p:attrName>
                                        </p:attrNameLst>
                                      </p:cBhvr>
                                      <p:tavLst>
                                        <p:tav tm="0">
                                          <p:val>
                                            <p:strVal val="1+#ppt_w/2"/>
                                          </p:val>
                                        </p:tav>
                                        <p:tav tm="100000">
                                          <p:val>
                                            <p:strVal val="#ppt_x"/>
                                          </p:val>
                                        </p:tav>
                                      </p:tavLst>
                                    </p:anim>
                                    <p:anim calcmode="lin" valueType="num">
                                      <p:cBhvr additive="base">
                                        <p:cTn id="44" dur="3000" fill="hold"/>
                                        <p:tgtEl>
                                          <p:spTgt spid="26629">
                                            <p:txEl>
                                              <p:pRg st="0" end="0"/>
                                            </p:txEl>
                                          </p:spTgt>
                                        </p:tgtEl>
                                        <p:attrNameLst>
                                          <p:attrName>ppt_y</p:attrName>
                                        </p:attrNameLst>
                                      </p:cBhvr>
                                      <p:tavLst>
                                        <p:tav tm="0">
                                          <p:val>
                                            <p:strVal val="0-#ppt_h/2"/>
                                          </p:val>
                                        </p:tav>
                                        <p:tav tm="100000">
                                          <p:val>
                                            <p:strVal val="#ppt_y"/>
                                          </p:val>
                                        </p:tav>
                                      </p:tavLst>
                                    </p:anim>
                                  </p:childTnLst>
                                </p:cTn>
                              </p:par>
                              <p:par>
                                <p:cTn id="45" presetID="2" presetClass="entr" presetSubtype="6" fill="hold" nodeType="withEffect">
                                  <p:stCondLst>
                                    <p:cond delay="0"/>
                                  </p:stCondLst>
                                  <p:childTnLst>
                                    <p:set>
                                      <p:cBhvr>
                                        <p:cTn id="46" dur="1" fill="hold">
                                          <p:stCondLst>
                                            <p:cond delay="0"/>
                                          </p:stCondLst>
                                        </p:cTn>
                                        <p:tgtEl>
                                          <p:spTgt spid="26629">
                                            <p:txEl>
                                              <p:pRg st="1" end="1"/>
                                            </p:txEl>
                                          </p:spTgt>
                                        </p:tgtEl>
                                        <p:attrNameLst>
                                          <p:attrName>style.visibility</p:attrName>
                                        </p:attrNameLst>
                                      </p:cBhvr>
                                      <p:to>
                                        <p:strVal val="visible"/>
                                      </p:to>
                                    </p:set>
                                    <p:anim calcmode="lin" valueType="num">
                                      <p:cBhvr additive="base">
                                        <p:cTn id="47" dur="5000" fill="hold"/>
                                        <p:tgtEl>
                                          <p:spTgt spid="26629">
                                            <p:txEl>
                                              <p:pRg st="1" end="1"/>
                                            </p:txEl>
                                          </p:spTgt>
                                        </p:tgtEl>
                                        <p:attrNameLst>
                                          <p:attrName>ppt_x</p:attrName>
                                        </p:attrNameLst>
                                      </p:cBhvr>
                                      <p:tavLst>
                                        <p:tav tm="0">
                                          <p:val>
                                            <p:strVal val="1+#ppt_w/2"/>
                                          </p:val>
                                        </p:tav>
                                        <p:tav tm="100000">
                                          <p:val>
                                            <p:strVal val="#ppt_x"/>
                                          </p:val>
                                        </p:tav>
                                      </p:tavLst>
                                    </p:anim>
                                    <p:anim calcmode="lin" valueType="num">
                                      <p:cBhvr additive="base">
                                        <p:cTn id="48" dur="5000" fill="hold"/>
                                        <p:tgtEl>
                                          <p:spTgt spid="26629">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26629">
                                            <p:txEl>
                                              <p:pRg st="2" end="2"/>
                                            </p:txEl>
                                          </p:spTgt>
                                        </p:tgtEl>
                                        <p:attrNameLst>
                                          <p:attrName>style.visibility</p:attrName>
                                        </p:attrNameLst>
                                      </p:cBhvr>
                                      <p:to>
                                        <p:strVal val="visible"/>
                                      </p:to>
                                    </p:set>
                                    <p:anim calcmode="lin" valueType="num">
                                      <p:cBhvr additive="base">
                                        <p:cTn id="51" dur="3000" fill="hold"/>
                                        <p:tgtEl>
                                          <p:spTgt spid="26629">
                                            <p:txEl>
                                              <p:pRg st="2" end="2"/>
                                            </p:txEl>
                                          </p:spTgt>
                                        </p:tgtEl>
                                        <p:attrNameLst>
                                          <p:attrName>ppt_x</p:attrName>
                                        </p:attrNameLst>
                                      </p:cBhvr>
                                      <p:tavLst>
                                        <p:tav tm="0">
                                          <p:val>
                                            <p:strVal val="0-#ppt_w/2"/>
                                          </p:val>
                                        </p:tav>
                                        <p:tav tm="100000">
                                          <p:val>
                                            <p:strVal val="#ppt_x"/>
                                          </p:val>
                                        </p:tav>
                                      </p:tavLst>
                                    </p:anim>
                                    <p:anim calcmode="lin" valueType="num">
                                      <p:cBhvr additive="base">
                                        <p:cTn id="52" dur="3000" fill="hold"/>
                                        <p:tgtEl>
                                          <p:spTgt spid="26629">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6629">
                                            <p:txEl>
                                              <p:pRg st="3" end="3"/>
                                            </p:txEl>
                                          </p:spTgt>
                                        </p:tgtEl>
                                        <p:attrNameLst>
                                          <p:attrName>style.visibility</p:attrName>
                                        </p:attrNameLst>
                                      </p:cBhvr>
                                      <p:to>
                                        <p:strVal val="visible"/>
                                      </p:to>
                                    </p:set>
                                    <p:anim calcmode="lin" valueType="num">
                                      <p:cBhvr additive="base">
                                        <p:cTn id="55" dur="2000" fill="hold"/>
                                        <p:tgtEl>
                                          <p:spTgt spid="26629">
                                            <p:txEl>
                                              <p:pRg st="3" end="3"/>
                                            </p:txEl>
                                          </p:spTgt>
                                        </p:tgtEl>
                                        <p:attrNameLst>
                                          <p:attrName>ppt_x</p:attrName>
                                        </p:attrNameLst>
                                      </p:cBhvr>
                                      <p:tavLst>
                                        <p:tav tm="0">
                                          <p:val>
                                            <p:strVal val="1+#ppt_w/2"/>
                                          </p:val>
                                        </p:tav>
                                        <p:tav tm="100000">
                                          <p:val>
                                            <p:strVal val="#ppt_x"/>
                                          </p:val>
                                        </p:tav>
                                      </p:tavLst>
                                    </p:anim>
                                    <p:anim calcmode="lin" valueType="num">
                                      <p:cBhvr additive="base">
                                        <p:cTn id="56" dur="2000" fill="hold"/>
                                        <p:tgtEl>
                                          <p:spTgt spid="26629">
                                            <p:txEl>
                                              <p:pRg st="3" end="3"/>
                                            </p:txEl>
                                          </p:spTgt>
                                        </p:tgtEl>
                                        <p:attrNameLst>
                                          <p:attrName>ppt_y</p:attrName>
                                        </p:attrNameLst>
                                      </p:cBhvr>
                                      <p:tavLst>
                                        <p:tav tm="0">
                                          <p:val>
                                            <p:strVal val="#ppt_y"/>
                                          </p:val>
                                        </p:tav>
                                        <p:tav tm="100000">
                                          <p:val>
                                            <p:strVal val="#ppt_y"/>
                                          </p:val>
                                        </p:tav>
                                      </p:tavLst>
                                    </p:anim>
                                  </p:childTnLst>
                                </p:cTn>
                              </p:par>
                              <p:par>
                                <p:cTn id="57" presetID="2" presetClass="entr" presetSubtype="3" fill="hold" nodeType="withEffect">
                                  <p:stCondLst>
                                    <p:cond delay="0"/>
                                  </p:stCondLst>
                                  <p:childTnLst>
                                    <p:set>
                                      <p:cBhvr>
                                        <p:cTn id="58" dur="1" fill="hold">
                                          <p:stCondLst>
                                            <p:cond delay="0"/>
                                          </p:stCondLst>
                                        </p:cTn>
                                        <p:tgtEl>
                                          <p:spTgt spid="26629">
                                            <p:txEl>
                                              <p:pRg st="4" end="4"/>
                                            </p:txEl>
                                          </p:spTgt>
                                        </p:tgtEl>
                                        <p:attrNameLst>
                                          <p:attrName>style.visibility</p:attrName>
                                        </p:attrNameLst>
                                      </p:cBhvr>
                                      <p:to>
                                        <p:strVal val="visible"/>
                                      </p:to>
                                    </p:set>
                                    <p:anim calcmode="lin" valueType="num">
                                      <p:cBhvr additive="base">
                                        <p:cTn id="59" dur="5000" fill="hold"/>
                                        <p:tgtEl>
                                          <p:spTgt spid="26629">
                                            <p:txEl>
                                              <p:pRg st="4" end="4"/>
                                            </p:txEl>
                                          </p:spTgt>
                                        </p:tgtEl>
                                        <p:attrNameLst>
                                          <p:attrName>ppt_x</p:attrName>
                                        </p:attrNameLst>
                                      </p:cBhvr>
                                      <p:tavLst>
                                        <p:tav tm="0">
                                          <p:val>
                                            <p:strVal val="1+#ppt_w/2"/>
                                          </p:val>
                                        </p:tav>
                                        <p:tav tm="100000">
                                          <p:val>
                                            <p:strVal val="#ppt_x"/>
                                          </p:val>
                                        </p:tav>
                                      </p:tavLst>
                                    </p:anim>
                                    <p:anim calcmode="lin" valueType="num">
                                      <p:cBhvr additive="base">
                                        <p:cTn id="60" dur="5000" fill="hold"/>
                                        <p:tgtEl>
                                          <p:spTgt spid="26629">
                                            <p:txEl>
                                              <p:pRg st="4" end="4"/>
                                            </p:txEl>
                                          </p:spTgt>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6629">
                                            <p:txEl>
                                              <p:pRg st="5" end="5"/>
                                            </p:txEl>
                                          </p:spTgt>
                                        </p:tgtEl>
                                        <p:attrNameLst>
                                          <p:attrName>style.visibility</p:attrName>
                                        </p:attrNameLst>
                                      </p:cBhvr>
                                      <p:to>
                                        <p:strVal val="visible"/>
                                      </p:to>
                                    </p:set>
                                    <p:anim calcmode="lin" valueType="num">
                                      <p:cBhvr additive="base">
                                        <p:cTn id="63" dur="3000" fill="hold"/>
                                        <p:tgtEl>
                                          <p:spTgt spid="26629">
                                            <p:txEl>
                                              <p:pRg st="5" end="5"/>
                                            </p:txEl>
                                          </p:spTgt>
                                        </p:tgtEl>
                                        <p:attrNameLst>
                                          <p:attrName>ppt_x</p:attrName>
                                        </p:attrNameLst>
                                      </p:cBhvr>
                                      <p:tavLst>
                                        <p:tav tm="0">
                                          <p:val>
                                            <p:strVal val="#ppt_x"/>
                                          </p:val>
                                        </p:tav>
                                        <p:tav tm="100000">
                                          <p:val>
                                            <p:strVal val="#ppt_x"/>
                                          </p:val>
                                        </p:tav>
                                      </p:tavLst>
                                    </p:anim>
                                    <p:anim calcmode="lin" valueType="num">
                                      <p:cBhvr additive="base">
                                        <p:cTn id="64" dur="3000" fill="hold"/>
                                        <p:tgtEl>
                                          <p:spTgt spid="26629">
                                            <p:txEl>
                                              <p:pRg st="5" end="5"/>
                                            </p:txEl>
                                          </p:spTgt>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6629">
                                            <p:txEl>
                                              <p:pRg st="6" end="6"/>
                                            </p:txEl>
                                          </p:spTgt>
                                        </p:tgtEl>
                                        <p:attrNameLst>
                                          <p:attrName>style.visibility</p:attrName>
                                        </p:attrNameLst>
                                      </p:cBhvr>
                                      <p:to>
                                        <p:strVal val="visible"/>
                                      </p:to>
                                    </p:set>
                                    <p:anim calcmode="lin" valueType="num">
                                      <p:cBhvr additive="base">
                                        <p:cTn id="67" dur="3000" fill="hold"/>
                                        <p:tgtEl>
                                          <p:spTgt spid="26629">
                                            <p:txEl>
                                              <p:pRg st="6" end="6"/>
                                            </p:txEl>
                                          </p:spTgt>
                                        </p:tgtEl>
                                        <p:attrNameLst>
                                          <p:attrName>ppt_x</p:attrName>
                                        </p:attrNameLst>
                                      </p:cBhvr>
                                      <p:tavLst>
                                        <p:tav tm="0">
                                          <p:val>
                                            <p:strVal val="#ppt_x"/>
                                          </p:val>
                                        </p:tav>
                                        <p:tav tm="100000">
                                          <p:val>
                                            <p:strVal val="#ppt_x"/>
                                          </p:val>
                                        </p:tav>
                                      </p:tavLst>
                                    </p:anim>
                                    <p:anim calcmode="lin" valueType="num">
                                      <p:cBhvr additive="base">
                                        <p:cTn id="68" dur="3000" fill="hold"/>
                                        <p:tgtEl>
                                          <p:spTgt spid="26629">
                                            <p:txEl>
                                              <p:pRg st="6" end="6"/>
                                            </p:txEl>
                                          </p:spTgt>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6629">
                                            <p:txEl>
                                              <p:pRg st="7" end="7"/>
                                            </p:txEl>
                                          </p:spTgt>
                                        </p:tgtEl>
                                        <p:attrNameLst>
                                          <p:attrName>style.visibility</p:attrName>
                                        </p:attrNameLst>
                                      </p:cBhvr>
                                      <p:to>
                                        <p:strVal val="visible"/>
                                      </p:to>
                                    </p:set>
                                    <p:anim calcmode="lin" valueType="num">
                                      <p:cBhvr additive="base">
                                        <p:cTn id="71" dur="3000" fill="hold"/>
                                        <p:tgtEl>
                                          <p:spTgt spid="26629">
                                            <p:txEl>
                                              <p:pRg st="7" end="7"/>
                                            </p:txEl>
                                          </p:spTgt>
                                        </p:tgtEl>
                                        <p:attrNameLst>
                                          <p:attrName>ppt_x</p:attrName>
                                        </p:attrNameLst>
                                      </p:cBhvr>
                                      <p:tavLst>
                                        <p:tav tm="0">
                                          <p:val>
                                            <p:strVal val="#ppt_x"/>
                                          </p:val>
                                        </p:tav>
                                        <p:tav tm="100000">
                                          <p:val>
                                            <p:strVal val="#ppt_x"/>
                                          </p:val>
                                        </p:tav>
                                      </p:tavLst>
                                    </p:anim>
                                    <p:anim calcmode="lin" valueType="num">
                                      <p:cBhvr additive="base">
                                        <p:cTn id="72" dur="3000" fill="hold"/>
                                        <p:tgtEl>
                                          <p:spTgt spid="26629">
                                            <p:txEl>
                                              <p:pRg st="7" end="7"/>
                                            </p:txEl>
                                          </p:spTgt>
                                        </p:tgtEl>
                                        <p:attrNameLst>
                                          <p:attrName>ppt_y</p:attrName>
                                        </p:attrNameLst>
                                      </p:cBhvr>
                                      <p:tavLst>
                                        <p:tav tm="0">
                                          <p:val>
                                            <p:strVal val="0-#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629">
                                            <p:txEl>
                                              <p:pRg st="8" end="8"/>
                                            </p:txEl>
                                          </p:spTgt>
                                        </p:tgtEl>
                                        <p:attrNameLst>
                                          <p:attrName>style.visibility</p:attrName>
                                        </p:attrNameLst>
                                      </p:cBhvr>
                                      <p:to>
                                        <p:strVal val="visible"/>
                                      </p:to>
                                    </p:set>
                                    <p:anim calcmode="lin" valueType="num">
                                      <p:cBhvr additive="base">
                                        <p:cTn id="75" dur="3000" fill="hold"/>
                                        <p:tgtEl>
                                          <p:spTgt spid="26629">
                                            <p:txEl>
                                              <p:pRg st="8" end="8"/>
                                            </p:txEl>
                                          </p:spTgt>
                                        </p:tgtEl>
                                        <p:attrNameLst>
                                          <p:attrName>ppt_x</p:attrName>
                                        </p:attrNameLst>
                                      </p:cBhvr>
                                      <p:tavLst>
                                        <p:tav tm="0">
                                          <p:val>
                                            <p:strVal val="#ppt_x"/>
                                          </p:val>
                                        </p:tav>
                                        <p:tav tm="100000">
                                          <p:val>
                                            <p:strVal val="#ppt_x"/>
                                          </p:val>
                                        </p:tav>
                                      </p:tavLst>
                                    </p:anim>
                                    <p:anim calcmode="lin" valueType="num">
                                      <p:cBhvr additive="base">
                                        <p:cTn id="76" dur="3000" fill="hold"/>
                                        <p:tgtEl>
                                          <p:spTgt spid="26629">
                                            <p:txEl>
                                              <p:pRg st="8" end="8"/>
                                            </p:txEl>
                                          </p:spTgt>
                                        </p:tgtEl>
                                        <p:attrNameLst>
                                          <p:attrName>ppt_y</p:attrName>
                                        </p:attrNameLst>
                                      </p:cBhvr>
                                      <p:tavLst>
                                        <p:tav tm="0">
                                          <p:val>
                                            <p:strVal val="1+#ppt_h/2"/>
                                          </p:val>
                                        </p:tav>
                                        <p:tav tm="100000">
                                          <p:val>
                                            <p:strVal val="#ppt_y"/>
                                          </p:val>
                                        </p:tav>
                                      </p:tavLst>
                                    </p:anim>
                                  </p:childTnLst>
                                </p:cTn>
                              </p:par>
                              <p:par>
                                <p:cTn id="77" presetID="9" presetClass="entr" presetSubtype="0"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dissolve">
                                      <p:cBhvr>
                                        <p:cTn id="7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extLst>
              <a:ext uri="{28A0092B-C50C-407E-A947-70E740481C1C}">
                <a14:useLocalDpi xmlns:a14="http://schemas.microsoft.com/office/drawing/2010/main" val="0"/>
              </a:ext>
            </a:extLst>
          </a:blip>
          <a:srcRect l="10457" t="5840" b="5611"/>
          <a:stretch>
            <a:fillRect/>
          </a:stretch>
        </p:blipFill>
        <p:spPr bwMode="auto">
          <a:xfrm>
            <a:off x="0" y="0"/>
            <a:ext cx="9131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400051"/>
            <a:ext cx="6324600" cy="2554545"/>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8000" dirty="0">
                <a:solidFill>
                  <a:schemeClr val="bg2"/>
                </a:solidFill>
                <a:effectLst>
                  <a:outerShdw blurRad="38100" dist="38100" dir="2700000" algn="tl">
                    <a:srgbClr val="000000">
                      <a:alpha val="43137"/>
                    </a:srgbClr>
                  </a:outerShdw>
                </a:effectLst>
                <a:latin typeface="AlternateGotNo1D" pitchFamily="2" charset="0"/>
              </a:rPr>
              <a:t>LEADERSHIP MINDSET</a:t>
            </a:r>
          </a:p>
        </p:txBody>
      </p:sp>
      <p:sp>
        <p:nvSpPr>
          <p:cNvPr id="7" name="TextBox 6"/>
          <p:cNvSpPr txBox="1"/>
          <p:nvPr/>
        </p:nvSpPr>
        <p:spPr>
          <a:xfrm>
            <a:off x="152400" y="76201"/>
            <a:ext cx="838200" cy="1569660"/>
          </a:xfrm>
          <a:prstGeom prst="rect">
            <a:avLst/>
          </a:prstGeom>
          <a:noFill/>
          <a:effectLst>
            <a:outerShdw blurRad="50800" dist="38100" dir="2700000" algn="tl" rotWithShape="0">
              <a:prstClr val="black">
                <a:alpha val="40000"/>
              </a:prstClr>
            </a:outerShdw>
          </a:effectLst>
        </p:spPr>
        <p:txBody>
          <a:bodyPr>
            <a:spAutoFit/>
          </a:bodyPr>
          <a:lstStyle/>
          <a:p>
            <a:pPr>
              <a:defRPr/>
            </a:pPr>
            <a:r>
              <a:rPr lang="en-US" sz="4800" dirty="0">
                <a:solidFill>
                  <a:schemeClr val="bg2"/>
                </a:solidFill>
                <a:effectLst>
                  <a:outerShdw blurRad="38100" dist="38100" dir="2700000" algn="tl">
                    <a:srgbClr val="000000">
                      <a:alpha val="43137"/>
                    </a:srgbClr>
                  </a:outerShdw>
                </a:effectLst>
                <a:latin typeface="AlternateGotNo1D" pitchFamily="2" charset="0"/>
              </a:rPr>
              <a:t>THE</a:t>
            </a:r>
          </a:p>
        </p:txBody>
      </p:sp>
      <p:sp>
        <p:nvSpPr>
          <p:cNvPr id="4" name="Rectangle 3"/>
          <p:cNvSpPr/>
          <p:nvPr/>
        </p:nvSpPr>
        <p:spPr>
          <a:xfrm>
            <a:off x="-76200" y="5292726"/>
            <a:ext cx="6477000" cy="769441"/>
          </a:xfrm>
          <a:prstGeom prst="rect">
            <a:avLst/>
          </a:prstGeom>
          <a:noFill/>
        </p:spPr>
        <p:txBody>
          <a:bodyPr>
            <a:spAutoFit/>
          </a:bodyPr>
          <a:lstStyle/>
          <a:p>
            <a:pPr algn="ctr">
              <a:defRPr/>
            </a:pPr>
            <a:r>
              <a:rPr lang="en-US" sz="4400" dirty="0">
                <a:ln w="0"/>
                <a:solidFill>
                  <a:schemeClr val="bg2"/>
                </a:solidFill>
                <a:effectLst>
                  <a:outerShdw blurRad="38100" dist="38100" dir="2700000" algn="tl">
                    <a:srgbClr val="000000">
                      <a:alpha val="43137"/>
                    </a:srgbClr>
                  </a:outerShdw>
                </a:effectLst>
              </a:rPr>
              <a:t>www.NashConsulting.com</a:t>
            </a:r>
          </a:p>
        </p:txBody>
      </p:sp>
      <p:sp>
        <p:nvSpPr>
          <p:cNvPr id="44038" name="TextBox 2"/>
          <p:cNvSpPr txBox="1">
            <a:spLocks noChangeArrowheads="1"/>
          </p:cNvSpPr>
          <p:nvPr/>
        </p:nvSpPr>
        <p:spPr bwMode="auto">
          <a:xfrm>
            <a:off x="381000" y="6105526"/>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3200">
                <a:latin typeface="AlternateGotNo1D" pitchFamily="2" charset="0"/>
              </a:rPr>
              <a:t>Michael Nash		mike@nashconsulting.com	  425.298.7616</a:t>
            </a:r>
          </a:p>
        </p:txBody>
      </p:sp>
    </p:spTree>
    <p:extLst>
      <p:ext uri="{BB962C8B-B14F-4D97-AF65-F5344CB8AC3E}">
        <p14:creationId xmlns:p14="http://schemas.microsoft.com/office/powerpoint/2010/main" val="1399933243"/>
      </p:ext>
    </p:extLst>
  </p:cSld>
  <p:clrMapOvr>
    <a:masterClrMapping/>
  </p:clrMapOvr>
  <p:transition spd="slow">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47309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688860" y="4376993"/>
            <a:ext cx="1571625" cy="952500"/>
          </a:xfrm>
          <a:prstGeom prst="rect">
            <a:avLst/>
          </a:prstGeom>
        </p:spPr>
      </p:pic>
      <p:sp>
        <p:nvSpPr>
          <p:cNvPr id="2" name="TextBox 1"/>
          <p:cNvSpPr txBox="1"/>
          <p:nvPr/>
        </p:nvSpPr>
        <p:spPr>
          <a:xfrm>
            <a:off x="413359" y="1628385"/>
            <a:ext cx="8480120" cy="2062103"/>
          </a:xfrm>
          <a:prstGeom prst="rect">
            <a:avLst/>
          </a:prstGeom>
          <a:noFill/>
        </p:spPr>
        <p:txBody>
          <a:bodyPr wrap="square" rtlCol="0">
            <a:spAutoFit/>
          </a:bodyPr>
          <a:lstStyle/>
          <a:p>
            <a:pPr algn="ctr" defTabSz="457200"/>
            <a:r>
              <a:rPr lang="en-US" sz="4400" dirty="0">
                <a:solidFill>
                  <a:srgbClr val="33006F"/>
                </a:solidFill>
              </a:rPr>
              <a:t>2017 Washington </a:t>
            </a:r>
          </a:p>
          <a:p>
            <a:pPr algn="ctr" defTabSz="457200"/>
            <a:r>
              <a:rPr lang="en-US" sz="4400" dirty="0">
                <a:solidFill>
                  <a:srgbClr val="33006F"/>
                </a:solidFill>
              </a:rPr>
              <a:t>Leadership Summit</a:t>
            </a:r>
          </a:p>
          <a:p>
            <a:pPr algn="ctr" defTabSz="457200"/>
            <a:r>
              <a:rPr lang="en-US" sz="3200" dirty="0">
                <a:solidFill>
                  <a:srgbClr val="33006F"/>
                </a:solidFill>
              </a:rPr>
              <a:t>Building and Sustaining Organizational Excellence</a:t>
            </a:r>
            <a:r>
              <a:rPr lang="en-US" sz="4000" dirty="0">
                <a:solidFill>
                  <a:srgbClr val="33006F"/>
                </a:solidFill>
              </a:rPr>
              <a:t> </a:t>
            </a:r>
          </a:p>
        </p:txBody>
      </p:sp>
    </p:spTree>
    <p:extLst>
      <p:ext uri="{BB962C8B-B14F-4D97-AF65-F5344CB8AC3E}">
        <p14:creationId xmlns:p14="http://schemas.microsoft.com/office/powerpoint/2010/main" val="37306347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2046060"/>
            <a:ext cx="6972300" cy="2400680"/>
          </a:xfrm>
        </p:spPr>
        <p:txBody>
          <a:bodyPr>
            <a:normAutofit/>
          </a:bodyPr>
          <a:lstStyle/>
          <a:p>
            <a:pPr algn="ctr"/>
            <a:r>
              <a:rPr lang="en-US" cap="all" dirty="0" smtClean="0"/>
              <a:t> Tools to </a:t>
            </a:r>
          </a:p>
          <a:p>
            <a:pPr algn="ctr"/>
            <a:r>
              <a:rPr lang="en-US" sz="3900" cap="all" dirty="0" smtClean="0">
                <a:solidFill>
                  <a:schemeClr val="bg1"/>
                </a:solidFill>
              </a:rPr>
              <a:t>Engage everyone</a:t>
            </a:r>
            <a:endParaRPr lang="en-US" sz="3900" cap="all" dirty="0">
              <a:solidFill>
                <a:schemeClr val="bg1"/>
              </a:solidFill>
            </a:endParaRPr>
          </a:p>
        </p:txBody>
      </p:sp>
      <p:sp>
        <p:nvSpPr>
          <p:cNvPr id="4" name="TextBox 3"/>
          <p:cNvSpPr txBox="1"/>
          <p:nvPr/>
        </p:nvSpPr>
        <p:spPr>
          <a:xfrm>
            <a:off x="671759" y="5007764"/>
            <a:ext cx="6103947" cy="923330"/>
          </a:xfrm>
          <a:prstGeom prst="rect">
            <a:avLst/>
          </a:prstGeom>
          <a:noFill/>
        </p:spPr>
        <p:txBody>
          <a:bodyPr wrap="square" rtlCol="0">
            <a:spAutoFit/>
          </a:bodyPr>
          <a:lstStyle/>
          <a:p>
            <a:pPr defTabSz="457200"/>
            <a:r>
              <a:rPr lang="en-US" cap="all" dirty="0">
                <a:solidFill>
                  <a:srgbClr val="D8D9DA"/>
                </a:solidFill>
                <a:latin typeface="Uni Sans" charset="0"/>
              </a:rPr>
              <a:t>Jeanne Semura, PhD</a:t>
            </a:r>
          </a:p>
          <a:p>
            <a:pPr defTabSz="457200"/>
            <a:r>
              <a:rPr lang="en-US" cap="all" dirty="0">
                <a:solidFill>
                  <a:srgbClr val="D8D9DA"/>
                </a:solidFill>
                <a:latin typeface="Uni Sans" charset="0"/>
              </a:rPr>
              <a:t>Consultant, Organizational Excellence, Finance and Administration</a:t>
            </a:r>
          </a:p>
        </p:txBody>
      </p:sp>
    </p:spTree>
    <p:extLst>
      <p:ext uri="{BB962C8B-B14F-4D97-AF65-F5344CB8AC3E}">
        <p14:creationId xmlns:p14="http://schemas.microsoft.com/office/powerpoint/2010/main" val="37672489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66% of Us employees not engaged march 2016 - Gallup</a:t>
            </a:r>
            <a:endParaRPr lang="en-US" dirty="0"/>
          </a:p>
        </p:txBody>
      </p:sp>
      <p:sp>
        <p:nvSpPr>
          <p:cNvPr id="3" name="Text Placeholder 2"/>
          <p:cNvSpPr>
            <a:spLocks noGrp="1"/>
          </p:cNvSpPr>
          <p:nvPr>
            <p:ph type="body" sz="quarter" idx="11"/>
          </p:nvPr>
        </p:nvSpPr>
        <p:spPr>
          <a:xfrm>
            <a:off x="250371" y="2226583"/>
            <a:ext cx="2417674" cy="3923696"/>
          </a:xfrm>
        </p:spPr>
        <p:txBody>
          <a:bodyPr/>
          <a:lstStyle/>
          <a:p>
            <a:r>
              <a:rPr lang="en-US" b="1" dirty="0" smtClean="0"/>
              <a:t>49.5% </a:t>
            </a:r>
            <a:r>
              <a:rPr lang="en-US" dirty="0" smtClean="0"/>
              <a:t>employees </a:t>
            </a:r>
            <a:r>
              <a:rPr lang="en-US" b="1" dirty="0" smtClean="0">
                <a:solidFill>
                  <a:srgbClr val="FF0000"/>
                </a:solidFill>
              </a:rPr>
              <a:t>“not engaged”</a:t>
            </a:r>
          </a:p>
          <a:p>
            <a:pPr marL="0" indent="0">
              <a:buNone/>
            </a:pPr>
            <a:endParaRPr lang="en-US" dirty="0" smtClean="0"/>
          </a:p>
          <a:p>
            <a:r>
              <a:rPr lang="en-US" b="1" dirty="0" smtClean="0"/>
              <a:t>16.5% </a:t>
            </a:r>
            <a:r>
              <a:rPr lang="en-US" dirty="0" smtClean="0"/>
              <a:t>of employees were </a:t>
            </a:r>
            <a:r>
              <a:rPr lang="en-US" b="1" dirty="0" smtClean="0">
                <a:solidFill>
                  <a:srgbClr val="FF0000"/>
                </a:solidFill>
              </a:rPr>
              <a:t>“actively disengaged”</a:t>
            </a:r>
            <a:endParaRPr lang="en-US" b="1" dirty="0">
              <a:solidFill>
                <a:srgbClr val="FF0000"/>
              </a:solidFill>
            </a:endParaRPr>
          </a:p>
        </p:txBody>
      </p:sp>
      <p:pic>
        <p:nvPicPr>
          <p:cNvPr id="4" name="Picture 4" descr="http://www.liberatingstructures.com/storage/Elephant%20in%20room%205.jpg?__SQUARESPACE_CACHEVERSION=14358627903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995" y="1468158"/>
            <a:ext cx="6489369" cy="486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765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2016 Trends report: </a:t>
            </a:r>
            <a:r>
              <a:rPr lang="en-US" sz="2000" b="1" dirty="0">
                <a:solidFill>
                  <a:schemeClr val="tx1"/>
                </a:solidFill>
                <a:latin typeface="Open Sans Light"/>
                <a:cs typeface="Open Sans Light"/>
              </a:rPr>
              <a:t/>
            </a:r>
            <a:br>
              <a:rPr lang="en-US" sz="2000" b="1" dirty="0">
                <a:solidFill>
                  <a:schemeClr val="tx1"/>
                </a:solidFill>
                <a:latin typeface="Open Sans Light"/>
                <a:cs typeface="Open Sans Light"/>
              </a:rPr>
            </a:br>
            <a:r>
              <a:rPr lang="en-US" dirty="0" smtClean="0"/>
              <a:t>10 key shifts in higher education</a:t>
            </a:r>
            <a:endParaRPr lang="en-US" dirty="0"/>
          </a:p>
        </p:txBody>
      </p:sp>
      <p:sp>
        <p:nvSpPr>
          <p:cNvPr id="3" name="Text Placeholder 2"/>
          <p:cNvSpPr>
            <a:spLocks noGrp="1"/>
          </p:cNvSpPr>
          <p:nvPr>
            <p:ph type="body" sz="quarter" idx="11"/>
          </p:nvPr>
        </p:nvSpPr>
        <p:spPr/>
        <p:txBody>
          <a:bodyPr numCol="2"/>
          <a:lstStyle/>
          <a:p>
            <a:pPr marL="514350" indent="-514350">
              <a:buFont typeface="+mj-lt"/>
              <a:buAutoNum type="arabicPeriod"/>
            </a:pPr>
            <a:r>
              <a:rPr lang="en-US" sz="2000" b="1" dirty="0">
                <a:solidFill>
                  <a:schemeClr val="tx1"/>
                </a:solidFill>
              </a:rPr>
              <a:t>Fresh wave of attacks on free speech, often from students</a:t>
            </a:r>
          </a:p>
          <a:p>
            <a:pPr marL="514350" indent="-514350">
              <a:buFont typeface="+mj-lt"/>
              <a:buAutoNum type="arabicPeriod"/>
            </a:pPr>
            <a:r>
              <a:rPr lang="en-US" sz="2000" b="1" i="1" u="sng" dirty="0">
                <a:solidFill>
                  <a:schemeClr val="tx1"/>
                </a:solidFill>
              </a:rPr>
              <a:t>Efforts to combat sexual assault by creating new cultural norms on campus</a:t>
            </a:r>
          </a:p>
          <a:p>
            <a:pPr marL="514350" indent="-514350">
              <a:buFont typeface="+mj-lt"/>
              <a:buAutoNum type="arabicPeriod"/>
            </a:pPr>
            <a:r>
              <a:rPr lang="en-US" sz="2000" b="1" i="1" u="sng" dirty="0">
                <a:solidFill>
                  <a:schemeClr val="tx1"/>
                </a:solidFill>
              </a:rPr>
              <a:t>Growing use of metrics to measure faculty productivity</a:t>
            </a:r>
          </a:p>
          <a:p>
            <a:pPr marL="514350" indent="-514350">
              <a:buFont typeface="+mj-lt"/>
              <a:buAutoNum type="arabicPeriod"/>
            </a:pPr>
            <a:r>
              <a:rPr lang="en-US" sz="2000" b="1" i="1" dirty="0">
                <a:solidFill>
                  <a:schemeClr val="tx1"/>
                </a:solidFill>
              </a:rPr>
              <a:t>Need for leaders to react quickly to events that could quickly spin out of control </a:t>
            </a:r>
          </a:p>
          <a:p>
            <a:pPr marL="514350" indent="-514350">
              <a:buFont typeface="+mj-lt"/>
              <a:buAutoNum type="arabicPeriod"/>
            </a:pPr>
            <a:r>
              <a:rPr lang="en-US" sz="2000" b="1" i="1" u="sng" dirty="0">
                <a:solidFill>
                  <a:schemeClr val="tx1"/>
                </a:solidFill>
              </a:rPr>
              <a:t>Widespread attacks on shared governance</a:t>
            </a:r>
          </a:p>
          <a:p>
            <a:pPr marL="514350" indent="-514350">
              <a:buFont typeface="+mj-lt"/>
              <a:buAutoNum type="arabicPeriod"/>
            </a:pPr>
            <a:r>
              <a:rPr lang="en-US" sz="2000" b="1" i="1" u="sng" dirty="0">
                <a:solidFill>
                  <a:schemeClr val="tx1"/>
                </a:solidFill>
              </a:rPr>
              <a:t>Outsourcing services not core part of mission</a:t>
            </a:r>
          </a:p>
          <a:p>
            <a:pPr marL="514350" indent="-514350">
              <a:buFont typeface="+mj-lt"/>
              <a:buAutoNum type="arabicPeriod"/>
            </a:pPr>
            <a:r>
              <a:rPr lang="en-US" sz="2000" dirty="0">
                <a:solidFill>
                  <a:schemeClr val="accent5"/>
                </a:solidFill>
              </a:rPr>
              <a:t>Increased scrutiny of academic research</a:t>
            </a:r>
          </a:p>
          <a:p>
            <a:pPr marL="514350" indent="-514350">
              <a:buFont typeface="+mj-lt"/>
              <a:buAutoNum type="arabicPeriod"/>
            </a:pPr>
            <a:r>
              <a:rPr lang="en-US" sz="2000" dirty="0">
                <a:solidFill>
                  <a:schemeClr val="accent5"/>
                </a:solidFill>
              </a:rPr>
              <a:t>Movement to overhaul college transcript</a:t>
            </a:r>
          </a:p>
          <a:p>
            <a:pPr marL="514350" indent="-514350">
              <a:buFont typeface="+mj-lt"/>
              <a:buAutoNum type="arabicPeriod"/>
            </a:pPr>
            <a:r>
              <a:rPr lang="en-US" sz="2000" dirty="0">
                <a:solidFill>
                  <a:schemeClr val="accent5"/>
                </a:solidFill>
              </a:rPr>
              <a:t>The rise of instructional designer</a:t>
            </a:r>
          </a:p>
          <a:p>
            <a:pPr marL="514350" indent="-514350">
              <a:buFont typeface="+mj-lt"/>
              <a:buAutoNum type="arabicPeriod"/>
            </a:pPr>
            <a:r>
              <a:rPr lang="en-US" sz="2000" dirty="0">
                <a:solidFill>
                  <a:schemeClr val="accent5"/>
                </a:solidFill>
              </a:rPr>
              <a:t>Better marketing to survive enrollment challenges and create institutional </a:t>
            </a:r>
            <a:r>
              <a:rPr lang="en-US" sz="2000" dirty="0">
                <a:solidFill>
                  <a:schemeClr val="tx1"/>
                </a:solidFill>
              </a:rPr>
              <a:t>identify </a:t>
            </a:r>
          </a:p>
          <a:p>
            <a:pPr marL="514350" indent="-514350">
              <a:buFont typeface="+mj-lt"/>
              <a:buAutoNum type="arabicPeriod"/>
            </a:pPr>
            <a:endParaRPr lang="en-US" sz="2000" b="1" dirty="0">
              <a:solidFill>
                <a:schemeClr val="tx1"/>
              </a:solidFill>
            </a:endParaRPr>
          </a:p>
        </p:txBody>
      </p:sp>
      <p:sp>
        <p:nvSpPr>
          <p:cNvPr id="4" name="TextBox 3"/>
          <p:cNvSpPr txBox="1"/>
          <p:nvPr/>
        </p:nvSpPr>
        <p:spPr>
          <a:xfrm>
            <a:off x="659305" y="6399975"/>
            <a:ext cx="6610864" cy="253916"/>
          </a:xfrm>
          <a:prstGeom prst="rect">
            <a:avLst/>
          </a:prstGeom>
          <a:noFill/>
        </p:spPr>
        <p:txBody>
          <a:bodyPr wrap="square" rtlCol="0">
            <a:spAutoFit/>
          </a:bodyPr>
          <a:lstStyle/>
          <a:p>
            <a:pPr defTabSz="457200"/>
            <a:r>
              <a:rPr lang="en-US" sz="1050" i="1" dirty="0">
                <a:solidFill>
                  <a:srgbClr val="33006F"/>
                </a:solidFill>
                <a:latin typeface="Open Sans Light" charset="0"/>
                <a:ea typeface="Open Sans Light" charset="0"/>
                <a:cs typeface="Open Sans Light" charset="0"/>
              </a:rPr>
              <a:t>The Chronicle of Higher Education, Special Report February 29, 2016</a:t>
            </a:r>
          </a:p>
        </p:txBody>
      </p:sp>
    </p:spTree>
    <p:extLst>
      <p:ext uri="{BB962C8B-B14F-4D97-AF65-F5344CB8AC3E}">
        <p14:creationId xmlns:p14="http://schemas.microsoft.com/office/powerpoint/2010/main" val="21599939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chor="b"/>
          <a:lstStyle/>
          <a:p>
            <a:r>
              <a:rPr lang="en-US" dirty="0" err="1" smtClean="0"/>
              <a:t>Uw</a:t>
            </a:r>
            <a:r>
              <a:rPr lang="en-US" dirty="0" smtClean="0"/>
              <a:t> strategy 2016</a:t>
            </a:r>
            <a:endParaRPr lang="en-US" dirty="0"/>
          </a:p>
        </p:txBody>
      </p:sp>
      <p:sp>
        <p:nvSpPr>
          <p:cNvPr id="6" name="Text Placeholder 5"/>
          <p:cNvSpPr>
            <a:spLocks noGrp="1"/>
          </p:cNvSpPr>
          <p:nvPr>
            <p:ph type="body" sz="quarter" idx="12"/>
          </p:nvPr>
        </p:nvSpPr>
        <p:spPr/>
        <p:txBody>
          <a:bodyPr/>
          <a:lstStyle/>
          <a:p>
            <a:r>
              <a:rPr lang="en-US" dirty="0" smtClean="0"/>
              <a:t>Sustainable academic business plan</a:t>
            </a:r>
            <a:endParaRPr lang="en-US" dirty="0"/>
          </a:p>
        </p:txBody>
      </p:sp>
      <p:pic>
        <p:nvPicPr>
          <p:cNvPr id="7" name="Content Placeholder 3"/>
          <p:cNvPicPr>
            <a:picLocks noChangeAspect="1"/>
          </p:cNvPicPr>
          <p:nvPr/>
        </p:nvPicPr>
        <p:blipFill>
          <a:blip r:embed="rId2"/>
          <a:stretch>
            <a:fillRect/>
          </a:stretch>
        </p:blipFill>
        <p:spPr>
          <a:xfrm>
            <a:off x="659305" y="2320240"/>
            <a:ext cx="4774340" cy="4269917"/>
          </a:xfrm>
          <a:prstGeom prst="rect">
            <a:avLst/>
          </a:prstGeom>
        </p:spPr>
      </p:pic>
      <p:sp>
        <p:nvSpPr>
          <p:cNvPr id="8" name="Oval 7"/>
          <p:cNvSpPr/>
          <p:nvPr/>
        </p:nvSpPr>
        <p:spPr>
          <a:xfrm>
            <a:off x="4520436" y="5844591"/>
            <a:ext cx="898221" cy="384048"/>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E8D3A2"/>
              </a:solidFill>
            </a:endParaRPr>
          </a:p>
        </p:txBody>
      </p:sp>
    </p:spTree>
    <p:extLst>
      <p:ext uri="{BB962C8B-B14F-4D97-AF65-F5344CB8AC3E}">
        <p14:creationId xmlns:p14="http://schemas.microsoft.com/office/powerpoint/2010/main" val="31110598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Uw</a:t>
            </a:r>
            <a:r>
              <a:rPr lang="en-US" dirty="0" smtClean="0"/>
              <a:t> transforming administration program</a:t>
            </a:r>
            <a:endParaRPr lang="en-US" dirty="0"/>
          </a:p>
        </p:txBody>
      </p:sp>
      <p:sp>
        <p:nvSpPr>
          <p:cNvPr id="4" name="Text Placeholder 3"/>
          <p:cNvSpPr>
            <a:spLocks noGrp="1"/>
          </p:cNvSpPr>
          <p:nvPr>
            <p:ph type="body" sz="quarter" idx="12"/>
          </p:nvPr>
        </p:nvSpPr>
        <p:spPr/>
        <p:txBody>
          <a:bodyPr/>
          <a:lstStyle/>
          <a:p>
            <a:r>
              <a:rPr lang="en-US" dirty="0" smtClean="0"/>
              <a:t>Launched in </a:t>
            </a:r>
            <a:r>
              <a:rPr lang="en-US" dirty="0"/>
              <a:t>A</a:t>
            </a:r>
            <a:r>
              <a:rPr lang="en-US" dirty="0" smtClean="0"/>
              <a:t>pril 2015</a:t>
            </a:r>
            <a:endParaRPr lang="en-US" dirty="0"/>
          </a:p>
        </p:txBody>
      </p:sp>
      <p:sp>
        <p:nvSpPr>
          <p:cNvPr id="7" name="Text Placeholder 2"/>
          <p:cNvSpPr>
            <a:spLocks noGrp="1"/>
          </p:cNvSpPr>
          <p:nvPr>
            <p:ph type="body" idx="4294967295"/>
          </p:nvPr>
        </p:nvSpPr>
        <p:spPr>
          <a:xfrm>
            <a:off x="653185" y="2428923"/>
            <a:ext cx="4133135" cy="823912"/>
          </a:xfrm>
          <a:prstGeom prst="rect">
            <a:avLst/>
          </a:prstGeom>
        </p:spPr>
        <p:txBody>
          <a:bodyPr anchor="t">
            <a:normAutofit/>
          </a:bodyPr>
          <a:lstStyle/>
          <a:p>
            <a:pPr marL="0" indent="0">
              <a:buNone/>
            </a:pPr>
            <a:r>
              <a:rPr lang="en-US" sz="1600" b="1" dirty="0" smtClean="0">
                <a:latin typeface="Open Sans" charset="0"/>
                <a:ea typeface="Open Sans" charset="0"/>
                <a:cs typeface="Open Sans" charset="0"/>
              </a:rPr>
              <a:t>Transforming Administration Program </a:t>
            </a:r>
            <a:endParaRPr lang="en-US" sz="1800" b="1" dirty="0">
              <a:latin typeface="Open Sans" charset="0"/>
              <a:ea typeface="Open Sans" charset="0"/>
              <a:cs typeface="Open Sans" charset="0"/>
            </a:endParaRPr>
          </a:p>
        </p:txBody>
      </p:sp>
      <p:sp>
        <p:nvSpPr>
          <p:cNvPr id="8" name="Content Placeholder 3"/>
          <p:cNvSpPr txBox="1">
            <a:spLocks/>
          </p:cNvSpPr>
          <p:nvPr/>
        </p:nvSpPr>
        <p:spPr>
          <a:xfrm>
            <a:off x="653184" y="2938505"/>
            <a:ext cx="3612518" cy="36845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sz="1600" dirty="0" smtClean="0">
                <a:solidFill>
                  <a:srgbClr val="D8D9DA">
                    <a:lumMod val="10000"/>
                  </a:srgbClr>
                </a:solidFill>
                <a:latin typeface="Open Sans" charset="0"/>
                <a:ea typeface="Open Sans" charset="0"/>
                <a:cs typeface="Open Sans" charset="0"/>
              </a:rPr>
              <a:t>Enhance the culture of service in UW’s central administration</a:t>
            </a:r>
            <a:br>
              <a:rPr lang="en-US" sz="1600" dirty="0" smtClean="0">
                <a:solidFill>
                  <a:srgbClr val="D8D9DA">
                    <a:lumMod val="10000"/>
                  </a:srgbClr>
                </a:solidFill>
                <a:latin typeface="Open Sans" charset="0"/>
                <a:ea typeface="Open Sans" charset="0"/>
                <a:cs typeface="Open Sans" charset="0"/>
              </a:rPr>
            </a:br>
            <a:endParaRPr lang="en-US" sz="1600" dirty="0" smtClean="0">
              <a:solidFill>
                <a:srgbClr val="D8D9DA">
                  <a:lumMod val="10000"/>
                </a:srgbClr>
              </a:solidFill>
              <a:latin typeface="Open Sans" charset="0"/>
              <a:ea typeface="Open Sans" charset="0"/>
              <a:cs typeface="Open Sans" charset="0"/>
            </a:endParaRPr>
          </a:p>
          <a:p>
            <a:pPr marL="514350" indent="-514350">
              <a:buFont typeface="+mj-lt"/>
              <a:buAutoNum type="arabicPeriod"/>
            </a:pPr>
            <a:r>
              <a:rPr lang="en-US" sz="1600" dirty="0" smtClean="0">
                <a:solidFill>
                  <a:srgbClr val="D8D9DA">
                    <a:lumMod val="10000"/>
                  </a:srgbClr>
                </a:solidFill>
                <a:latin typeface="Open Sans" charset="0"/>
                <a:ea typeface="Open Sans" charset="0"/>
                <a:cs typeface="Open Sans" charset="0"/>
              </a:rPr>
              <a:t>Bring administrative units together to work as one UW administration with common:</a:t>
            </a:r>
          </a:p>
          <a:p>
            <a:pPr lvl="1">
              <a:buFont typeface="Wingdings" charset="2"/>
              <a:buChar char="§"/>
            </a:pPr>
            <a:r>
              <a:rPr lang="en-US" sz="1400" dirty="0">
                <a:solidFill>
                  <a:srgbClr val="D8D9DA">
                    <a:lumMod val="10000"/>
                  </a:srgbClr>
                </a:solidFill>
                <a:latin typeface="Open Sans" charset="0"/>
                <a:ea typeface="Open Sans" charset="0"/>
                <a:cs typeface="Open Sans" charset="0"/>
              </a:rPr>
              <a:t>V</a:t>
            </a:r>
            <a:r>
              <a:rPr lang="en-US" sz="1400" dirty="0" smtClean="0">
                <a:solidFill>
                  <a:srgbClr val="D8D9DA">
                    <a:lumMod val="10000"/>
                  </a:srgbClr>
                </a:solidFill>
                <a:latin typeface="Open Sans" charset="0"/>
                <a:ea typeface="Open Sans" charset="0"/>
                <a:cs typeface="Open Sans" charset="0"/>
              </a:rPr>
              <a:t>ision, </a:t>
            </a:r>
          </a:p>
          <a:p>
            <a:pPr lvl="1">
              <a:buFont typeface="Wingdings" charset="2"/>
              <a:buChar char="§"/>
            </a:pPr>
            <a:r>
              <a:rPr lang="en-US" sz="1400" dirty="0">
                <a:solidFill>
                  <a:srgbClr val="D8D9DA">
                    <a:lumMod val="10000"/>
                  </a:srgbClr>
                </a:solidFill>
                <a:latin typeface="Open Sans" charset="0"/>
                <a:ea typeface="Open Sans" charset="0"/>
                <a:cs typeface="Open Sans" charset="0"/>
              </a:rPr>
              <a:t>C</a:t>
            </a:r>
            <a:r>
              <a:rPr lang="en-US" sz="1400" dirty="0" smtClean="0">
                <a:solidFill>
                  <a:srgbClr val="D8D9DA">
                    <a:lumMod val="10000"/>
                  </a:srgbClr>
                </a:solidFill>
                <a:latin typeface="Open Sans" charset="0"/>
                <a:ea typeface="Open Sans" charset="0"/>
                <a:cs typeface="Open Sans" charset="0"/>
              </a:rPr>
              <a:t>ulture of service, and </a:t>
            </a:r>
          </a:p>
          <a:p>
            <a:pPr lvl="1">
              <a:buFont typeface="Wingdings" charset="2"/>
              <a:buChar char="§"/>
            </a:pPr>
            <a:r>
              <a:rPr lang="en-US" sz="1400" dirty="0">
                <a:solidFill>
                  <a:srgbClr val="D8D9DA">
                    <a:lumMod val="10000"/>
                  </a:srgbClr>
                </a:solidFill>
                <a:latin typeface="Open Sans" charset="0"/>
                <a:ea typeface="Open Sans" charset="0"/>
                <a:cs typeface="Open Sans" charset="0"/>
              </a:rPr>
              <a:t>C</a:t>
            </a:r>
            <a:r>
              <a:rPr lang="en-US" sz="1400" dirty="0" smtClean="0">
                <a:solidFill>
                  <a:srgbClr val="D8D9DA">
                    <a:lumMod val="10000"/>
                  </a:srgbClr>
                </a:solidFill>
                <a:latin typeface="Open Sans" charset="0"/>
                <a:ea typeface="Open Sans" charset="0"/>
                <a:cs typeface="Open Sans" charset="0"/>
              </a:rPr>
              <a:t>ommitment to continuous improvement</a:t>
            </a:r>
          </a:p>
          <a:p>
            <a:endParaRPr lang="en-US" sz="1600" dirty="0">
              <a:solidFill>
                <a:srgbClr val="D8D9DA">
                  <a:lumMod val="10000"/>
                </a:srgbClr>
              </a:solidFill>
              <a:latin typeface="Open Sans" charset="0"/>
              <a:ea typeface="Open Sans" charset="0"/>
              <a:cs typeface="Open Sans" charset="0"/>
            </a:endParaRPr>
          </a:p>
        </p:txBody>
      </p:sp>
      <p:sp>
        <p:nvSpPr>
          <p:cNvPr id="9" name="Text Placeholder 4"/>
          <p:cNvSpPr>
            <a:spLocks noGrp="1"/>
          </p:cNvSpPr>
          <p:nvPr>
            <p:ph type="body" sz="quarter" idx="4294967295"/>
          </p:nvPr>
        </p:nvSpPr>
        <p:spPr>
          <a:xfrm>
            <a:off x="4961771" y="2428924"/>
            <a:ext cx="3488854" cy="559329"/>
          </a:xfrm>
          <a:prstGeom prst="rect">
            <a:avLst/>
          </a:prstGeom>
        </p:spPr>
        <p:txBody>
          <a:bodyPr anchor="t">
            <a:normAutofit/>
          </a:bodyPr>
          <a:lstStyle/>
          <a:p>
            <a:pPr marL="0" indent="0">
              <a:buNone/>
            </a:pPr>
            <a:r>
              <a:rPr lang="en-US" sz="1600" b="1" dirty="0" smtClean="0">
                <a:latin typeface="Open Sans" charset="0"/>
                <a:ea typeface="Open Sans" charset="0"/>
                <a:cs typeface="Open Sans" charset="0"/>
              </a:rPr>
              <a:t>Organizational Excellence (OE)</a:t>
            </a:r>
            <a:endParaRPr lang="en-US" sz="1600" b="1" dirty="0">
              <a:latin typeface="Open Sans" charset="0"/>
              <a:ea typeface="Open Sans" charset="0"/>
              <a:cs typeface="Open Sans" charset="0"/>
            </a:endParaRPr>
          </a:p>
        </p:txBody>
      </p:sp>
      <p:sp>
        <p:nvSpPr>
          <p:cNvPr id="11" name="Rectangle 10"/>
          <p:cNvSpPr/>
          <p:nvPr/>
        </p:nvSpPr>
        <p:spPr>
          <a:xfrm>
            <a:off x="4961773" y="2938504"/>
            <a:ext cx="3682167" cy="3154710"/>
          </a:xfrm>
          <a:prstGeom prst="rect">
            <a:avLst/>
          </a:prstGeom>
        </p:spPr>
        <p:txBody>
          <a:bodyPr wrap="square">
            <a:spAutoFit/>
          </a:bodyPr>
          <a:lstStyle/>
          <a:p>
            <a:pPr defTabSz="457200"/>
            <a:r>
              <a:rPr lang="en-US" sz="1600" dirty="0">
                <a:solidFill>
                  <a:srgbClr val="D8D9DA">
                    <a:lumMod val="10000"/>
                  </a:srgbClr>
                </a:solidFill>
                <a:latin typeface="Open Sans" charset="0"/>
                <a:ea typeface="Open Sans" charset="0"/>
                <a:cs typeface="Open Sans" charset="0"/>
              </a:rPr>
              <a:t>Sponsored by Provost and President under the 2y2d Initiative and the Sustainable Academic Business Plan, OE:</a:t>
            </a:r>
            <a:br>
              <a:rPr lang="en-US" sz="1600" dirty="0">
                <a:solidFill>
                  <a:srgbClr val="D8D9DA">
                    <a:lumMod val="10000"/>
                  </a:srgbClr>
                </a:solidFill>
                <a:latin typeface="Open Sans" charset="0"/>
                <a:ea typeface="Open Sans" charset="0"/>
                <a:cs typeface="Open Sans" charset="0"/>
              </a:rPr>
            </a:br>
            <a:endParaRPr lang="en-US" sz="1600" dirty="0">
              <a:solidFill>
                <a:srgbClr val="D8D9DA">
                  <a:lumMod val="10000"/>
                </a:srgbClr>
              </a:solidFill>
              <a:latin typeface="Open Sans" charset="0"/>
              <a:ea typeface="Open Sans" charset="0"/>
              <a:cs typeface="Open Sans" charset="0"/>
            </a:endParaRPr>
          </a:p>
          <a:p>
            <a:pPr marL="342900" indent="-342900" defTabSz="457200">
              <a:buFont typeface="+mj-lt"/>
              <a:buAutoNum type="arabicPeriod"/>
            </a:pPr>
            <a:r>
              <a:rPr lang="en-US" sz="1600" dirty="0">
                <a:solidFill>
                  <a:srgbClr val="D8D9DA">
                    <a:lumMod val="10000"/>
                  </a:srgbClr>
                </a:solidFill>
                <a:latin typeface="Open Sans" charset="0"/>
                <a:ea typeface="Open Sans" charset="0"/>
                <a:cs typeface="Open Sans" charset="0"/>
              </a:rPr>
              <a:t>Leads UW in improving organizational effectiveness and</a:t>
            </a:r>
            <a:br>
              <a:rPr lang="en-US" sz="1600" dirty="0">
                <a:solidFill>
                  <a:srgbClr val="D8D9DA">
                    <a:lumMod val="10000"/>
                  </a:srgbClr>
                </a:solidFill>
                <a:latin typeface="Open Sans" charset="0"/>
                <a:ea typeface="Open Sans" charset="0"/>
                <a:cs typeface="Open Sans" charset="0"/>
              </a:rPr>
            </a:br>
            <a:endParaRPr lang="en-US" sz="1600" dirty="0">
              <a:solidFill>
                <a:srgbClr val="D8D9DA">
                  <a:lumMod val="10000"/>
                </a:srgbClr>
              </a:solidFill>
              <a:latin typeface="Open Sans" charset="0"/>
              <a:ea typeface="Open Sans" charset="0"/>
              <a:cs typeface="Open Sans" charset="0"/>
            </a:endParaRPr>
          </a:p>
          <a:p>
            <a:pPr marL="342900" indent="-342900" defTabSz="457200">
              <a:buFont typeface="+mj-lt"/>
              <a:buAutoNum type="arabicPeriod"/>
            </a:pPr>
            <a:r>
              <a:rPr lang="en-US" sz="1600" dirty="0">
                <a:solidFill>
                  <a:srgbClr val="D8D9DA">
                    <a:lumMod val="10000"/>
                  </a:srgbClr>
                </a:solidFill>
                <a:latin typeface="Open Sans" charset="0"/>
                <a:ea typeface="Open Sans" charset="0"/>
                <a:cs typeface="Open Sans" charset="0"/>
              </a:rPr>
              <a:t>Helps:</a:t>
            </a:r>
          </a:p>
          <a:p>
            <a:pPr marL="800100" lvl="1" indent="-342900" defTabSz="457200">
              <a:buFont typeface="Wingdings" charset="2"/>
              <a:buChar char="§"/>
            </a:pPr>
            <a:r>
              <a:rPr lang="en-US" sz="1400" dirty="0">
                <a:solidFill>
                  <a:srgbClr val="D8D9DA">
                    <a:lumMod val="10000"/>
                  </a:srgbClr>
                </a:solidFill>
                <a:latin typeface="Open Sans" charset="0"/>
                <a:ea typeface="Open Sans" charset="0"/>
                <a:cs typeface="Open Sans" charset="0"/>
              </a:rPr>
              <a:t>Schools/colleges and</a:t>
            </a:r>
          </a:p>
          <a:p>
            <a:pPr marL="800100" lvl="1" indent="-342900" defTabSz="457200">
              <a:buFont typeface="Wingdings" charset="2"/>
              <a:buChar char="§"/>
            </a:pPr>
            <a:r>
              <a:rPr lang="en-US" sz="1400" dirty="0">
                <a:solidFill>
                  <a:srgbClr val="D8D9DA">
                    <a:lumMod val="10000"/>
                  </a:srgbClr>
                </a:solidFill>
                <a:latin typeface="Open Sans" charset="0"/>
                <a:ea typeface="Open Sans" charset="0"/>
                <a:cs typeface="Open Sans" charset="0"/>
              </a:rPr>
              <a:t>Support units improve their effectiveness</a:t>
            </a:r>
            <a:r>
              <a:rPr lang="en-US" sz="1600" dirty="0">
                <a:solidFill>
                  <a:srgbClr val="D8D9DA">
                    <a:lumMod val="10000"/>
                  </a:srgbClr>
                </a:solidFill>
                <a:latin typeface="Open Sans" charset="0"/>
                <a:ea typeface="Open Sans" charset="0"/>
                <a:cs typeface="Open Sans" charset="0"/>
              </a:rPr>
              <a:t> </a:t>
            </a:r>
          </a:p>
          <a:p>
            <a:pPr defTabSz="457200"/>
            <a:endParaRPr lang="en-US" sz="1100" dirty="0">
              <a:solidFill>
                <a:srgbClr val="D8D9DA">
                  <a:lumMod val="10000"/>
                </a:srgbClr>
              </a:solidFill>
              <a:latin typeface="Open Sans" charset="0"/>
              <a:ea typeface="Open Sans" charset="0"/>
              <a:cs typeface="Open Sans" charset="0"/>
            </a:endParaRPr>
          </a:p>
        </p:txBody>
      </p:sp>
    </p:spTree>
    <p:extLst>
      <p:ext uri="{BB962C8B-B14F-4D97-AF65-F5344CB8AC3E}">
        <p14:creationId xmlns:p14="http://schemas.microsoft.com/office/powerpoint/2010/main" val="130917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a:stretch>
            <a:fillRect/>
          </a:stretch>
        </p:blipFill>
        <p:spPr/>
      </p:pic>
      <p:sp>
        <p:nvSpPr>
          <p:cNvPr id="5" name="Slide Number Placeholder 4"/>
          <p:cNvSpPr>
            <a:spLocks noGrp="1"/>
          </p:cNvSpPr>
          <p:nvPr>
            <p:ph type="sldNum" sz="quarter" idx="12"/>
          </p:nvPr>
        </p:nvSpPr>
        <p:spPr/>
        <p:txBody>
          <a:bodyPr/>
          <a:lstStyle/>
          <a:p>
            <a:fld id="{FCEE2C88-6C8F-484D-AF69-578F576B1F44}" type="slidenum">
              <a:rPr lang="en-US" smtClean="0"/>
              <a:pPr/>
              <a:t>7</a:t>
            </a:fld>
            <a:endParaRPr lang="en-US"/>
          </a:p>
        </p:txBody>
      </p:sp>
      <p:sp>
        <p:nvSpPr>
          <p:cNvPr id="50" name="TextBox 49"/>
          <p:cNvSpPr txBox="1"/>
          <p:nvPr/>
        </p:nvSpPr>
        <p:spPr>
          <a:xfrm>
            <a:off x="347598" y="633974"/>
            <a:ext cx="2603116" cy="1206484"/>
          </a:xfrm>
          <a:prstGeom prst="rect">
            <a:avLst/>
          </a:prstGeom>
          <a:noFill/>
        </p:spPr>
        <p:txBody>
          <a:bodyPr wrap="square" bIns="0" rtlCol="0" anchor="ctr">
            <a:noAutofit/>
          </a:bodyPr>
          <a:lstStyle/>
          <a:p>
            <a:pPr>
              <a:lnSpc>
                <a:spcPct val="60000"/>
              </a:lnSpc>
              <a:buClr>
                <a:srgbClr val="CC0000"/>
              </a:buClr>
              <a:buSzPct val="110000"/>
            </a:pPr>
            <a:r>
              <a:rPr lang="en-US" sz="6600" b="1" dirty="0" smtClean="0">
                <a:solidFill>
                  <a:schemeClr val="bg1"/>
                </a:solidFill>
                <a:latin typeface="+mj-lt"/>
                <a:cs typeface="Arial" panose="020B0604020202020204" pitchFamily="34" charset="0"/>
              </a:rPr>
              <a:t>4500+</a:t>
            </a:r>
            <a:endParaRPr lang="en-US" sz="6600" b="1" dirty="0">
              <a:solidFill>
                <a:schemeClr val="bg1"/>
              </a:solidFill>
              <a:latin typeface="+mj-lt"/>
              <a:cs typeface="Arial" panose="020B0604020202020204" pitchFamily="34" charset="0"/>
            </a:endParaRPr>
          </a:p>
          <a:p>
            <a:pPr>
              <a:lnSpc>
                <a:spcPct val="60000"/>
              </a:lnSpc>
              <a:buClr>
                <a:srgbClr val="CC0000"/>
              </a:buClr>
              <a:buSzPct val="110000"/>
            </a:pPr>
            <a:r>
              <a:rPr lang="en-US" sz="1100" dirty="0">
                <a:solidFill>
                  <a:schemeClr val="bg1"/>
                </a:solidFill>
                <a:latin typeface="+mj-lt"/>
                <a:cs typeface="Arial" panose="020B0604020202020204" pitchFamily="34" charset="0"/>
              </a:rPr>
              <a:t>EMPLOYEES</a:t>
            </a:r>
          </a:p>
        </p:txBody>
      </p:sp>
      <p:sp>
        <p:nvSpPr>
          <p:cNvPr id="52" name="TextBox 51"/>
          <p:cNvSpPr txBox="1"/>
          <p:nvPr/>
        </p:nvSpPr>
        <p:spPr>
          <a:xfrm>
            <a:off x="7521512" y="633972"/>
            <a:ext cx="1622488" cy="1268040"/>
          </a:xfrm>
          <a:prstGeom prst="rect">
            <a:avLst/>
          </a:prstGeom>
          <a:noFill/>
        </p:spPr>
        <p:txBody>
          <a:bodyPr wrap="square" rtlCol="0" anchor="ctr">
            <a:noAutofit/>
          </a:bodyPr>
          <a:lstStyle/>
          <a:p>
            <a:pPr>
              <a:lnSpc>
                <a:spcPct val="60000"/>
              </a:lnSpc>
              <a:spcBef>
                <a:spcPts val="1200"/>
              </a:spcBef>
              <a:buClr>
                <a:srgbClr val="CC0000"/>
              </a:buClr>
              <a:buSzPct val="110000"/>
            </a:pPr>
            <a:r>
              <a:rPr lang="en-US" sz="6600" b="1">
                <a:solidFill>
                  <a:schemeClr val="bg1"/>
                </a:solidFill>
                <a:latin typeface="+mj-lt"/>
                <a:cs typeface="Arial" panose="020B0604020202020204" pitchFamily="34" charset="0"/>
              </a:rPr>
              <a:t>3</a:t>
            </a:r>
          </a:p>
          <a:p>
            <a:pPr>
              <a:lnSpc>
                <a:spcPct val="60000"/>
              </a:lnSpc>
              <a:buClr>
                <a:srgbClr val="CC0000"/>
              </a:buClr>
              <a:buSzPct val="110000"/>
            </a:pPr>
            <a:r>
              <a:rPr lang="en-US" sz="1100">
                <a:solidFill>
                  <a:schemeClr val="bg1"/>
                </a:solidFill>
                <a:latin typeface="+mj-lt"/>
                <a:cs typeface="Arial" panose="020B0604020202020204" pitchFamily="34" charset="0"/>
              </a:rPr>
              <a:t>COUNTRIES</a:t>
            </a:r>
          </a:p>
        </p:txBody>
      </p:sp>
      <p:sp>
        <p:nvSpPr>
          <p:cNvPr id="54" name="TextBox 53"/>
          <p:cNvSpPr txBox="1"/>
          <p:nvPr/>
        </p:nvSpPr>
        <p:spPr>
          <a:xfrm>
            <a:off x="3345617" y="633972"/>
            <a:ext cx="1232826" cy="1268040"/>
          </a:xfrm>
          <a:prstGeom prst="rect">
            <a:avLst/>
          </a:prstGeom>
          <a:noFill/>
        </p:spPr>
        <p:txBody>
          <a:bodyPr wrap="square" rtlCol="0" anchor="ctr">
            <a:noAutofit/>
          </a:bodyPr>
          <a:lstStyle/>
          <a:p>
            <a:pPr>
              <a:lnSpc>
                <a:spcPct val="60000"/>
              </a:lnSpc>
              <a:spcBef>
                <a:spcPts val="1200"/>
              </a:spcBef>
              <a:buClr>
                <a:srgbClr val="CC0000"/>
              </a:buClr>
              <a:buSzPct val="110000"/>
            </a:pPr>
            <a:r>
              <a:rPr lang="en-US" sz="6600" b="1" dirty="0" smtClean="0">
                <a:solidFill>
                  <a:schemeClr val="bg1"/>
                </a:solidFill>
                <a:latin typeface="+mj-lt"/>
                <a:cs typeface="Arial" panose="020B0604020202020204" pitchFamily="34" charset="0"/>
              </a:rPr>
              <a:t>26</a:t>
            </a:r>
            <a:endParaRPr lang="en-US" sz="6600" b="1" dirty="0">
              <a:solidFill>
                <a:schemeClr val="bg1"/>
              </a:solidFill>
              <a:latin typeface="+mj-lt"/>
              <a:cs typeface="Arial" panose="020B0604020202020204" pitchFamily="34" charset="0"/>
            </a:endParaRPr>
          </a:p>
          <a:p>
            <a:pPr>
              <a:lnSpc>
                <a:spcPct val="60000"/>
              </a:lnSpc>
              <a:buClr>
                <a:srgbClr val="CC0000"/>
              </a:buClr>
              <a:buSzPct val="110000"/>
            </a:pPr>
            <a:r>
              <a:rPr lang="en-US" sz="1100" dirty="0">
                <a:solidFill>
                  <a:schemeClr val="bg1"/>
                </a:solidFill>
                <a:latin typeface="+mj-lt"/>
                <a:cs typeface="Arial" panose="020B0604020202020204" pitchFamily="34" charset="0"/>
              </a:rPr>
              <a:t>MARKETS</a:t>
            </a:r>
          </a:p>
        </p:txBody>
      </p:sp>
      <p:sp>
        <p:nvSpPr>
          <p:cNvPr id="56" name="TextBox 55"/>
          <p:cNvSpPr txBox="1"/>
          <p:nvPr/>
        </p:nvSpPr>
        <p:spPr>
          <a:xfrm>
            <a:off x="4987830" y="632944"/>
            <a:ext cx="2394588" cy="1268040"/>
          </a:xfrm>
          <a:prstGeom prst="rect">
            <a:avLst/>
          </a:prstGeom>
          <a:noFill/>
        </p:spPr>
        <p:txBody>
          <a:bodyPr wrap="square" rtlCol="0" anchor="ctr">
            <a:noAutofit/>
          </a:bodyPr>
          <a:lstStyle/>
          <a:p>
            <a:pPr>
              <a:lnSpc>
                <a:spcPct val="60000"/>
              </a:lnSpc>
              <a:spcBef>
                <a:spcPts val="1200"/>
              </a:spcBef>
              <a:buClr>
                <a:srgbClr val="CC0000"/>
              </a:buClr>
              <a:buSzPct val="110000"/>
            </a:pPr>
            <a:r>
              <a:rPr lang="en-US" sz="6600" b="1" smtClean="0">
                <a:solidFill>
                  <a:schemeClr val="bg1"/>
                </a:solidFill>
                <a:latin typeface="+mj-lt"/>
                <a:cs typeface="Arial" panose="020B0604020202020204" pitchFamily="34" charset="0"/>
              </a:rPr>
              <a:t>900+</a:t>
            </a:r>
            <a:endParaRPr lang="en-US" sz="6600" b="1">
              <a:solidFill>
                <a:schemeClr val="bg1"/>
              </a:solidFill>
              <a:latin typeface="+mj-lt"/>
              <a:cs typeface="Arial" panose="020B0604020202020204" pitchFamily="34" charset="0"/>
            </a:endParaRPr>
          </a:p>
          <a:p>
            <a:pPr>
              <a:lnSpc>
                <a:spcPct val="60000"/>
              </a:lnSpc>
              <a:buClr>
                <a:srgbClr val="CC0000"/>
              </a:buClr>
              <a:buSzPct val="110000"/>
            </a:pPr>
            <a:r>
              <a:rPr lang="en-US" sz="1100">
                <a:solidFill>
                  <a:schemeClr val="bg1"/>
                </a:solidFill>
                <a:latin typeface="+mj-lt"/>
                <a:cs typeface="Arial" panose="020B0604020202020204" pitchFamily="34" charset="0"/>
              </a:rPr>
              <a:t>CLIENTS</a:t>
            </a:r>
          </a:p>
        </p:txBody>
      </p:sp>
      <p:cxnSp>
        <p:nvCxnSpPr>
          <p:cNvPr id="3" name="Straight Connector 2"/>
          <p:cNvCxnSpPr/>
          <p:nvPr/>
        </p:nvCxnSpPr>
        <p:spPr>
          <a:xfrm>
            <a:off x="3086728" y="633974"/>
            <a:ext cx="0" cy="10109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717536" y="632943"/>
            <a:ext cx="0" cy="10109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305561" y="632946"/>
            <a:ext cx="0" cy="10109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089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smtClean="0"/>
              <a:t>Organizational Excellence</a:t>
            </a:r>
            <a:endParaRPr lang="en-US" dirty="0"/>
          </a:p>
          <a:p>
            <a:r>
              <a:rPr lang="en-US" dirty="0" smtClean="0"/>
              <a:t>Services</a:t>
            </a:r>
            <a:endParaRPr lang="en-US" dirty="0"/>
          </a:p>
        </p:txBody>
      </p:sp>
      <p:sp>
        <p:nvSpPr>
          <p:cNvPr id="3" name="Text Placeholder 2"/>
          <p:cNvSpPr>
            <a:spLocks noGrp="1"/>
          </p:cNvSpPr>
          <p:nvPr>
            <p:ph type="body" sz="quarter" idx="11"/>
          </p:nvPr>
        </p:nvSpPr>
        <p:spPr/>
        <p:txBody>
          <a:bodyPr/>
          <a:lstStyle/>
          <a:p>
            <a:pPr marL="0" indent="0">
              <a:buNone/>
            </a:pPr>
            <a:endParaRPr lang="en-US" b="1"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130790343"/>
              </p:ext>
            </p:extLst>
          </p:nvPr>
        </p:nvGraphicFramePr>
        <p:xfrm>
          <a:off x="827314" y="1915883"/>
          <a:ext cx="7467600" cy="3884553"/>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xmlns="" val="1723794154"/>
                    </a:ext>
                  </a:extLst>
                </a:gridCol>
                <a:gridCol w="3733800">
                  <a:extLst>
                    <a:ext uri="{9D8B030D-6E8A-4147-A177-3AD203B41FA5}">
                      <a16:colId xmlns:a16="http://schemas.microsoft.com/office/drawing/2014/main" xmlns="" val="1542611564"/>
                    </a:ext>
                  </a:extLst>
                </a:gridCol>
              </a:tblGrid>
              <a:tr h="768373">
                <a:tc>
                  <a:txBody>
                    <a:bodyPr/>
                    <a:lstStyle/>
                    <a:p>
                      <a:r>
                        <a:rPr lang="en-US" sz="1900" dirty="0" smtClean="0"/>
                        <a:t>Business Plan Development</a:t>
                      </a:r>
                      <a:endParaRPr lang="en-US" sz="1900" dirty="0"/>
                    </a:p>
                  </a:txBody>
                  <a:tcPr/>
                </a:tc>
                <a:tc>
                  <a:txBody>
                    <a:bodyPr/>
                    <a:lstStyle/>
                    <a:p>
                      <a:r>
                        <a:rPr lang="en-US" sz="1900" dirty="0" smtClean="0"/>
                        <a:t>Process Improvement (Lean)</a:t>
                      </a:r>
                      <a:endParaRPr lang="en-US" sz="1900" dirty="0"/>
                    </a:p>
                  </a:txBody>
                  <a:tcPr/>
                </a:tc>
                <a:extLst>
                  <a:ext uri="{0D108BD9-81ED-4DB2-BD59-A6C34878D82A}">
                    <a16:rowId xmlns:a16="http://schemas.microsoft.com/office/drawing/2014/main" xmlns="" val="2473007111"/>
                  </a:ext>
                </a:extLst>
              </a:tr>
              <a:tr h="779045">
                <a:tc>
                  <a:txBody>
                    <a:bodyPr/>
                    <a:lstStyle/>
                    <a:p>
                      <a:r>
                        <a:rPr lang="en-US" sz="1900" dirty="0" smtClean="0"/>
                        <a:t>Change Management</a:t>
                      </a:r>
                      <a:endParaRPr lang="en-US" sz="19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900" dirty="0" smtClean="0"/>
                        <a:t>Project Management </a:t>
                      </a:r>
                    </a:p>
                  </a:txBody>
                  <a:tcPr/>
                </a:tc>
                <a:extLst>
                  <a:ext uri="{0D108BD9-81ED-4DB2-BD59-A6C34878D82A}">
                    <a16:rowId xmlns:a16="http://schemas.microsoft.com/office/drawing/2014/main" xmlns="" val="463690535"/>
                  </a:ext>
                </a:extLst>
              </a:tr>
              <a:tr h="779045">
                <a:tc>
                  <a:txBody>
                    <a:bodyPr/>
                    <a:lstStyle/>
                    <a:p>
                      <a:r>
                        <a:rPr lang="en-US" sz="1900" dirty="0" smtClean="0"/>
                        <a:t>Conflict Resolution</a:t>
                      </a:r>
                      <a:endParaRPr lang="en-US" sz="1900" dirty="0"/>
                    </a:p>
                  </a:txBody>
                  <a:tcPr/>
                </a:tc>
                <a:tc>
                  <a:txBody>
                    <a:bodyPr/>
                    <a:lstStyle/>
                    <a:p>
                      <a:r>
                        <a:rPr lang="en-US" sz="1900" dirty="0" smtClean="0"/>
                        <a:t>Retreat Facilitation</a:t>
                      </a:r>
                      <a:endParaRPr lang="en-US" sz="1900" dirty="0"/>
                    </a:p>
                  </a:txBody>
                  <a:tcPr/>
                </a:tc>
                <a:extLst>
                  <a:ext uri="{0D108BD9-81ED-4DB2-BD59-A6C34878D82A}">
                    <a16:rowId xmlns:a16="http://schemas.microsoft.com/office/drawing/2014/main" xmlns="" val="407179119"/>
                  </a:ext>
                </a:extLst>
              </a:tr>
              <a:tr h="779045">
                <a:tc>
                  <a:txBody>
                    <a:bodyPr/>
                    <a:lstStyle/>
                    <a:p>
                      <a:r>
                        <a:rPr lang="en-US" sz="1900" dirty="0" smtClean="0"/>
                        <a:t>Metrics, Analysis</a:t>
                      </a:r>
                      <a:r>
                        <a:rPr lang="en-US" sz="1900" baseline="0" dirty="0" smtClean="0"/>
                        <a:t> &amp; Reporting</a:t>
                      </a:r>
                      <a:endParaRPr lang="en-US" sz="1900" dirty="0"/>
                    </a:p>
                  </a:txBody>
                  <a:tcPr/>
                </a:tc>
                <a:tc>
                  <a:txBody>
                    <a:bodyPr/>
                    <a:lstStyle/>
                    <a:p>
                      <a:r>
                        <a:rPr lang="en-US" sz="1900" dirty="0" smtClean="0"/>
                        <a:t>Strategic Planning</a:t>
                      </a:r>
                      <a:endParaRPr lang="en-US" sz="1900" dirty="0"/>
                    </a:p>
                  </a:txBody>
                  <a:tcPr/>
                </a:tc>
                <a:extLst>
                  <a:ext uri="{0D108BD9-81ED-4DB2-BD59-A6C34878D82A}">
                    <a16:rowId xmlns:a16="http://schemas.microsoft.com/office/drawing/2014/main" xmlns="" val="2524494350"/>
                  </a:ext>
                </a:extLst>
              </a:tr>
              <a:tr h="779045">
                <a:tc gridSpan="2">
                  <a:txBody>
                    <a:bodyPr/>
                    <a:lstStyle/>
                    <a:p>
                      <a:pPr algn="ctr"/>
                      <a:r>
                        <a:rPr lang="en-US" sz="1900" dirty="0" smtClean="0"/>
                        <a:t>Organizational Assessments</a:t>
                      </a:r>
                      <a:endParaRPr lang="en-US" sz="1900" dirty="0"/>
                    </a:p>
                  </a:txBody>
                  <a:tcPr/>
                </a:tc>
                <a:tc hMerge="1">
                  <a:txBody>
                    <a:bodyPr/>
                    <a:lstStyle/>
                    <a:p>
                      <a:endParaRPr lang="en-US" dirty="0"/>
                    </a:p>
                  </a:txBody>
                  <a:tcPr/>
                </a:tc>
                <a:extLst>
                  <a:ext uri="{0D108BD9-81ED-4DB2-BD59-A6C34878D82A}">
                    <a16:rowId xmlns:a16="http://schemas.microsoft.com/office/drawing/2014/main" xmlns="" val="2393253590"/>
                  </a:ext>
                </a:extLst>
              </a:tr>
            </a:tbl>
          </a:graphicData>
        </a:graphic>
      </p:graphicFrame>
    </p:spTree>
    <p:extLst>
      <p:ext uri="{BB962C8B-B14F-4D97-AF65-F5344CB8AC3E}">
        <p14:creationId xmlns:p14="http://schemas.microsoft.com/office/powerpoint/2010/main" val="4251729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223927" y="2277905"/>
            <a:ext cx="2122780" cy="2769989"/>
          </a:xfrm>
          <a:prstGeom prst="rect">
            <a:avLst/>
          </a:prstGeom>
          <a:noFill/>
          <a:ln>
            <a:solidFill>
              <a:schemeClr val="tx1"/>
            </a:solidFill>
          </a:ln>
        </p:spPr>
        <p:txBody>
          <a:bodyPr wrap="square" rtlCol="0">
            <a:spAutoFit/>
          </a:bodyPr>
          <a:lstStyle/>
          <a:p>
            <a:pPr algn="ctr" defTabSz="457200"/>
            <a:r>
              <a:rPr lang="en-US" sz="2400" b="1" dirty="0">
                <a:solidFill>
                  <a:srgbClr val="33006F"/>
                </a:solidFill>
              </a:rPr>
              <a:t>25/10 Crowd Sourcing</a:t>
            </a:r>
          </a:p>
          <a:p>
            <a:pPr defTabSz="457200"/>
            <a:endParaRPr lang="en-US" dirty="0">
              <a:solidFill>
                <a:srgbClr val="33006F"/>
              </a:solidFill>
            </a:endParaRPr>
          </a:p>
          <a:p>
            <a:pPr defTabSz="457200"/>
            <a:endParaRPr lang="en-US" dirty="0">
              <a:solidFill>
                <a:srgbClr val="33006F"/>
              </a:solidFill>
            </a:endParaRPr>
          </a:p>
          <a:p>
            <a:pPr defTabSz="457200"/>
            <a:endParaRPr lang="en-US" dirty="0">
              <a:solidFill>
                <a:srgbClr val="33006F"/>
              </a:solidFill>
            </a:endParaRPr>
          </a:p>
          <a:p>
            <a:pPr defTabSz="457200"/>
            <a:r>
              <a:rPr lang="en-US" dirty="0">
                <a:solidFill>
                  <a:srgbClr val="33006F"/>
                </a:solidFill>
              </a:rPr>
              <a:t>Rapidly generate &amp; sift a group’s most powerful actionable ideas</a:t>
            </a:r>
          </a:p>
        </p:txBody>
      </p:sp>
      <p:sp>
        <p:nvSpPr>
          <p:cNvPr id="2" name="Text Placeholder 1"/>
          <p:cNvSpPr>
            <a:spLocks noGrp="1"/>
          </p:cNvSpPr>
          <p:nvPr>
            <p:ph type="body" sz="quarter" idx="10"/>
          </p:nvPr>
        </p:nvSpPr>
        <p:spPr/>
        <p:txBody>
          <a:bodyPr/>
          <a:lstStyle/>
          <a:p>
            <a:r>
              <a:rPr lang="en-US" dirty="0" smtClean="0"/>
              <a:t>Agenda</a:t>
            </a:r>
            <a:endParaRPr lang="en-US" dirty="0"/>
          </a:p>
        </p:txBody>
      </p:sp>
      <p:pic>
        <p:nvPicPr>
          <p:cNvPr id="4" name="Picture 3"/>
          <p:cNvPicPr>
            <a:picLocks noChangeAspect="1"/>
          </p:cNvPicPr>
          <p:nvPr/>
        </p:nvPicPr>
        <p:blipFill>
          <a:blip r:embed="rId2"/>
          <a:stretch>
            <a:fillRect/>
          </a:stretch>
        </p:blipFill>
        <p:spPr>
          <a:xfrm>
            <a:off x="887663" y="2792253"/>
            <a:ext cx="411148" cy="401587"/>
          </a:xfrm>
          <a:prstGeom prst="rect">
            <a:avLst/>
          </a:prstGeom>
        </p:spPr>
      </p:pic>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70081" y="2876618"/>
            <a:ext cx="521494" cy="514351"/>
          </a:xfrm>
        </p:spPr>
      </p:pic>
      <p:pic>
        <p:nvPicPr>
          <p:cNvPr id="6"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2961423" y="2277905"/>
            <a:ext cx="521494" cy="514351"/>
          </a:xfrm>
        </p:spPr>
      </p:pic>
      <p:pic>
        <p:nvPicPr>
          <p:cNvPr id="7"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0049" y="3141128"/>
            <a:ext cx="742414" cy="59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7461140" y="3129099"/>
            <a:ext cx="482411" cy="436647"/>
          </a:xfrm>
          <a:prstGeom prst="rect">
            <a:avLst/>
          </a:prstGeom>
        </p:spPr>
      </p:pic>
      <p:pic>
        <p:nvPicPr>
          <p:cNvPr id="9" name="Picture 8"/>
          <p:cNvPicPr>
            <a:picLocks noChangeAspect="1"/>
          </p:cNvPicPr>
          <p:nvPr/>
        </p:nvPicPr>
        <p:blipFill>
          <a:blip r:embed="rId7"/>
          <a:stretch>
            <a:fillRect/>
          </a:stretch>
        </p:blipFill>
        <p:spPr>
          <a:xfrm>
            <a:off x="2777411" y="2805077"/>
            <a:ext cx="403729" cy="394340"/>
          </a:xfrm>
          <a:prstGeom prst="rect">
            <a:avLst/>
          </a:prstGeom>
        </p:spPr>
      </p:pic>
      <p:sp>
        <p:nvSpPr>
          <p:cNvPr id="3" name="TextBox 2"/>
          <p:cNvSpPr txBox="1"/>
          <p:nvPr/>
        </p:nvSpPr>
        <p:spPr>
          <a:xfrm>
            <a:off x="6466536" y="2293293"/>
            <a:ext cx="2471616" cy="2677656"/>
          </a:xfrm>
          <a:prstGeom prst="rect">
            <a:avLst/>
          </a:prstGeom>
          <a:noFill/>
          <a:ln>
            <a:solidFill>
              <a:schemeClr val="tx1"/>
            </a:solidFill>
          </a:ln>
        </p:spPr>
        <p:txBody>
          <a:bodyPr wrap="square" rtlCol="0">
            <a:spAutoFit/>
          </a:bodyPr>
          <a:lstStyle/>
          <a:p>
            <a:pPr algn="ctr" defTabSz="457200"/>
            <a:r>
              <a:rPr lang="en-US" sz="2400" b="1" dirty="0">
                <a:solidFill>
                  <a:srgbClr val="33006F"/>
                </a:solidFill>
              </a:rPr>
              <a:t>What, So What, Now What? </a:t>
            </a:r>
          </a:p>
          <a:p>
            <a:pPr algn="ctr" defTabSz="457200"/>
            <a:endParaRPr lang="en-US" sz="2400" b="1" dirty="0">
              <a:solidFill>
                <a:srgbClr val="33006F"/>
              </a:solidFill>
            </a:endParaRPr>
          </a:p>
          <a:p>
            <a:pPr algn="ctr" defTabSz="457200"/>
            <a:endParaRPr lang="en-US" sz="2400" b="1" dirty="0">
              <a:solidFill>
                <a:srgbClr val="33006F"/>
              </a:solidFill>
            </a:endParaRPr>
          </a:p>
          <a:p>
            <a:pPr defTabSz="457200"/>
            <a:r>
              <a:rPr lang="en-US" dirty="0">
                <a:solidFill>
                  <a:srgbClr val="33006F"/>
                </a:solidFill>
              </a:rPr>
              <a:t>Together, look back on progress to-date and decide what adjustments are needed</a:t>
            </a:r>
          </a:p>
        </p:txBody>
      </p:sp>
      <p:sp>
        <p:nvSpPr>
          <p:cNvPr id="10" name="TextBox 9"/>
          <p:cNvSpPr txBox="1"/>
          <p:nvPr/>
        </p:nvSpPr>
        <p:spPr>
          <a:xfrm>
            <a:off x="2161509" y="2277904"/>
            <a:ext cx="1942591" cy="2708434"/>
          </a:xfrm>
          <a:prstGeom prst="rect">
            <a:avLst/>
          </a:prstGeom>
          <a:noFill/>
          <a:ln>
            <a:solidFill>
              <a:schemeClr val="tx2"/>
            </a:solidFill>
          </a:ln>
        </p:spPr>
        <p:txBody>
          <a:bodyPr wrap="square" rtlCol="0">
            <a:spAutoFit/>
          </a:bodyPr>
          <a:lstStyle/>
          <a:p>
            <a:pPr algn="ctr" defTabSz="457200"/>
            <a:r>
              <a:rPr lang="en-US" sz="2400" b="1" dirty="0">
                <a:solidFill>
                  <a:srgbClr val="33006F"/>
                </a:solidFill>
              </a:rPr>
              <a:t>TRIZ</a:t>
            </a:r>
          </a:p>
          <a:p>
            <a:pPr algn="ctr" defTabSz="457200"/>
            <a:endParaRPr lang="en-US" sz="1400" dirty="0">
              <a:solidFill>
                <a:srgbClr val="33006F"/>
              </a:solidFill>
            </a:endParaRPr>
          </a:p>
          <a:p>
            <a:pPr algn="ctr" defTabSz="457200"/>
            <a:endParaRPr lang="en-US" sz="1400" dirty="0">
              <a:solidFill>
                <a:srgbClr val="33006F"/>
              </a:solidFill>
            </a:endParaRPr>
          </a:p>
          <a:p>
            <a:pPr algn="ctr" defTabSz="457200"/>
            <a:endParaRPr lang="en-US" sz="1400" dirty="0">
              <a:solidFill>
                <a:srgbClr val="33006F"/>
              </a:solidFill>
            </a:endParaRPr>
          </a:p>
          <a:p>
            <a:pPr algn="ctr" defTabSz="457200"/>
            <a:endParaRPr lang="en-US" sz="1400" dirty="0">
              <a:solidFill>
                <a:srgbClr val="33006F"/>
              </a:solidFill>
            </a:endParaRPr>
          </a:p>
          <a:p>
            <a:pPr algn="ctr" defTabSz="457200"/>
            <a:r>
              <a:rPr lang="en-US" dirty="0">
                <a:solidFill>
                  <a:srgbClr val="33006F"/>
                </a:solidFill>
              </a:rPr>
              <a:t>Stop counterproductive activities to make space for innovation</a:t>
            </a:r>
            <a:endParaRPr lang="en-US" sz="1400" dirty="0">
              <a:solidFill>
                <a:srgbClr val="33006F"/>
              </a:solidFill>
            </a:endParaRPr>
          </a:p>
        </p:txBody>
      </p:sp>
      <p:sp>
        <p:nvSpPr>
          <p:cNvPr id="13" name="TextBox 12"/>
          <p:cNvSpPr txBox="1"/>
          <p:nvPr/>
        </p:nvSpPr>
        <p:spPr>
          <a:xfrm>
            <a:off x="163288" y="2277904"/>
            <a:ext cx="1860435" cy="2862322"/>
          </a:xfrm>
          <a:prstGeom prst="rect">
            <a:avLst/>
          </a:prstGeom>
          <a:noFill/>
          <a:ln>
            <a:solidFill>
              <a:srgbClr val="33006F"/>
            </a:solidFill>
          </a:ln>
        </p:spPr>
        <p:txBody>
          <a:bodyPr wrap="square" rtlCol="0">
            <a:spAutoFit/>
          </a:bodyPr>
          <a:lstStyle/>
          <a:p>
            <a:pPr algn="ctr" defTabSz="457200"/>
            <a:r>
              <a:rPr lang="en-US" sz="2400" b="1" dirty="0">
                <a:solidFill>
                  <a:srgbClr val="33006F"/>
                </a:solidFill>
              </a:rPr>
              <a:t>1-2-4 ALL</a:t>
            </a:r>
          </a:p>
          <a:p>
            <a:pPr algn="ctr" defTabSz="457200"/>
            <a:endParaRPr lang="en-US" sz="2400" b="1" dirty="0">
              <a:solidFill>
                <a:srgbClr val="33006F"/>
              </a:solidFill>
            </a:endParaRPr>
          </a:p>
          <a:p>
            <a:pPr algn="ctr" defTabSz="457200"/>
            <a:endParaRPr lang="en-US" dirty="0">
              <a:solidFill>
                <a:srgbClr val="33006F"/>
              </a:solidFill>
            </a:endParaRPr>
          </a:p>
          <a:p>
            <a:pPr algn="ctr" defTabSz="457200"/>
            <a:r>
              <a:rPr lang="en-US" dirty="0">
                <a:solidFill>
                  <a:srgbClr val="33006F"/>
                </a:solidFill>
              </a:rPr>
              <a:t>Engage everyone simultaneously in generating questions/ideas/ suggestions</a:t>
            </a:r>
          </a:p>
          <a:p>
            <a:pPr algn="ctr" defTabSz="457200"/>
            <a:endParaRPr lang="en-US" sz="2400" b="1" dirty="0">
              <a:solidFill>
                <a:srgbClr val="33006F"/>
              </a:solidFill>
            </a:endParaRPr>
          </a:p>
        </p:txBody>
      </p:sp>
    </p:spTree>
    <p:extLst>
      <p:ext uri="{BB962C8B-B14F-4D97-AF65-F5344CB8AC3E}">
        <p14:creationId xmlns:p14="http://schemas.microsoft.com/office/powerpoint/2010/main" val="39570484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4275631"/>
            <a:ext cx="9143999" cy="994172"/>
          </a:xfrm>
        </p:spPr>
        <p:txBody>
          <a:bodyPr>
            <a:noAutofit/>
          </a:bodyPr>
          <a:lstStyle/>
          <a:p>
            <a:pPr algn="ctr"/>
            <a:r>
              <a:rPr lang="en-US" sz="4500" b="1" dirty="0"/>
              <a:t>1-2-4-All</a:t>
            </a:r>
            <a:r>
              <a:rPr lang="en-US" sz="3600" b="1" dirty="0"/>
              <a:t/>
            </a:r>
            <a:br>
              <a:rPr lang="en-US" sz="3600" b="1" dirty="0"/>
            </a:br>
            <a:r>
              <a:rPr lang="en-US" sz="1800" b="1" dirty="0">
                <a:solidFill>
                  <a:schemeClr val="accent1"/>
                </a:solidFill>
                <a:latin typeface="+mn-lt"/>
              </a:rPr>
              <a:t>Engage everyone simultaneously in generating ideas, questions, or suggestions</a:t>
            </a:r>
            <a:endParaRPr lang="en-US" sz="2400" b="1" dirty="0">
              <a:solidFill>
                <a:schemeClr val="accent1"/>
              </a:solidFill>
              <a:latin typeface="+mn-l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1252" y="5325905"/>
            <a:ext cx="521494" cy="514351"/>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 t="17881" r="68" b="43258"/>
          <a:stretch/>
        </p:blipFill>
        <p:spPr>
          <a:xfrm>
            <a:off x="-2" y="857251"/>
            <a:ext cx="9144000" cy="3002693"/>
          </a:xfrm>
          <a:prstGeom prst="rect">
            <a:avLst/>
          </a:prstGeom>
        </p:spPr>
      </p:pic>
    </p:spTree>
    <p:extLst>
      <p:ext uri="{BB962C8B-B14F-4D97-AF65-F5344CB8AC3E}">
        <p14:creationId xmlns:p14="http://schemas.microsoft.com/office/powerpoint/2010/main" val="4753288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Invitation</a:t>
            </a:r>
            <a:endParaRPr lang="en-US" dirty="0"/>
          </a:p>
        </p:txBody>
      </p:sp>
      <p:sp>
        <p:nvSpPr>
          <p:cNvPr id="3" name="Text Placeholder 2"/>
          <p:cNvSpPr>
            <a:spLocks noGrp="1"/>
          </p:cNvSpPr>
          <p:nvPr>
            <p:ph type="body" sz="quarter" idx="11"/>
          </p:nvPr>
        </p:nvSpPr>
        <p:spPr/>
        <p:txBody>
          <a:bodyPr/>
          <a:lstStyle/>
          <a:p>
            <a:r>
              <a:rPr lang="en-US" dirty="0" smtClean="0"/>
              <a:t>How do we plan strategies and set goals within our organizations to </a:t>
            </a:r>
            <a:r>
              <a:rPr lang="en-US" b="1" dirty="0" smtClean="0"/>
              <a:t>attract talent</a:t>
            </a:r>
            <a:r>
              <a:rPr lang="en-US" dirty="0" smtClean="0"/>
              <a:t>? </a:t>
            </a:r>
            <a:endParaRPr lang="en-US" dirty="0"/>
          </a:p>
        </p:txBody>
      </p:sp>
    </p:spTree>
    <p:extLst>
      <p:ext uri="{BB962C8B-B14F-4D97-AF65-F5344CB8AC3E}">
        <p14:creationId xmlns:p14="http://schemas.microsoft.com/office/powerpoint/2010/main" val="35169720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994172"/>
          </a:xfrm>
        </p:spPr>
        <p:txBody>
          <a:bodyPr>
            <a:normAutofit/>
          </a:bodyPr>
          <a:lstStyle/>
          <a:p>
            <a:r>
              <a:rPr lang="en-US" sz="4050" dirty="0"/>
              <a:t>Sequence of Steps &amp; Timing</a:t>
            </a:r>
          </a:p>
        </p:txBody>
      </p:sp>
      <p:sp>
        <p:nvSpPr>
          <p:cNvPr id="3" name="Content Placeholder 2"/>
          <p:cNvSpPr>
            <a:spLocks noGrp="1"/>
          </p:cNvSpPr>
          <p:nvPr>
            <p:ph idx="1"/>
          </p:nvPr>
        </p:nvSpPr>
        <p:spPr>
          <a:xfrm>
            <a:off x="628650" y="1619347"/>
            <a:ext cx="7886700" cy="3263504"/>
          </a:xfrm>
          <a:prstGeom prst="roundRect">
            <a:avLst/>
          </a:prstGeom>
          <a:noFill/>
          <a:ln>
            <a:noFill/>
          </a:ln>
          <a:effectLst/>
        </p:spPr>
        <p:style>
          <a:lnRef idx="2">
            <a:schemeClr val="accent6"/>
          </a:lnRef>
          <a:fillRef idx="1">
            <a:schemeClr val="lt1"/>
          </a:fillRef>
          <a:effectRef idx="0">
            <a:schemeClr val="accent6"/>
          </a:effectRef>
          <a:fontRef idx="minor">
            <a:schemeClr val="dk1"/>
          </a:fontRef>
        </p:style>
        <p:txBody>
          <a:bodyPr>
            <a:normAutofit/>
          </a:bodyPr>
          <a:lstStyle/>
          <a:p>
            <a:pPr marL="342900" indent="-342900">
              <a:buFont typeface="+mj-lt"/>
              <a:buAutoNum type="arabicPeriod"/>
            </a:pPr>
            <a:r>
              <a:rPr lang="en-US" sz="2400" dirty="0">
                <a:solidFill>
                  <a:schemeClr val="tx1"/>
                </a:solidFill>
              </a:rPr>
              <a:t>Alone, generate a response to the invitation (1 min)</a:t>
            </a:r>
          </a:p>
          <a:p>
            <a:pPr marL="342900" indent="-342900">
              <a:buFont typeface="+mj-lt"/>
              <a:buAutoNum type="arabicPeriod"/>
            </a:pPr>
            <a:r>
              <a:rPr lang="en-US" sz="2400" dirty="0">
                <a:solidFill>
                  <a:schemeClr val="tx1"/>
                </a:solidFill>
              </a:rPr>
              <a:t>Pairs, share what you came up with and mutually shape the ideas (2 mins)</a:t>
            </a:r>
          </a:p>
          <a:p>
            <a:pPr marL="342900" indent="-342900">
              <a:buFont typeface="+mj-lt"/>
              <a:buAutoNum type="arabicPeriod"/>
            </a:pPr>
            <a:r>
              <a:rPr lang="en-US" sz="2400" dirty="0">
                <a:solidFill>
                  <a:schemeClr val="tx1"/>
                </a:solidFill>
              </a:rPr>
              <a:t>Quartets, try to synthesize a contribution (4 mins)</a:t>
            </a:r>
          </a:p>
          <a:p>
            <a:pPr marL="342900" indent="-342900">
              <a:buFont typeface="+mj-lt"/>
              <a:buAutoNum type="arabicPeriod"/>
            </a:pPr>
            <a:r>
              <a:rPr lang="en-US" sz="2400" dirty="0">
                <a:solidFill>
                  <a:schemeClr val="tx1"/>
                </a:solidFill>
              </a:rPr>
              <a:t>All, hear from any groups with something everyone needs to hear (4-10 mins)</a:t>
            </a:r>
          </a:p>
          <a:p>
            <a:pPr marL="342900" indent="-342900">
              <a:buFont typeface="+mj-lt"/>
              <a:buAutoNum type="arabicPeriod"/>
            </a:pPr>
            <a:r>
              <a:rPr lang="en-US" sz="2400" dirty="0">
                <a:solidFill>
                  <a:schemeClr val="tx1"/>
                </a:solidFill>
              </a:rPr>
              <a:t>Repeat in rapid cycles to add clarity, depth, or diversity</a:t>
            </a:r>
          </a:p>
          <a:p>
            <a:endParaRPr lang="en-US" sz="2400" dirty="0">
              <a:solidFill>
                <a:schemeClr val="tx1"/>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6812"/>
          <a:stretch/>
        </p:blipFill>
        <p:spPr>
          <a:xfrm>
            <a:off x="0" y="4650776"/>
            <a:ext cx="9144000" cy="1349977"/>
          </a:xfrm>
          <a:prstGeom prst="rect">
            <a:avLst/>
          </a:prstGeom>
        </p:spPr>
      </p:pic>
    </p:spTree>
    <p:extLst>
      <p:ext uri="{BB962C8B-B14F-4D97-AF65-F5344CB8AC3E}">
        <p14:creationId xmlns:p14="http://schemas.microsoft.com/office/powerpoint/2010/main" val="38002043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Invitations &amp; Uses</a:t>
            </a:r>
            <a:endParaRPr lang="en-US" b="1" dirty="0"/>
          </a:p>
        </p:txBody>
      </p:sp>
      <p:sp>
        <p:nvSpPr>
          <p:cNvPr id="4" name="Content Placeholder 3"/>
          <p:cNvSpPr>
            <a:spLocks noGrp="1"/>
          </p:cNvSpPr>
          <p:nvPr>
            <p:ph sz="half" idx="1"/>
          </p:nvPr>
        </p:nvSpPr>
        <p:spPr/>
        <p:txBody>
          <a:bodyPr>
            <a:normAutofit/>
          </a:bodyPr>
          <a:lstStyle/>
          <a:p>
            <a:pPr marL="0" indent="0">
              <a:buNone/>
            </a:pPr>
            <a:r>
              <a:rPr lang="en-US" dirty="0">
                <a:cs typeface="Abadi MT Condensed Light"/>
              </a:rPr>
              <a:t>INVITATIONS</a:t>
            </a:r>
          </a:p>
          <a:p>
            <a:r>
              <a:rPr lang="en-US" dirty="0" smtClean="0">
                <a:cs typeface="Abadi MT Condensed Light"/>
              </a:rPr>
              <a:t>What’s your recommendation for what we should do next?</a:t>
            </a:r>
          </a:p>
          <a:p>
            <a:r>
              <a:rPr lang="en-US" dirty="0" smtClean="0">
                <a:cs typeface="Abadi MT Condensed Light"/>
              </a:rPr>
              <a:t>What do you want to know about the work ahead but dare not ask?</a:t>
            </a:r>
          </a:p>
          <a:p>
            <a:r>
              <a:rPr lang="en-US" dirty="0" smtClean="0">
                <a:cs typeface="Abadi MT Condensed Light"/>
              </a:rPr>
              <a:t>What’s a challenge you have that’s preventing us from making progress?</a:t>
            </a:r>
          </a:p>
          <a:p>
            <a:r>
              <a:rPr lang="en-US" dirty="0" smtClean="0">
                <a:cs typeface="Abadi MT Condensed Light"/>
              </a:rPr>
              <a:t>Generate a list of your boldest ideas for X</a:t>
            </a:r>
          </a:p>
          <a:p>
            <a:r>
              <a:rPr lang="en-US" dirty="0" smtClean="0">
                <a:cs typeface="Abadi MT Condensed Light"/>
              </a:rPr>
              <a:t>…</a:t>
            </a:r>
            <a:endParaRPr lang="is-IS" dirty="0">
              <a:cs typeface="Abadi MT Condensed Light"/>
            </a:endParaRPr>
          </a:p>
          <a:p>
            <a:pPr marL="0" indent="0">
              <a:buNone/>
            </a:pPr>
            <a:endParaRPr lang="en-US" dirty="0">
              <a:cs typeface="Abadi MT Condensed Light"/>
            </a:endParaRPr>
          </a:p>
        </p:txBody>
      </p:sp>
      <p:sp>
        <p:nvSpPr>
          <p:cNvPr id="5" name="Content Placeholder 4"/>
          <p:cNvSpPr>
            <a:spLocks noGrp="1"/>
          </p:cNvSpPr>
          <p:nvPr>
            <p:ph sz="half" idx="2"/>
          </p:nvPr>
        </p:nvSpPr>
        <p:spPr/>
        <p:txBody>
          <a:bodyPr>
            <a:normAutofit/>
          </a:bodyPr>
          <a:lstStyle/>
          <a:p>
            <a:pPr marL="0" indent="0">
              <a:buNone/>
            </a:pPr>
            <a:r>
              <a:rPr lang="en-US" dirty="0">
                <a:cs typeface="Abadi MT Condensed Light"/>
              </a:rPr>
              <a:t>USES</a:t>
            </a:r>
          </a:p>
          <a:p>
            <a:r>
              <a:rPr lang="en-US" dirty="0" smtClean="0">
                <a:cs typeface="Abadi MT Condensed Light"/>
              </a:rPr>
              <a:t>During a meeting to discuss agenda topics or items</a:t>
            </a:r>
          </a:p>
          <a:p>
            <a:r>
              <a:rPr lang="en-US" dirty="0" smtClean="0">
                <a:cs typeface="Abadi MT Condensed Light"/>
              </a:rPr>
              <a:t>To replace brainstorming</a:t>
            </a:r>
          </a:p>
          <a:p>
            <a:r>
              <a:rPr lang="en-US" dirty="0" smtClean="0">
                <a:cs typeface="Abadi MT Condensed Light"/>
              </a:rPr>
              <a:t>To make sense of complex data or situations</a:t>
            </a:r>
          </a:p>
          <a:p>
            <a:r>
              <a:rPr lang="en-US" dirty="0" smtClean="0">
                <a:cs typeface="Abadi MT Condensed Light"/>
              </a:rPr>
              <a:t>…</a:t>
            </a:r>
          </a:p>
          <a:p>
            <a:endParaRPr lang="en-US" dirty="0">
              <a:cs typeface="Abadi MT Condensed Light"/>
            </a:endParaRPr>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184" y="394413"/>
            <a:ext cx="1007660" cy="993856"/>
          </a:xfrm>
          <a:prstGeom prst="rect">
            <a:avLst/>
          </a:prstGeom>
        </p:spPr>
      </p:pic>
    </p:spTree>
    <p:extLst>
      <p:ext uri="{BB962C8B-B14F-4D97-AF65-F5344CB8AC3E}">
        <p14:creationId xmlns:p14="http://schemas.microsoft.com/office/powerpoint/2010/main" val="27806675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4275631"/>
            <a:ext cx="9143999" cy="994172"/>
          </a:xfrm>
        </p:spPr>
        <p:txBody>
          <a:bodyPr>
            <a:normAutofit fontScale="90000"/>
          </a:bodyPr>
          <a:lstStyle/>
          <a:p>
            <a:pPr algn="ctr"/>
            <a:r>
              <a:rPr lang="en-US" sz="5025" b="1" dirty="0"/>
              <a:t>TRIZ</a:t>
            </a:r>
            <a:r>
              <a:rPr lang="en-US" sz="4500" b="1" dirty="0"/>
              <a:t/>
            </a:r>
            <a:br>
              <a:rPr lang="en-US" sz="4500" b="1" dirty="0"/>
            </a:br>
            <a:r>
              <a:rPr lang="en-US" sz="2200" b="1" dirty="0">
                <a:solidFill>
                  <a:schemeClr val="accent1"/>
                </a:solidFill>
                <a:latin typeface="+mn-lt"/>
              </a:rPr>
              <a:t>Stop counter-productive behaviors to make space for innovation</a:t>
            </a:r>
            <a:endParaRPr lang="en-US" sz="2025" b="1" dirty="0">
              <a:solidFill>
                <a:schemeClr val="accent1"/>
              </a:solidFill>
              <a:latin typeface="+mn-l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1252" y="5325905"/>
            <a:ext cx="521494" cy="514351"/>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1918" b="20946"/>
          <a:stretch/>
        </p:blipFill>
        <p:spPr>
          <a:xfrm>
            <a:off x="3" y="857251"/>
            <a:ext cx="9143999" cy="3225800"/>
          </a:xfrm>
          <a:prstGeom prst="rect">
            <a:avLst/>
          </a:prstGeom>
        </p:spPr>
      </p:pic>
    </p:spTree>
    <p:extLst>
      <p:ext uri="{BB962C8B-B14F-4D97-AF65-F5344CB8AC3E}">
        <p14:creationId xmlns:p14="http://schemas.microsoft.com/office/powerpoint/2010/main" val="40836217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84" y="2813351"/>
            <a:ext cx="8550876" cy="994172"/>
          </a:xfrm>
        </p:spPr>
        <p:txBody>
          <a:bodyPr>
            <a:noAutofit/>
          </a:bodyPr>
          <a:lstStyle/>
          <a:p>
            <a:pPr algn="ctr"/>
            <a:r>
              <a:rPr lang="en-US" sz="4000" b="1" i="1" dirty="0">
                <a:latin typeface="Calibri" panose="020F0502020204030204" pitchFamily="34" charset="0"/>
                <a:cs typeface="Calibri" panose="020F0502020204030204" pitchFamily="34" charset="0"/>
              </a:rPr>
              <a:t>What is a worst result of your </a:t>
            </a:r>
            <a:r>
              <a:rPr lang="en-US" sz="4000" b="1" i="1" dirty="0" smtClean="0">
                <a:latin typeface="Calibri" panose="020F0502020204030204" pitchFamily="34" charset="0"/>
                <a:cs typeface="Calibri" panose="020F0502020204030204" pitchFamily="34" charset="0"/>
              </a:rPr>
              <a:t>goal to attract talent?  </a:t>
            </a:r>
            <a:r>
              <a:rPr lang="en-US" sz="4950" b="1" i="1" dirty="0" smtClean="0">
                <a:latin typeface="Calibri" panose="020F0502020204030204" pitchFamily="34" charset="0"/>
                <a:cs typeface="Calibri" panose="020F0502020204030204" pitchFamily="34" charset="0"/>
              </a:rPr>
              <a:t/>
            </a:r>
            <a:br>
              <a:rPr lang="en-US" sz="4950" b="1" i="1" dirty="0" smtClean="0">
                <a:latin typeface="Calibri" panose="020F0502020204030204" pitchFamily="34" charset="0"/>
                <a:cs typeface="Calibri" panose="020F0502020204030204" pitchFamily="34" charset="0"/>
              </a:rPr>
            </a:br>
            <a:r>
              <a:rPr lang="en-US" sz="4950" b="1" i="1" dirty="0">
                <a:latin typeface="Calibri" panose="020F0502020204030204" pitchFamily="34" charset="0"/>
                <a:cs typeface="Calibri" panose="020F0502020204030204" pitchFamily="34" charset="0"/>
              </a:rPr>
              <a:t/>
            </a:r>
            <a:br>
              <a:rPr lang="en-US" sz="4950" b="1" i="1" dirty="0">
                <a:latin typeface="Calibri" panose="020F0502020204030204" pitchFamily="34" charset="0"/>
                <a:cs typeface="Calibri" panose="020F0502020204030204" pitchFamily="34" charset="0"/>
              </a:rPr>
            </a:br>
            <a:r>
              <a:rPr lang="en-US" sz="4000" b="1" i="1" dirty="0" smtClean="0">
                <a:latin typeface="Calibri" panose="020F0502020204030204" pitchFamily="34" charset="0"/>
                <a:cs typeface="Calibri" panose="020F0502020204030204" pitchFamily="34" charset="0"/>
              </a:rPr>
              <a:t>Consult </a:t>
            </a:r>
            <a:r>
              <a:rPr lang="en-US" sz="4000" b="1" i="1" dirty="0">
                <a:latin typeface="Calibri" panose="020F0502020204030204" pitchFamily="34" charset="0"/>
                <a:cs typeface="Calibri" panose="020F0502020204030204" pitchFamily="34" charset="0"/>
              </a:rPr>
              <a:t>with someone </a:t>
            </a:r>
            <a:r>
              <a:rPr lang="en-US" sz="4000" b="1" i="1" dirty="0" smtClean="0">
                <a:latin typeface="Calibri" panose="020F0502020204030204" pitchFamily="34" charset="0"/>
                <a:cs typeface="Calibri" panose="020F0502020204030204" pitchFamily="34" charset="0"/>
              </a:rPr>
              <a:t>near you.</a:t>
            </a:r>
            <a:endParaRPr lang="en-US" sz="4000" b="1" i="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764984" y="893210"/>
            <a:ext cx="524301" cy="512108"/>
          </a:xfrm>
          <a:prstGeom prst="rect">
            <a:avLst/>
          </a:prstGeom>
        </p:spPr>
      </p:pic>
    </p:spTree>
    <p:extLst>
      <p:ext uri="{BB962C8B-B14F-4D97-AF65-F5344CB8AC3E}">
        <p14:creationId xmlns:p14="http://schemas.microsoft.com/office/powerpoint/2010/main" val="36188205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188" y="2813351"/>
            <a:ext cx="6889315" cy="994172"/>
          </a:xfrm>
        </p:spPr>
        <p:txBody>
          <a:bodyPr>
            <a:noAutofit/>
          </a:bodyPr>
          <a:lstStyle/>
          <a:p>
            <a:r>
              <a:rPr lang="en-US" sz="4000" b="1" i="1" dirty="0"/>
              <a:t>What is everything you could do </a:t>
            </a:r>
            <a:r>
              <a:rPr lang="en-US" sz="4000" b="1" i="1" u="sng" dirty="0">
                <a:solidFill>
                  <a:schemeClr val="accent6"/>
                </a:solidFill>
              </a:rPr>
              <a:t>to</a:t>
            </a:r>
            <a:r>
              <a:rPr lang="en-US" sz="4000" b="1" i="1" u="sng" dirty="0"/>
              <a:t> </a:t>
            </a:r>
            <a:r>
              <a:rPr lang="en-US" sz="4000" b="1" i="1" u="sng" dirty="0">
                <a:solidFill>
                  <a:schemeClr val="accent6"/>
                </a:solidFill>
              </a:rPr>
              <a:t>guarantee that worst </a:t>
            </a:r>
            <a:r>
              <a:rPr lang="en-US" sz="4000" b="1" i="1" dirty="0">
                <a:solidFill>
                  <a:schemeClr val="accent6"/>
                </a:solidFill>
              </a:rPr>
              <a:t>result? </a:t>
            </a:r>
            <a:r>
              <a:rPr lang="en-US" sz="4000" b="1" i="1" dirty="0" smtClean="0">
                <a:solidFill>
                  <a:schemeClr val="accent6"/>
                </a:solidFill>
              </a:rPr>
              <a:t/>
            </a:r>
            <a:br>
              <a:rPr lang="en-US" sz="4000" b="1" i="1" dirty="0" smtClean="0">
                <a:solidFill>
                  <a:schemeClr val="accent6"/>
                </a:solidFill>
              </a:rPr>
            </a:br>
            <a:r>
              <a:rPr lang="en-US" sz="4000" b="1" i="1" dirty="0"/>
              <a:t/>
            </a:r>
            <a:br>
              <a:rPr lang="en-US" sz="4000" b="1" i="1" dirty="0"/>
            </a:br>
            <a:r>
              <a:rPr lang="en-US" sz="4000" b="1" i="1" dirty="0" smtClean="0"/>
              <a:t>Make </a:t>
            </a:r>
            <a:r>
              <a:rPr lang="en-US" sz="4000" b="1" i="1" dirty="0"/>
              <a:t>a list…</a:t>
            </a:r>
            <a:endParaRPr lang="en-US" sz="4950" b="1" i="1" dirty="0"/>
          </a:p>
        </p:txBody>
      </p:sp>
      <p:pic>
        <p:nvPicPr>
          <p:cNvPr id="3" name="Picture 2"/>
          <p:cNvPicPr>
            <a:picLocks noChangeAspect="1"/>
          </p:cNvPicPr>
          <p:nvPr/>
        </p:nvPicPr>
        <p:blipFill>
          <a:blip r:embed="rId2"/>
          <a:stretch>
            <a:fillRect/>
          </a:stretch>
        </p:blipFill>
        <p:spPr>
          <a:xfrm>
            <a:off x="527887" y="793001"/>
            <a:ext cx="524301" cy="512108"/>
          </a:xfrm>
          <a:prstGeom prst="rect">
            <a:avLst/>
          </a:prstGeom>
        </p:spPr>
      </p:pic>
    </p:spTree>
    <p:extLst>
      <p:ext uri="{BB962C8B-B14F-4D97-AF65-F5344CB8AC3E}">
        <p14:creationId xmlns:p14="http://schemas.microsoft.com/office/powerpoint/2010/main" val="32566831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712" y="2813351"/>
            <a:ext cx="7064680" cy="994172"/>
          </a:xfrm>
        </p:spPr>
        <p:txBody>
          <a:bodyPr>
            <a:noAutofit/>
          </a:bodyPr>
          <a:lstStyle/>
          <a:p>
            <a:r>
              <a:rPr lang="en-US" sz="4000" b="1" i="1" dirty="0"/>
              <a:t>Is there anything on your list that </a:t>
            </a:r>
            <a:r>
              <a:rPr lang="en-US" sz="4000" b="1" i="1" dirty="0">
                <a:solidFill>
                  <a:schemeClr val="accent6"/>
                </a:solidFill>
              </a:rPr>
              <a:t>resembles </a:t>
            </a:r>
            <a:r>
              <a:rPr lang="en-US" sz="4000" b="1" i="1" dirty="0"/>
              <a:t>a current behavior or practice? </a:t>
            </a:r>
            <a:r>
              <a:rPr lang="en-US" sz="4000" b="1" i="1" dirty="0" smtClean="0"/>
              <a:t/>
            </a:r>
            <a:br>
              <a:rPr lang="en-US" sz="4000" b="1" i="1" dirty="0" smtClean="0"/>
            </a:br>
            <a:r>
              <a:rPr lang="en-US" sz="4000" b="1" i="1" dirty="0"/>
              <a:t/>
            </a:r>
            <a:br>
              <a:rPr lang="en-US" sz="4000" b="1" i="1" dirty="0"/>
            </a:br>
            <a:r>
              <a:rPr lang="en-US" sz="4000" b="1" i="1" dirty="0" smtClean="0"/>
              <a:t>Be </a:t>
            </a:r>
            <a:r>
              <a:rPr lang="en-US" sz="4000" b="1" i="1" dirty="0"/>
              <a:t>unforgiving... </a:t>
            </a:r>
          </a:p>
        </p:txBody>
      </p:sp>
      <p:pic>
        <p:nvPicPr>
          <p:cNvPr id="3" name="Picture 2"/>
          <p:cNvPicPr>
            <a:picLocks noChangeAspect="1"/>
          </p:cNvPicPr>
          <p:nvPr/>
        </p:nvPicPr>
        <p:blipFill>
          <a:blip r:embed="rId2"/>
          <a:stretch>
            <a:fillRect/>
          </a:stretch>
        </p:blipFill>
        <p:spPr>
          <a:xfrm>
            <a:off x="802563" y="705318"/>
            <a:ext cx="524301" cy="512108"/>
          </a:xfrm>
          <a:prstGeom prst="rect">
            <a:avLst/>
          </a:prstGeom>
        </p:spPr>
      </p:pic>
    </p:spTree>
    <p:extLst>
      <p:ext uri="{BB962C8B-B14F-4D97-AF65-F5344CB8AC3E}">
        <p14:creationId xmlns:p14="http://schemas.microsoft.com/office/powerpoint/2010/main" val="1349168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l"/>
            <a:r>
              <a:rPr lang="en-US" dirty="0">
                <a:solidFill>
                  <a:schemeClr val="accent2"/>
                </a:solidFill>
              </a:rPr>
              <a:t>Our C</a:t>
            </a:r>
            <a:r>
              <a:rPr lang="en-US" dirty="0" smtClean="0">
                <a:solidFill>
                  <a:schemeClr val="accent2"/>
                </a:solidFill>
              </a:rPr>
              <a:t>ore Values</a:t>
            </a:r>
            <a:endParaRPr lang="en-US" dirty="0">
              <a:solidFill>
                <a:schemeClr val="accent2"/>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37C95-3A7F-4C90-9D28-0B573484ACDD}" type="slidenum">
              <a:rPr kumimoji="0" lang="en-US" sz="600" b="0" i="0" u="none" strike="noStrike" kern="1200" cap="none" spc="0" normalizeH="0" baseline="0" noProof="0" smtClean="0">
                <a:ln>
                  <a:noFill/>
                </a:ln>
                <a:gradFill>
                  <a:gsLst>
                    <a:gs pos="7258">
                      <a:srgbClr val="0072C8"/>
                    </a:gs>
                    <a:gs pos="19000">
                      <a:srgbClr val="0072C8"/>
                    </a:gs>
                  </a:gsLst>
                  <a:lin ang="5400000" scaled="1"/>
                </a:gra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600" b="0" i="0" u="none" strike="noStrike" kern="1200" cap="none" spc="0" normalizeH="0" baseline="0" noProof="0">
              <a:ln>
                <a:noFill/>
              </a:ln>
              <a:gradFill>
                <a:gsLst>
                  <a:gs pos="7258">
                    <a:srgbClr val="0072C8"/>
                  </a:gs>
                  <a:gs pos="19000">
                    <a:srgbClr val="0072C8"/>
                  </a:gs>
                </a:gsLst>
                <a:lin ang="5400000" scaled="1"/>
              </a:gradFill>
              <a:effectLst/>
              <a:uLnTx/>
              <a:uFillTx/>
              <a:latin typeface="Arial" panose="020B0604020202020204" pitchFamily="34" charset="0"/>
              <a:cs typeface="Arial" panose="020B0604020202020204" pitchFamily="34" charset="0"/>
            </a:endParaRPr>
          </a:p>
        </p:txBody>
      </p:sp>
      <p:grpSp>
        <p:nvGrpSpPr>
          <p:cNvPr id="4" name="Group 3"/>
          <p:cNvGrpSpPr/>
          <p:nvPr/>
        </p:nvGrpSpPr>
        <p:grpSpPr>
          <a:xfrm>
            <a:off x="319575" y="2233291"/>
            <a:ext cx="8473195" cy="2578667"/>
            <a:chOff x="319573" y="2214174"/>
            <a:chExt cx="8473195" cy="3143884"/>
          </a:xfrm>
        </p:grpSpPr>
        <p:sp>
          <p:nvSpPr>
            <p:cNvPr id="75" name="Rectangle 74"/>
            <p:cNvSpPr/>
            <p:nvPr/>
          </p:nvSpPr>
          <p:spPr bwMode="blackGray">
            <a:xfrm>
              <a:off x="5540330" y="2562117"/>
              <a:ext cx="1535000" cy="1060271"/>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Build and shape A better future.</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83" name="Rectangle 82"/>
            <p:cNvSpPr/>
            <p:nvPr/>
          </p:nvSpPr>
          <p:spPr bwMode="gray">
            <a:xfrm>
              <a:off x="2088104" y="2562117"/>
              <a:ext cx="1537670" cy="1060271"/>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Fuel growth and innovation.</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84" name="Rectangle 83"/>
            <p:cNvSpPr/>
            <p:nvPr/>
          </p:nvSpPr>
          <p:spPr bwMode="blackGray">
            <a:xfrm>
              <a:off x="7257768" y="2562117"/>
              <a:ext cx="1535000" cy="1060271"/>
            </a:xfrm>
            <a:prstGeom prst="rect">
              <a:avLst/>
            </a:prstGeom>
            <a:noFill/>
            <a:ln w="9525" cap="flat" cmpd="sng" algn="ctr">
              <a:noFill/>
              <a:prstDash val="solid"/>
              <a:headEnd type="none" w="med" len="med"/>
              <a:tailEnd type="none" w="med" len="med"/>
            </a:ln>
            <a:effectLst/>
          </p:spPr>
          <p:txBody>
            <a:bodyPr vert="horz" wrap="square" lIns="91440" tIns="137160" rIns="9144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Drive connection and teamwork.</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85" name="Rectangle 84"/>
            <p:cNvSpPr/>
            <p:nvPr/>
          </p:nvSpPr>
          <p:spPr bwMode="gray">
            <a:xfrm>
              <a:off x="3806859" y="2565985"/>
              <a:ext cx="1537670" cy="1060271"/>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dirty="0" smtClean="0">
                  <a:ln>
                    <a:noFill/>
                  </a:ln>
                  <a:effectLst/>
                  <a:uLnTx/>
                  <a:uFillTx/>
                  <a:latin typeface="Arial"/>
                  <a:ea typeface="Apex New Light" pitchFamily="50" charset="0"/>
                  <a:cs typeface="TradeGothic Bold"/>
                </a:rPr>
                <a:t>Focus on outcomes.</a:t>
              </a:r>
              <a:endParaRPr kumimoji="0" lang="en-US" sz="1400" i="0" u="none" strike="noStrike" kern="0" cap="none" spc="-30" normalizeH="0" baseline="0" noProof="0" dirty="0">
                <a:ln>
                  <a:noFill/>
                </a:ln>
                <a:effectLst/>
                <a:uLnTx/>
                <a:uFillTx/>
                <a:latin typeface="Arial"/>
                <a:ea typeface="Apex New Light" pitchFamily="50" charset="0"/>
                <a:cs typeface="TradeGothic Bold"/>
              </a:endParaRPr>
            </a:p>
          </p:txBody>
        </p:sp>
        <p:sp>
          <p:nvSpPr>
            <p:cNvPr id="86" name="Rectangle 85"/>
            <p:cNvSpPr/>
            <p:nvPr/>
          </p:nvSpPr>
          <p:spPr bwMode="blackGray">
            <a:xfrm>
              <a:off x="5540330" y="4327317"/>
              <a:ext cx="1535000" cy="1030737"/>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Stay humble and curious.</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87" name="Rectangle 86"/>
            <p:cNvSpPr/>
            <p:nvPr/>
          </p:nvSpPr>
          <p:spPr bwMode="gray">
            <a:xfrm>
              <a:off x="2088104" y="4327317"/>
              <a:ext cx="1537670" cy="1030737"/>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Inspire passion and adventure.</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88" name="Rectangle 87"/>
            <p:cNvSpPr/>
            <p:nvPr/>
          </p:nvSpPr>
          <p:spPr bwMode="blackGray">
            <a:xfrm>
              <a:off x="3808194" y="4327317"/>
              <a:ext cx="1535000" cy="1030737"/>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50" normalizeH="0" baseline="0" noProof="0" smtClean="0">
                  <a:ln>
                    <a:noFill/>
                  </a:ln>
                  <a:effectLst/>
                  <a:uLnTx/>
                  <a:uFillTx/>
                  <a:latin typeface="Arial"/>
                  <a:ea typeface="Apex New Light" pitchFamily="50" charset="0"/>
                  <a:cs typeface="TradeGothic Bold"/>
                </a:rPr>
                <a:t>Celebrate authenticity.</a:t>
              </a:r>
              <a:endParaRPr kumimoji="0" lang="en-US" sz="1400" i="0" u="none" strike="noStrike" kern="0" cap="none" spc="-50" normalizeH="0" baseline="0" noProof="0">
                <a:ln>
                  <a:noFill/>
                </a:ln>
                <a:effectLst/>
                <a:uLnTx/>
                <a:uFillTx/>
                <a:latin typeface="Arial"/>
                <a:ea typeface="Apex New Light" pitchFamily="50" charset="0"/>
                <a:cs typeface="TradeGothic Bold"/>
              </a:endParaRPr>
            </a:p>
          </p:txBody>
        </p:sp>
        <p:sp>
          <p:nvSpPr>
            <p:cNvPr id="89" name="Rectangle 88"/>
            <p:cNvSpPr/>
            <p:nvPr/>
          </p:nvSpPr>
          <p:spPr bwMode="blackGray">
            <a:xfrm>
              <a:off x="7257768" y="4327316"/>
              <a:ext cx="1535000" cy="1030739"/>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Smile.</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90" name="Rectangle 89"/>
            <p:cNvSpPr/>
            <p:nvPr/>
          </p:nvSpPr>
          <p:spPr bwMode="gray">
            <a:xfrm>
              <a:off x="319573" y="4327321"/>
              <a:ext cx="1537670" cy="1030737"/>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Take ownership. Get it done.</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sp>
          <p:nvSpPr>
            <p:cNvPr id="91" name="Rectangle 90"/>
            <p:cNvSpPr/>
            <p:nvPr/>
          </p:nvSpPr>
          <p:spPr bwMode="blackGray">
            <a:xfrm>
              <a:off x="320908" y="2562116"/>
              <a:ext cx="1535000" cy="1060272"/>
            </a:xfrm>
            <a:prstGeom prst="rect">
              <a:avLst/>
            </a:prstGeom>
            <a:noFill/>
            <a:ln w="9525" cap="flat" cmpd="sng" algn="ctr">
              <a:noFill/>
              <a:prstDash val="solid"/>
              <a:headEnd type="none" w="med" len="med"/>
              <a:tailEnd type="none" w="med" len="med"/>
            </a:ln>
            <a:effectLst/>
          </p:spPr>
          <p:txBody>
            <a:bodyPr vert="horz" wrap="square" lIns="137160" tIns="137160" rIns="137160" bIns="45718" numCol="1" rtlCol="0" anchor="t" anchorCtr="0" compatLnSpc="1">
              <a:prstTxWarp prst="textNoShape">
                <a:avLst/>
              </a:prstTxWarp>
            </a:bodyPr>
            <a:lstStyle/>
            <a:p>
              <a:pPr marL="0" marR="0" lvl="0" indent="0" algn="ctr" defTabSz="914340" rtl="0" eaLnBrk="1" fontAlgn="auto" latinLnBrk="0" hangingPunct="1">
                <a:lnSpc>
                  <a:spcPct val="90000"/>
                </a:lnSpc>
                <a:spcBef>
                  <a:spcPts val="0"/>
                </a:spcBef>
                <a:spcAft>
                  <a:spcPts val="0"/>
                </a:spcAft>
                <a:buClrTx/>
                <a:buSzTx/>
                <a:buFontTx/>
                <a:buNone/>
                <a:tabLst/>
                <a:defRPr/>
              </a:pPr>
              <a:r>
                <a:rPr kumimoji="0" lang="en-US" sz="1400" i="0" u="none" strike="noStrike" kern="0" cap="none" spc="-30" normalizeH="0" baseline="0" noProof="0" smtClean="0">
                  <a:ln>
                    <a:noFill/>
                  </a:ln>
                  <a:effectLst/>
                  <a:uLnTx/>
                  <a:uFillTx/>
                  <a:latin typeface="Arial"/>
                  <a:ea typeface="Apex New Light" pitchFamily="50" charset="0"/>
                  <a:cs typeface="TradeGothic Bold"/>
                </a:rPr>
                <a:t>Do what is right, always</a:t>
              </a:r>
              <a:endParaRPr kumimoji="0" lang="en-US" sz="1400" i="0" u="none" strike="noStrike" kern="0" cap="none" spc="-30" normalizeH="0" baseline="0" noProof="0">
                <a:ln>
                  <a:noFill/>
                </a:ln>
                <a:effectLst/>
                <a:uLnTx/>
                <a:uFillTx/>
                <a:latin typeface="Arial"/>
                <a:ea typeface="Apex New Light" pitchFamily="50" charset="0"/>
                <a:cs typeface="TradeGothic Bold"/>
              </a:endParaRPr>
            </a:p>
          </p:txBody>
        </p:sp>
        <p:grpSp>
          <p:nvGrpSpPr>
            <p:cNvPr id="92" name="Group 91"/>
            <p:cNvGrpSpPr/>
            <p:nvPr/>
          </p:nvGrpSpPr>
          <p:grpSpPr>
            <a:xfrm>
              <a:off x="2691423" y="4067122"/>
              <a:ext cx="331035" cy="308033"/>
              <a:chOff x="8810625" y="3241675"/>
              <a:chExt cx="525463" cy="366713"/>
            </a:xfrm>
            <a:solidFill>
              <a:schemeClr val="accent2"/>
            </a:solidFill>
          </p:grpSpPr>
          <p:sp>
            <p:nvSpPr>
              <p:cNvPr id="93" name="Freeform 175"/>
              <p:cNvSpPr>
                <a:spLocks noChangeArrowheads="1"/>
              </p:cNvSpPr>
              <p:nvPr/>
            </p:nvSpPr>
            <p:spPr bwMode="auto">
              <a:xfrm>
                <a:off x="8810625" y="3241675"/>
                <a:ext cx="439738" cy="366713"/>
              </a:xfrm>
              <a:custGeom>
                <a:avLst/>
                <a:gdLst>
                  <a:gd name="T0" fmla="*/ 1221 w 1222"/>
                  <a:gd name="T1" fmla="*/ 478 h 1017"/>
                  <a:gd name="T2" fmla="*/ 1159 w 1222"/>
                  <a:gd name="T3" fmla="*/ 504 h 1017"/>
                  <a:gd name="T4" fmla="*/ 1159 w 1222"/>
                  <a:gd name="T5" fmla="*/ 509 h 1017"/>
                  <a:gd name="T6" fmla="*/ 714 w 1222"/>
                  <a:gd name="T7" fmla="*/ 954 h 1017"/>
                  <a:gd name="T8" fmla="*/ 319 w 1222"/>
                  <a:gd name="T9" fmla="*/ 711 h 1017"/>
                  <a:gd name="T10" fmla="*/ 666 w 1222"/>
                  <a:gd name="T11" fmla="*/ 595 h 1017"/>
                  <a:gd name="T12" fmla="*/ 684 w 1222"/>
                  <a:gd name="T13" fmla="*/ 553 h 1017"/>
                  <a:gd name="T14" fmla="*/ 644 w 1222"/>
                  <a:gd name="T15" fmla="*/ 536 h 1017"/>
                  <a:gd name="T16" fmla="*/ 293 w 1222"/>
                  <a:gd name="T17" fmla="*/ 654 h 1017"/>
                  <a:gd name="T18" fmla="*/ 269 w 1222"/>
                  <a:gd name="T19" fmla="*/ 509 h 1017"/>
                  <a:gd name="T20" fmla="*/ 714 w 1222"/>
                  <a:gd name="T21" fmla="*/ 64 h 1017"/>
                  <a:gd name="T22" fmla="*/ 984 w 1222"/>
                  <a:gd name="T23" fmla="*/ 155 h 1017"/>
                  <a:gd name="T24" fmla="*/ 1116 w 1222"/>
                  <a:gd name="T25" fmla="*/ 199 h 1017"/>
                  <a:gd name="T26" fmla="*/ 1116 w 1222"/>
                  <a:gd name="T27" fmla="*/ 199 h 1017"/>
                  <a:gd name="T28" fmla="*/ 714 w 1222"/>
                  <a:gd name="T29" fmla="*/ 0 h 1017"/>
                  <a:gd name="T30" fmla="*/ 205 w 1222"/>
                  <a:gd name="T31" fmla="*/ 509 h 1017"/>
                  <a:gd name="T32" fmla="*/ 231 w 1222"/>
                  <a:gd name="T33" fmla="*/ 667 h 1017"/>
                  <a:gd name="T34" fmla="*/ 94 w 1222"/>
                  <a:gd name="T35" fmla="*/ 668 h 1017"/>
                  <a:gd name="T36" fmla="*/ 140 w 1222"/>
                  <a:gd name="T37" fmla="*/ 577 h 1017"/>
                  <a:gd name="T38" fmla="*/ 138 w 1222"/>
                  <a:gd name="T39" fmla="*/ 533 h 1017"/>
                  <a:gd name="T40" fmla="*/ 94 w 1222"/>
                  <a:gd name="T41" fmla="*/ 534 h 1017"/>
                  <a:gd name="T42" fmla="*/ 41 w 1222"/>
                  <a:gd name="T43" fmla="*/ 703 h 1017"/>
                  <a:gd name="T44" fmla="*/ 141 w 1222"/>
                  <a:gd name="T45" fmla="*/ 741 h 1017"/>
                  <a:gd name="T46" fmla="*/ 255 w 1222"/>
                  <a:gd name="T47" fmla="*/ 727 h 1017"/>
                  <a:gd name="T48" fmla="*/ 714 w 1222"/>
                  <a:gd name="T49" fmla="*/ 1016 h 1017"/>
                  <a:gd name="T50" fmla="*/ 1221 w 1222"/>
                  <a:gd name="T51" fmla="*/ 509 h 1017"/>
                  <a:gd name="T52" fmla="*/ 1221 w 1222"/>
                  <a:gd name="T53" fmla="*/ 478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1017">
                    <a:moveTo>
                      <a:pt x="1221" y="478"/>
                    </a:moveTo>
                    <a:lnTo>
                      <a:pt x="1159" y="504"/>
                    </a:lnTo>
                    <a:cubicBezTo>
                      <a:pt x="1159" y="505"/>
                      <a:pt x="1159" y="507"/>
                      <a:pt x="1159" y="509"/>
                    </a:cubicBezTo>
                    <a:cubicBezTo>
                      <a:pt x="1159" y="754"/>
                      <a:pt x="960" y="954"/>
                      <a:pt x="714" y="954"/>
                    </a:cubicBezTo>
                    <a:cubicBezTo>
                      <a:pt x="542" y="954"/>
                      <a:pt x="392" y="855"/>
                      <a:pt x="319" y="711"/>
                    </a:cubicBezTo>
                    <a:cubicBezTo>
                      <a:pt x="405" y="689"/>
                      <a:pt x="518" y="652"/>
                      <a:pt x="666" y="595"/>
                    </a:cubicBezTo>
                    <a:cubicBezTo>
                      <a:pt x="682" y="588"/>
                      <a:pt x="690" y="569"/>
                      <a:pt x="684" y="553"/>
                    </a:cubicBezTo>
                    <a:cubicBezTo>
                      <a:pt x="677" y="537"/>
                      <a:pt x="660" y="529"/>
                      <a:pt x="644" y="536"/>
                    </a:cubicBezTo>
                    <a:cubicBezTo>
                      <a:pt x="486" y="596"/>
                      <a:pt x="374" y="633"/>
                      <a:pt x="293" y="654"/>
                    </a:cubicBezTo>
                    <a:cubicBezTo>
                      <a:pt x="277" y="607"/>
                      <a:pt x="269" y="558"/>
                      <a:pt x="269" y="509"/>
                    </a:cubicBezTo>
                    <a:cubicBezTo>
                      <a:pt x="269" y="263"/>
                      <a:pt x="468" y="64"/>
                      <a:pt x="714" y="64"/>
                    </a:cubicBezTo>
                    <a:cubicBezTo>
                      <a:pt x="815" y="64"/>
                      <a:pt x="909" y="97"/>
                      <a:pt x="984" y="155"/>
                    </a:cubicBezTo>
                    <a:cubicBezTo>
                      <a:pt x="1039" y="175"/>
                      <a:pt x="1092" y="193"/>
                      <a:pt x="1116" y="199"/>
                    </a:cubicBezTo>
                    <a:lnTo>
                      <a:pt x="1116" y="199"/>
                    </a:lnTo>
                    <a:cubicBezTo>
                      <a:pt x="1023" y="78"/>
                      <a:pt x="878" y="0"/>
                      <a:pt x="714" y="0"/>
                    </a:cubicBezTo>
                    <a:cubicBezTo>
                      <a:pt x="433" y="0"/>
                      <a:pt x="205" y="228"/>
                      <a:pt x="205" y="509"/>
                    </a:cubicBezTo>
                    <a:cubicBezTo>
                      <a:pt x="205" y="564"/>
                      <a:pt x="215" y="617"/>
                      <a:pt x="231" y="667"/>
                    </a:cubicBezTo>
                    <a:cubicBezTo>
                      <a:pt x="113" y="690"/>
                      <a:pt x="95" y="670"/>
                      <a:pt x="94" y="668"/>
                    </a:cubicBezTo>
                    <a:cubicBezTo>
                      <a:pt x="86" y="657"/>
                      <a:pt x="110" y="611"/>
                      <a:pt x="140" y="577"/>
                    </a:cubicBezTo>
                    <a:cubicBezTo>
                      <a:pt x="153" y="564"/>
                      <a:pt x="151" y="544"/>
                      <a:pt x="138" y="533"/>
                    </a:cubicBezTo>
                    <a:cubicBezTo>
                      <a:pt x="126" y="521"/>
                      <a:pt x="106" y="521"/>
                      <a:pt x="94" y="534"/>
                    </a:cubicBezTo>
                    <a:cubicBezTo>
                      <a:pt x="78" y="552"/>
                      <a:pt x="0" y="643"/>
                      <a:pt x="41" y="703"/>
                    </a:cubicBezTo>
                    <a:cubicBezTo>
                      <a:pt x="55" y="724"/>
                      <a:pt x="81" y="741"/>
                      <a:pt x="141" y="741"/>
                    </a:cubicBezTo>
                    <a:cubicBezTo>
                      <a:pt x="170" y="741"/>
                      <a:pt x="207" y="737"/>
                      <a:pt x="255" y="727"/>
                    </a:cubicBezTo>
                    <a:cubicBezTo>
                      <a:pt x="336" y="898"/>
                      <a:pt x="512" y="1016"/>
                      <a:pt x="714" y="1016"/>
                    </a:cubicBezTo>
                    <a:cubicBezTo>
                      <a:pt x="995" y="1016"/>
                      <a:pt x="1221" y="789"/>
                      <a:pt x="1221" y="509"/>
                    </a:cubicBezTo>
                    <a:cubicBezTo>
                      <a:pt x="1221" y="497"/>
                      <a:pt x="1221" y="488"/>
                      <a:pt x="1221" y="47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176"/>
              <p:cNvSpPr>
                <a:spLocks noChangeArrowheads="1"/>
              </p:cNvSpPr>
              <p:nvPr/>
            </p:nvSpPr>
            <p:spPr bwMode="auto">
              <a:xfrm>
                <a:off x="9034463" y="3308350"/>
                <a:ext cx="301625" cy="131763"/>
              </a:xfrm>
              <a:custGeom>
                <a:avLst/>
                <a:gdLst>
                  <a:gd name="T0" fmla="*/ 211 w 838"/>
                  <a:gd name="T1" fmla="*/ 363 h 364"/>
                  <a:gd name="T2" fmla="*/ 133 w 838"/>
                  <a:gd name="T3" fmla="*/ 338 h 364"/>
                  <a:gd name="T4" fmla="*/ 11 w 838"/>
                  <a:gd name="T5" fmla="*/ 230 h 364"/>
                  <a:gd name="T6" fmla="*/ 0 w 838"/>
                  <a:gd name="T7" fmla="*/ 204 h 364"/>
                  <a:gd name="T8" fmla="*/ 15 w 838"/>
                  <a:gd name="T9" fmla="*/ 180 h 364"/>
                  <a:gd name="T10" fmla="*/ 80 w 838"/>
                  <a:gd name="T11" fmla="*/ 163 h 364"/>
                  <a:gd name="T12" fmla="*/ 123 w 838"/>
                  <a:gd name="T13" fmla="*/ 169 h 364"/>
                  <a:gd name="T14" fmla="*/ 184 w 838"/>
                  <a:gd name="T15" fmla="*/ 188 h 364"/>
                  <a:gd name="T16" fmla="*/ 203 w 838"/>
                  <a:gd name="T17" fmla="*/ 190 h 364"/>
                  <a:gd name="T18" fmla="*/ 243 w 838"/>
                  <a:gd name="T19" fmla="*/ 182 h 364"/>
                  <a:gd name="T20" fmla="*/ 271 w 838"/>
                  <a:gd name="T21" fmla="*/ 169 h 364"/>
                  <a:gd name="T22" fmla="*/ 152 w 838"/>
                  <a:gd name="T23" fmla="*/ 68 h 364"/>
                  <a:gd name="T24" fmla="*/ 141 w 838"/>
                  <a:gd name="T25" fmla="*/ 40 h 364"/>
                  <a:gd name="T26" fmla="*/ 160 w 838"/>
                  <a:gd name="T27" fmla="*/ 16 h 364"/>
                  <a:gd name="T28" fmla="*/ 233 w 838"/>
                  <a:gd name="T29" fmla="*/ 3 h 364"/>
                  <a:gd name="T30" fmla="*/ 311 w 838"/>
                  <a:gd name="T31" fmla="*/ 17 h 364"/>
                  <a:gd name="T32" fmla="*/ 501 w 838"/>
                  <a:gd name="T33" fmla="*/ 78 h 364"/>
                  <a:gd name="T34" fmla="*/ 657 w 838"/>
                  <a:gd name="T35" fmla="*/ 16 h 364"/>
                  <a:gd name="T36" fmla="*/ 735 w 838"/>
                  <a:gd name="T37" fmla="*/ 0 h 364"/>
                  <a:gd name="T38" fmla="*/ 812 w 838"/>
                  <a:gd name="T39" fmla="*/ 27 h 364"/>
                  <a:gd name="T40" fmla="*/ 815 w 838"/>
                  <a:gd name="T41" fmla="*/ 30 h 364"/>
                  <a:gd name="T42" fmla="*/ 830 w 838"/>
                  <a:gd name="T43" fmla="*/ 96 h 364"/>
                  <a:gd name="T44" fmla="*/ 775 w 838"/>
                  <a:gd name="T45" fmla="*/ 153 h 364"/>
                  <a:gd name="T46" fmla="*/ 294 w 838"/>
                  <a:gd name="T47" fmla="*/ 348 h 364"/>
                  <a:gd name="T48" fmla="*/ 211 w 838"/>
                  <a:gd name="T49" fmla="*/ 363 h 364"/>
                  <a:gd name="T50" fmla="*/ 105 w 838"/>
                  <a:gd name="T51" fmla="*/ 230 h 364"/>
                  <a:gd name="T52" fmla="*/ 174 w 838"/>
                  <a:gd name="T53" fmla="*/ 290 h 364"/>
                  <a:gd name="T54" fmla="*/ 211 w 838"/>
                  <a:gd name="T55" fmla="*/ 301 h 364"/>
                  <a:gd name="T56" fmla="*/ 271 w 838"/>
                  <a:gd name="T57" fmla="*/ 290 h 364"/>
                  <a:gd name="T58" fmla="*/ 751 w 838"/>
                  <a:gd name="T59" fmla="*/ 96 h 364"/>
                  <a:gd name="T60" fmla="*/ 769 w 838"/>
                  <a:gd name="T61" fmla="*/ 81 h 364"/>
                  <a:gd name="T62" fmla="*/ 766 w 838"/>
                  <a:gd name="T63" fmla="*/ 70 h 364"/>
                  <a:gd name="T64" fmla="*/ 735 w 838"/>
                  <a:gd name="T65" fmla="*/ 62 h 364"/>
                  <a:gd name="T66" fmla="*/ 681 w 838"/>
                  <a:gd name="T67" fmla="*/ 73 h 364"/>
                  <a:gd name="T68" fmla="*/ 520 w 838"/>
                  <a:gd name="T69" fmla="*/ 139 h 364"/>
                  <a:gd name="T70" fmla="*/ 512 w 838"/>
                  <a:gd name="T71" fmla="*/ 142 h 364"/>
                  <a:gd name="T72" fmla="*/ 503 w 838"/>
                  <a:gd name="T73" fmla="*/ 142 h 364"/>
                  <a:gd name="T74" fmla="*/ 503 w 838"/>
                  <a:gd name="T75" fmla="*/ 142 h 364"/>
                  <a:gd name="T76" fmla="*/ 287 w 838"/>
                  <a:gd name="T77" fmla="*/ 76 h 364"/>
                  <a:gd name="T78" fmla="*/ 247 w 838"/>
                  <a:gd name="T79" fmla="*/ 67 h 364"/>
                  <a:gd name="T80" fmla="*/ 351 w 838"/>
                  <a:gd name="T81" fmla="*/ 153 h 364"/>
                  <a:gd name="T82" fmla="*/ 362 w 838"/>
                  <a:gd name="T83" fmla="*/ 182 h 364"/>
                  <a:gd name="T84" fmla="*/ 345 w 838"/>
                  <a:gd name="T85" fmla="*/ 207 h 364"/>
                  <a:gd name="T86" fmla="*/ 268 w 838"/>
                  <a:gd name="T87" fmla="*/ 239 h 364"/>
                  <a:gd name="T88" fmla="*/ 203 w 838"/>
                  <a:gd name="T89" fmla="*/ 253 h 364"/>
                  <a:gd name="T90" fmla="*/ 164 w 838"/>
                  <a:gd name="T91" fmla="*/ 249 h 364"/>
                  <a:gd name="T92" fmla="*/ 105 w 838"/>
                  <a:gd name="T93" fmla="*/ 23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8" h="364">
                    <a:moveTo>
                      <a:pt x="211" y="363"/>
                    </a:moveTo>
                    <a:cubicBezTo>
                      <a:pt x="179" y="363"/>
                      <a:pt x="152" y="356"/>
                      <a:pt x="133" y="338"/>
                    </a:cubicBezTo>
                    <a:lnTo>
                      <a:pt x="11" y="230"/>
                    </a:lnTo>
                    <a:cubicBezTo>
                      <a:pt x="3" y="223"/>
                      <a:pt x="0" y="214"/>
                      <a:pt x="0" y="204"/>
                    </a:cubicBezTo>
                    <a:cubicBezTo>
                      <a:pt x="2" y="194"/>
                      <a:pt x="7" y="186"/>
                      <a:pt x="15" y="180"/>
                    </a:cubicBezTo>
                    <a:cubicBezTo>
                      <a:pt x="18" y="178"/>
                      <a:pt x="42" y="163"/>
                      <a:pt x="80" y="163"/>
                    </a:cubicBezTo>
                    <a:cubicBezTo>
                      <a:pt x="94" y="163"/>
                      <a:pt x="109" y="164"/>
                      <a:pt x="123" y="169"/>
                    </a:cubicBezTo>
                    <a:lnTo>
                      <a:pt x="184" y="188"/>
                    </a:lnTo>
                    <a:cubicBezTo>
                      <a:pt x="184" y="188"/>
                      <a:pt x="192" y="190"/>
                      <a:pt x="203" y="190"/>
                    </a:cubicBezTo>
                    <a:cubicBezTo>
                      <a:pt x="217" y="190"/>
                      <a:pt x="230" y="188"/>
                      <a:pt x="243" y="182"/>
                    </a:cubicBezTo>
                    <a:lnTo>
                      <a:pt x="271" y="169"/>
                    </a:lnTo>
                    <a:lnTo>
                      <a:pt x="152" y="68"/>
                    </a:lnTo>
                    <a:cubicBezTo>
                      <a:pt x="144" y="62"/>
                      <a:pt x="139" y="51"/>
                      <a:pt x="141" y="40"/>
                    </a:cubicBezTo>
                    <a:cubicBezTo>
                      <a:pt x="142" y="29"/>
                      <a:pt x="150" y="19"/>
                      <a:pt x="160" y="16"/>
                    </a:cubicBezTo>
                    <a:cubicBezTo>
                      <a:pt x="163" y="14"/>
                      <a:pt x="192" y="3"/>
                      <a:pt x="233" y="3"/>
                    </a:cubicBezTo>
                    <a:cubicBezTo>
                      <a:pt x="260" y="3"/>
                      <a:pt x="286" y="8"/>
                      <a:pt x="311" y="17"/>
                    </a:cubicBezTo>
                    <a:cubicBezTo>
                      <a:pt x="372" y="43"/>
                      <a:pt x="471" y="78"/>
                      <a:pt x="501" y="78"/>
                    </a:cubicBezTo>
                    <a:lnTo>
                      <a:pt x="657" y="16"/>
                    </a:lnTo>
                    <a:cubicBezTo>
                      <a:pt x="660" y="14"/>
                      <a:pt x="696" y="0"/>
                      <a:pt x="735" y="0"/>
                    </a:cubicBezTo>
                    <a:cubicBezTo>
                      <a:pt x="767" y="0"/>
                      <a:pt x="793" y="9"/>
                      <a:pt x="812" y="27"/>
                    </a:cubicBezTo>
                    <a:cubicBezTo>
                      <a:pt x="814" y="29"/>
                      <a:pt x="814" y="30"/>
                      <a:pt x="815" y="30"/>
                    </a:cubicBezTo>
                    <a:cubicBezTo>
                      <a:pt x="817" y="33"/>
                      <a:pt x="837" y="62"/>
                      <a:pt x="830" y="96"/>
                    </a:cubicBezTo>
                    <a:cubicBezTo>
                      <a:pt x="826" y="113"/>
                      <a:pt x="814" y="135"/>
                      <a:pt x="775" y="153"/>
                    </a:cubicBezTo>
                    <a:lnTo>
                      <a:pt x="294" y="348"/>
                    </a:lnTo>
                    <a:cubicBezTo>
                      <a:pt x="292" y="349"/>
                      <a:pt x="252" y="363"/>
                      <a:pt x="211" y="363"/>
                    </a:cubicBezTo>
                    <a:close/>
                    <a:moveTo>
                      <a:pt x="105" y="230"/>
                    </a:moveTo>
                    <a:lnTo>
                      <a:pt x="174" y="290"/>
                    </a:lnTo>
                    <a:cubicBezTo>
                      <a:pt x="184" y="300"/>
                      <a:pt x="200" y="301"/>
                      <a:pt x="211" y="301"/>
                    </a:cubicBezTo>
                    <a:cubicBezTo>
                      <a:pt x="241" y="301"/>
                      <a:pt x="271" y="290"/>
                      <a:pt x="271" y="290"/>
                    </a:cubicBezTo>
                    <a:lnTo>
                      <a:pt x="751" y="96"/>
                    </a:lnTo>
                    <a:cubicBezTo>
                      <a:pt x="763" y="91"/>
                      <a:pt x="767" y="84"/>
                      <a:pt x="769" y="81"/>
                    </a:cubicBezTo>
                    <a:cubicBezTo>
                      <a:pt x="769" y="78"/>
                      <a:pt x="767" y="73"/>
                      <a:pt x="766" y="70"/>
                    </a:cubicBezTo>
                    <a:cubicBezTo>
                      <a:pt x="759" y="65"/>
                      <a:pt x="748" y="62"/>
                      <a:pt x="735" y="62"/>
                    </a:cubicBezTo>
                    <a:cubicBezTo>
                      <a:pt x="708" y="62"/>
                      <a:pt x="681" y="73"/>
                      <a:pt x="681" y="73"/>
                    </a:cubicBezTo>
                    <a:lnTo>
                      <a:pt x="520" y="139"/>
                    </a:lnTo>
                    <a:cubicBezTo>
                      <a:pt x="517" y="140"/>
                      <a:pt x="515" y="140"/>
                      <a:pt x="512" y="142"/>
                    </a:cubicBezTo>
                    <a:cubicBezTo>
                      <a:pt x="509" y="142"/>
                      <a:pt x="506" y="142"/>
                      <a:pt x="503" y="142"/>
                    </a:cubicBezTo>
                    <a:lnTo>
                      <a:pt x="503" y="142"/>
                    </a:lnTo>
                    <a:cubicBezTo>
                      <a:pt x="452" y="142"/>
                      <a:pt x="314" y="88"/>
                      <a:pt x="287" y="76"/>
                    </a:cubicBezTo>
                    <a:cubicBezTo>
                      <a:pt x="274" y="72"/>
                      <a:pt x="262" y="68"/>
                      <a:pt x="247" y="67"/>
                    </a:cubicBezTo>
                    <a:lnTo>
                      <a:pt x="351" y="153"/>
                    </a:lnTo>
                    <a:cubicBezTo>
                      <a:pt x="361" y="161"/>
                      <a:pt x="364" y="171"/>
                      <a:pt x="362" y="182"/>
                    </a:cubicBezTo>
                    <a:cubicBezTo>
                      <a:pt x="361" y="192"/>
                      <a:pt x="354" y="202"/>
                      <a:pt x="345" y="207"/>
                    </a:cubicBezTo>
                    <a:lnTo>
                      <a:pt x="268" y="239"/>
                    </a:lnTo>
                    <a:cubicBezTo>
                      <a:pt x="247" y="249"/>
                      <a:pt x="225" y="253"/>
                      <a:pt x="203" y="253"/>
                    </a:cubicBezTo>
                    <a:cubicBezTo>
                      <a:pt x="180" y="253"/>
                      <a:pt x="166" y="249"/>
                      <a:pt x="164" y="249"/>
                    </a:cubicBezTo>
                    <a:lnTo>
                      <a:pt x="105" y="23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95" name="Group 94"/>
            <p:cNvGrpSpPr/>
            <p:nvPr/>
          </p:nvGrpSpPr>
          <p:grpSpPr>
            <a:xfrm>
              <a:off x="2746086" y="2214174"/>
              <a:ext cx="221706" cy="396921"/>
              <a:chOff x="2382838" y="923925"/>
              <a:chExt cx="338137" cy="454025"/>
            </a:xfrm>
            <a:solidFill>
              <a:schemeClr val="accent2"/>
            </a:solidFill>
          </p:grpSpPr>
          <p:sp>
            <p:nvSpPr>
              <p:cNvPr id="96" name="Freeform 51"/>
              <p:cNvSpPr>
                <a:spLocks noChangeArrowheads="1"/>
              </p:cNvSpPr>
              <p:nvPr/>
            </p:nvSpPr>
            <p:spPr bwMode="auto">
              <a:xfrm>
                <a:off x="2490788" y="1312863"/>
                <a:ext cx="123825" cy="22225"/>
              </a:xfrm>
              <a:custGeom>
                <a:avLst/>
                <a:gdLst>
                  <a:gd name="T0" fmla="*/ 310 w 342"/>
                  <a:gd name="T1" fmla="*/ 0 h 63"/>
                  <a:gd name="T2" fmla="*/ 30 w 342"/>
                  <a:gd name="T3" fmla="*/ 0 h 63"/>
                  <a:gd name="T4" fmla="*/ 0 w 342"/>
                  <a:gd name="T5" fmla="*/ 30 h 63"/>
                  <a:gd name="T6" fmla="*/ 30 w 342"/>
                  <a:gd name="T7" fmla="*/ 62 h 63"/>
                  <a:gd name="T8" fmla="*/ 310 w 342"/>
                  <a:gd name="T9" fmla="*/ 62 h 63"/>
                  <a:gd name="T10" fmla="*/ 341 w 342"/>
                  <a:gd name="T11" fmla="*/ 30 h 63"/>
                  <a:gd name="T12" fmla="*/ 310 w 342"/>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342" h="63">
                    <a:moveTo>
                      <a:pt x="310" y="0"/>
                    </a:moveTo>
                    <a:lnTo>
                      <a:pt x="30" y="0"/>
                    </a:lnTo>
                    <a:cubicBezTo>
                      <a:pt x="13" y="0"/>
                      <a:pt x="0" y="13"/>
                      <a:pt x="0" y="30"/>
                    </a:cubicBezTo>
                    <a:cubicBezTo>
                      <a:pt x="0" y="47"/>
                      <a:pt x="13" y="62"/>
                      <a:pt x="30" y="62"/>
                    </a:cubicBezTo>
                    <a:lnTo>
                      <a:pt x="310" y="62"/>
                    </a:lnTo>
                    <a:cubicBezTo>
                      <a:pt x="327" y="62"/>
                      <a:pt x="341" y="47"/>
                      <a:pt x="341" y="30"/>
                    </a:cubicBezTo>
                    <a:cubicBezTo>
                      <a:pt x="341" y="13"/>
                      <a:pt x="327" y="0"/>
                      <a:pt x="31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52"/>
              <p:cNvSpPr>
                <a:spLocks noChangeArrowheads="1"/>
              </p:cNvSpPr>
              <p:nvPr/>
            </p:nvSpPr>
            <p:spPr bwMode="auto">
              <a:xfrm>
                <a:off x="2514600" y="1355725"/>
                <a:ext cx="73025" cy="22225"/>
              </a:xfrm>
              <a:custGeom>
                <a:avLst/>
                <a:gdLst>
                  <a:gd name="T0" fmla="*/ 169 w 201"/>
                  <a:gd name="T1" fmla="*/ 0 h 63"/>
                  <a:gd name="T2" fmla="*/ 31 w 201"/>
                  <a:gd name="T3" fmla="*/ 0 h 63"/>
                  <a:gd name="T4" fmla="*/ 0 w 201"/>
                  <a:gd name="T5" fmla="*/ 32 h 63"/>
                  <a:gd name="T6" fmla="*/ 31 w 201"/>
                  <a:gd name="T7" fmla="*/ 62 h 63"/>
                  <a:gd name="T8" fmla="*/ 169 w 201"/>
                  <a:gd name="T9" fmla="*/ 62 h 63"/>
                  <a:gd name="T10" fmla="*/ 200 w 201"/>
                  <a:gd name="T11" fmla="*/ 32 h 63"/>
                  <a:gd name="T12" fmla="*/ 169 w 201"/>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201" h="63">
                    <a:moveTo>
                      <a:pt x="169" y="0"/>
                    </a:moveTo>
                    <a:lnTo>
                      <a:pt x="31" y="0"/>
                    </a:lnTo>
                    <a:cubicBezTo>
                      <a:pt x="15" y="0"/>
                      <a:pt x="0" y="14"/>
                      <a:pt x="0" y="32"/>
                    </a:cubicBezTo>
                    <a:cubicBezTo>
                      <a:pt x="0" y="50"/>
                      <a:pt x="15" y="62"/>
                      <a:pt x="31" y="62"/>
                    </a:cubicBezTo>
                    <a:lnTo>
                      <a:pt x="169" y="62"/>
                    </a:lnTo>
                    <a:cubicBezTo>
                      <a:pt x="187" y="62"/>
                      <a:pt x="200" y="50"/>
                      <a:pt x="200" y="32"/>
                    </a:cubicBezTo>
                    <a:cubicBezTo>
                      <a:pt x="200" y="14"/>
                      <a:pt x="187" y="0"/>
                      <a:pt x="16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53"/>
              <p:cNvSpPr>
                <a:spLocks noChangeArrowheads="1"/>
              </p:cNvSpPr>
              <p:nvPr/>
            </p:nvSpPr>
            <p:spPr bwMode="auto">
              <a:xfrm>
                <a:off x="2417763" y="998538"/>
                <a:ext cx="268287" cy="292100"/>
              </a:xfrm>
              <a:custGeom>
                <a:avLst/>
                <a:gdLst>
                  <a:gd name="T0" fmla="*/ 373 w 745"/>
                  <a:gd name="T1" fmla="*/ 0 h 813"/>
                  <a:gd name="T2" fmla="*/ 0 w 745"/>
                  <a:gd name="T3" fmla="*/ 365 h 813"/>
                  <a:gd name="T4" fmla="*/ 68 w 745"/>
                  <a:gd name="T5" fmla="*/ 579 h 813"/>
                  <a:gd name="T6" fmla="*/ 218 w 745"/>
                  <a:gd name="T7" fmla="*/ 812 h 813"/>
                  <a:gd name="T8" fmla="*/ 373 w 745"/>
                  <a:gd name="T9" fmla="*/ 812 h 813"/>
                  <a:gd name="T10" fmla="*/ 526 w 745"/>
                  <a:gd name="T11" fmla="*/ 812 h 813"/>
                  <a:gd name="T12" fmla="*/ 676 w 745"/>
                  <a:gd name="T13" fmla="*/ 579 h 813"/>
                  <a:gd name="T14" fmla="*/ 744 w 745"/>
                  <a:gd name="T15" fmla="*/ 365 h 813"/>
                  <a:gd name="T16" fmla="*/ 373 w 745"/>
                  <a:gd name="T17" fmla="*/ 0 h 813"/>
                  <a:gd name="T18" fmla="*/ 630 w 745"/>
                  <a:gd name="T19" fmla="*/ 537 h 813"/>
                  <a:gd name="T20" fmla="*/ 588 w 745"/>
                  <a:gd name="T21" fmla="*/ 577 h 813"/>
                  <a:gd name="T22" fmla="*/ 473 w 745"/>
                  <a:gd name="T23" fmla="*/ 749 h 813"/>
                  <a:gd name="T24" fmla="*/ 405 w 745"/>
                  <a:gd name="T25" fmla="*/ 749 h 813"/>
                  <a:gd name="T26" fmla="*/ 405 w 745"/>
                  <a:gd name="T27" fmla="*/ 499 h 813"/>
                  <a:gd name="T28" fmla="*/ 502 w 745"/>
                  <a:gd name="T29" fmla="*/ 402 h 813"/>
                  <a:gd name="T30" fmla="*/ 502 w 745"/>
                  <a:gd name="T31" fmla="*/ 359 h 813"/>
                  <a:gd name="T32" fmla="*/ 457 w 745"/>
                  <a:gd name="T33" fmla="*/ 359 h 813"/>
                  <a:gd name="T34" fmla="*/ 373 w 745"/>
                  <a:gd name="T35" fmla="*/ 445 h 813"/>
                  <a:gd name="T36" fmla="*/ 287 w 745"/>
                  <a:gd name="T37" fmla="*/ 359 h 813"/>
                  <a:gd name="T38" fmla="*/ 244 w 745"/>
                  <a:gd name="T39" fmla="*/ 359 h 813"/>
                  <a:gd name="T40" fmla="*/ 242 w 745"/>
                  <a:gd name="T41" fmla="*/ 402 h 813"/>
                  <a:gd name="T42" fmla="*/ 342 w 745"/>
                  <a:gd name="T43" fmla="*/ 502 h 813"/>
                  <a:gd name="T44" fmla="*/ 342 w 745"/>
                  <a:gd name="T45" fmla="*/ 749 h 813"/>
                  <a:gd name="T46" fmla="*/ 271 w 745"/>
                  <a:gd name="T47" fmla="*/ 749 h 813"/>
                  <a:gd name="T48" fmla="*/ 156 w 745"/>
                  <a:gd name="T49" fmla="*/ 577 h 813"/>
                  <a:gd name="T50" fmla="*/ 116 w 745"/>
                  <a:gd name="T51" fmla="*/ 537 h 813"/>
                  <a:gd name="T52" fmla="*/ 62 w 745"/>
                  <a:gd name="T53" fmla="*/ 365 h 813"/>
                  <a:gd name="T54" fmla="*/ 373 w 745"/>
                  <a:gd name="T55" fmla="*/ 62 h 813"/>
                  <a:gd name="T56" fmla="*/ 682 w 745"/>
                  <a:gd name="T57" fmla="*/ 365 h 813"/>
                  <a:gd name="T58" fmla="*/ 630 w 745"/>
                  <a:gd name="T59" fmla="*/ 537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5" h="813">
                    <a:moveTo>
                      <a:pt x="373" y="0"/>
                    </a:moveTo>
                    <a:cubicBezTo>
                      <a:pt x="167" y="0"/>
                      <a:pt x="0" y="164"/>
                      <a:pt x="0" y="365"/>
                    </a:cubicBezTo>
                    <a:cubicBezTo>
                      <a:pt x="0" y="461"/>
                      <a:pt x="30" y="529"/>
                      <a:pt x="68" y="579"/>
                    </a:cubicBezTo>
                    <a:cubicBezTo>
                      <a:pt x="137" y="652"/>
                      <a:pt x="207" y="684"/>
                      <a:pt x="218" y="812"/>
                    </a:cubicBezTo>
                    <a:lnTo>
                      <a:pt x="373" y="812"/>
                    </a:lnTo>
                    <a:lnTo>
                      <a:pt x="526" y="812"/>
                    </a:lnTo>
                    <a:cubicBezTo>
                      <a:pt x="537" y="684"/>
                      <a:pt x="607" y="652"/>
                      <a:pt x="676" y="579"/>
                    </a:cubicBezTo>
                    <a:cubicBezTo>
                      <a:pt x="722" y="523"/>
                      <a:pt x="744" y="461"/>
                      <a:pt x="744" y="365"/>
                    </a:cubicBezTo>
                    <a:cubicBezTo>
                      <a:pt x="744" y="164"/>
                      <a:pt x="578" y="0"/>
                      <a:pt x="373" y="0"/>
                    </a:cubicBezTo>
                    <a:close/>
                    <a:moveTo>
                      <a:pt x="630" y="537"/>
                    </a:moveTo>
                    <a:cubicBezTo>
                      <a:pt x="615" y="552"/>
                      <a:pt x="602" y="564"/>
                      <a:pt x="588" y="577"/>
                    </a:cubicBezTo>
                    <a:cubicBezTo>
                      <a:pt x="542" y="620"/>
                      <a:pt x="494" y="665"/>
                      <a:pt x="473" y="749"/>
                    </a:cubicBezTo>
                    <a:lnTo>
                      <a:pt x="405" y="749"/>
                    </a:lnTo>
                    <a:lnTo>
                      <a:pt x="405" y="499"/>
                    </a:lnTo>
                    <a:lnTo>
                      <a:pt x="502" y="402"/>
                    </a:lnTo>
                    <a:cubicBezTo>
                      <a:pt x="513" y="391"/>
                      <a:pt x="514" y="371"/>
                      <a:pt x="502" y="359"/>
                    </a:cubicBezTo>
                    <a:cubicBezTo>
                      <a:pt x="490" y="347"/>
                      <a:pt x="470" y="346"/>
                      <a:pt x="457" y="359"/>
                    </a:cubicBezTo>
                    <a:lnTo>
                      <a:pt x="373" y="445"/>
                    </a:lnTo>
                    <a:lnTo>
                      <a:pt x="287" y="359"/>
                    </a:lnTo>
                    <a:cubicBezTo>
                      <a:pt x="274" y="346"/>
                      <a:pt x="255" y="346"/>
                      <a:pt x="244" y="359"/>
                    </a:cubicBezTo>
                    <a:cubicBezTo>
                      <a:pt x="231" y="370"/>
                      <a:pt x="231" y="391"/>
                      <a:pt x="242" y="402"/>
                    </a:cubicBezTo>
                    <a:lnTo>
                      <a:pt x="342" y="502"/>
                    </a:lnTo>
                    <a:lnTo>
                      <a:pt x="342" y="749"/>
                    </a:lnTo>
                    <a:lnTo>
                      <a:pt x="271" y="749"/>
                    </a:lnTo>
                    <a:cubicBezTo>
                      <a:pt x="250" y="665"/>
                      <a:pt x="202" y="620"/>
                      <a:pt x="156" y="577"/>
                    </a:cubicBezTo>
                    <a:cubicBezTo>
                      <a:pt x="143" y="564"/>
                      <a:pt x="129" y="552"/>
                      <a:pt x="116" y="537"/>
                    </a:cubicBezTo>
                    <a:cubicBezTo>
                      <a:pt x="79" y="493"/>
                      <a:pt x="62" y="435"/>
                      <a:pt x="62" y="365"/>
                    </a:cubicBezTo>
                    <a:cubicBezTo>
                      <a:pt x="62" y="198"/>
                      <a:pt x="200" y="62"/>
                      <a:pt x="373" y="62"/>
                    </a:cubicBezTo>
                    <a:cubicBezTo>
                      <a:pt x="543" y="62"/>
                      <a:pt x="682" y="198"/>
                      <a:pt x="682" y="365"/>
                    </a:cubicBezTo>
                    <a:cubicBezTo>
                      <a:pt x="682" y="442"/>
                      <a:pt x="668" y="491"/>
                      <a:pt x="630" y="53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54"/>
              <p:cNvSpPr>
                <a:spLocks noChangeArrowheads="1"/>
              </p:cNvSpPr>
              <p:nvPr/>
            </p:nvSpPr>
            <p:spPr bwMode="auto">
              <a:xfrm>
                <a:off x="2540000" y="923925"/>
                <a:ext cx="22225" cy="50800"/>
              </a:xfrm>
              <a:custGeom>
                <a:avLst/>
                <a:gdLst>
                  <a:gd name="T0" fmla="*/ 32 w 63"/>
                  <a:gd name="T1" fmla="*/ 142 h 143"/>
                  <a:gd name="T2" fmla="*/ 62 w 63"/>
                  <a:gd name="T3" fmla="*/ 112 h 143"/>
                  <a:gd name="T4" fmla="*/ 62 w 63"/>
                  <a:gd name="T5" fmla="*/ 32 h 143"/>
                  <a:gd name="T6" fmla="*/ 32 w 63"/>
                  <a:gd name="T7" fmla="*/ 0 h 143"/>
                  <a:gd name="T8" fmla="*/ 0 w 63"/>
                  <a:gd name="T9" fmla="*/ 32 h 143"/>
                  <a:gd name="T10" fmla="*/ 0 w 63"/>
                  <a:gd name="T11" fmla="*/ 112 h 143"/>
                  <a:gd name="T12" fmla="*/ 32 w 63"/>
                  <a:gd name="T13" fmla="*/ 142 h 143"/>
                </a:gdLst>
                <a:ahLst/>
                <a:cxnLst>
                  <a:cxn ang="0">
                    <a:pos x="T0" y="T1"/>
                  </a:cxn>
                  <a:cxn ang="0">
                    <a:pos x="T2" y="T3"/>
                  </a:cxn>
                  <a:cxn ang="0">
                    <a:pos x="T4" y="T5"/>
                  </a:cxn>
                  <a:cxn ang="0">
                    <a:pos x="T6" y="T7"/>
                  </a:cxn>
                  <a:cxn ang="0">
                    <a:pos x="T8" y="T9"/>
                  </a:cxn>
                  <a:cxn ang="0">
                    <a:pos x="T10" y="T11"/>
                  </a:cxn>
                  <a:cxn ang="0">
                    <a:pos x="T12" y="T13"/>
                  </a:cxn>
                </a:cxnLst>
                <a:rect l="0" t="0" r="r" b="b"/>
                <a:pathLst>
                  <a:path w="63" h="143">
                    <a:moveTo>
                      <a:pt x="32" y="142"/>
                    </a:moveTo>
                    <a:cubicBezTo>
                      <a:pt x="48" y="142"/>
                      <a:pt x="62" y="128"/>
                      <a:pt x="62" y="112"/>
                    </a:cubicBezTo>
                    <a:lnTo>
                      <a:pt x="62" y="32"/>
                    </a:lnTo>
                    <a:cubicBezTo>
                      <a:pt x="62" y="14"/>
                      <a:pt x="49" y="0"/>
                      <a:pt x="32" y="0"/>
                    </a:cubicBezTo>
                    <a:cubicBezTo>
                      <a:pt x="15" y="0"/>
                      <a:pt x="0" y="14"/>
                      <a:pt x="0" y="32"/>
                    </a:cubicBezTo>
                    <a:lnTo>
                      <a:pt x="0" y="112"/>
                    </a:lnTo>
                    <a:cubicBezTo>
                      <a:pt x="0" y="128"/>
                      <a:pt x="15" y="142"/>
                      <a:pt x="32" y="14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55"/>
              <p:cNvSpPr>
                <a:spLocks noChangeArrowheads="1"/>
              </p:cNvSpPr>
              <p:nvPr/>
            </p:nvSpPr>
            <p:spPr bwMode="auto">
              <a:xfrm>
                <a:off x="2673350" y="990600"/>
                <a:ext cx="47625" cy="46038"/>
              </a:xfrm>
              <a:custGeom>
                <a:avLst/>
                <a:gdLst>
                  <a:gd name="T0" fmla="*/ 119 w 133"/>
                  <a:gd name="T1" fmla="*/ 11 h 130"/>
                  <a:gd name="T2" fmla="*/ 76 w 133"/>
                  <a:gd name="T3" fmla="*/ 11 h 130"/>
                  <a:gd name="T4" fmla="*/ 11 w 133"/>
                  <a:gd name="T5" fmla="*/ 77 h 130"/>
                  <a:gd name="T6" fmla="*/ 11 w 133"/>
                  <a:gd name="T7" fmla="*/ 120 h 130"/>
                  <a:gd name="T8" fmla="*/ 33 w 133"/>
                  <a:gd name="T9" fmla="*/ 129 h 130"/>
                  <a:gd name="T10" fmla="*/ 56 w 133"/>
                  <a:gd name="T11" fmla="*/ 120 h 130"/>
                  <a:gd name="T12" fmla="*/ 119 w 133"/>
                  <a:gd name="T13" fmla="*/ 56 h 130"/>
                  <a:gd name="T14" fmla="*/ 119 w 133"/>
                  <a:gd name="T15" fmla="*/ 11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30">
                    <a:moveTo>
                      <a:pt x="119" y="11"/>
                    </a:moveTo>
                    <a:cubicBezTo>
                      <a:pt x="108" y="0"/>
                      <a:pt x="88" y="0"/>
                      <a:pt x="76" y="11"/>
                    </a:cubicBezTo>
                    <a:lnTo>
                      <a:pt x="11" y="77"/>
                    </a:lnTo>
                    <a:cubicBezTo>
                      <a:pt x="0" y="89"/>
                      <a:pt x="0" y="109"/>
                      <a:pt x="11" y="120"/>
                    </a:cubicBezTo>
                    <a:cubicBezTo>
                      <a:pt x="17" y="126"/>
                      <a:pt x="25" y="129"/>
                      <a:pt x="33" y="129"/>
                    </a:cubicBezTo>
                    <a:cubicBezTo>
                      <a:pt x="41" y="129"/>
                      <a:pt x="49" y="126"/>
                      <a:pt x="56" y="120"/>
                    </a:cubicBezTo>
                    <a:lnTo>
                      <a:pt x="119" y="56"/>
                    </a:lnTo>
                    <a:cubicBezTo>
                      <a:pt x="132" y="43"/>
                      <a:pt x="132" y="24"/>
                      <a:pt x="119"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56"/>
              <p:cNvSpPr>
                <a:spLocks noChangeArrowheads="1"/>
              </p:cNvSpPr>
              <p:nvPr/>
            </p:nvSpPr>
            <p:spPr bwMode="auto">
              <a:xfrm>
                <a:off x="2382838" y="990600"/>
                <a:ext cx="47625" cy="46038"/>
              </a:xfrm>
              <a:custGeom>
                <a:avLst/>
                <a:gdLst>
                  <a:gd name="T0" fmla="*/ 120 w 134"/>
                  <a:gd name="T1" fmla="*/ 120 h 130"/>
                  <a:gd name="T2" fmla="*/ 120 w 134"/>
                  <a:gd name="T3" fmla="*/ 77 h 130"/>
                  <a:gd name="T4" fmla="*/ 56 w 134"/>
                  <a:gd name="T5" fmla="*/ 11 h 130"/>
                  <a:gd name="T6" fmla="*/ 11 w 134"/>
                  <a:gd name="T7" fmla="*/ 11 h 130"/>
                  <a:gd name="T8" fmla="*/ 11 w 134"/>
                  <a:gd name="T9" fmla="*/ 56 h 130"/>
                  <a:gd name="T10" fmla="*/ 75 w 134"/>
                  <a:gd name="T11" fmla="*/ 120 h 130"/>
                  <a:gd name="T12" fmla="*/ 98 w 134"/>
                  <a:gd name="T13" fmla="*/ 129 h 130"/>
                  <a:gd name="T14" fmla="*/ 120 w 134"/>
                  <a:gd name="T15" fmla="*/ 12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30">
                    <a:moveTo>
                      <a:pt x="120" y="120"/>
                    </a:moveTo>
                    <a:cubicBezTo>
                      <a:pt x="133" y="109"/>
                      <a:pt x="133" y="89"/>
                      <a:pt x="120" y="77"/>
                    </a:cubicBezTo>
                    <a:lnTo>
                      <a:pt x="56" y="11"/>
                    </a:lnTo>
                    <a:cubicBezTo>
                      <a:pt x="43" y="0"/>
                      <a:pt x="24" y="0"/>
                      <a:pt x="11" y="11"/>
                    </a:cubicBezTo>
                    <a:cubicBezTo>
                      <a:pt x="0" y="24"/>
                      <a:pt x="0" y="43"/>
                      <a:pt x="11" y="56"/>
                    </a:cubicBezTo>
                    <a:lnTo>
                      <a:pt x="75" y="120"/>
                    </a:lnTo>
                    <a:cubicBezTo>
                      <a:pt x="82" y="126"/>
                      <a:pt x="90" y="129"/>
                      <a:pt x="98" y="129"/>
                    </a:cubicBezTo>
                    <a:cubicBezTo>
                      <a:pt x="106" y="129"/>
                      <a:pt x="113" y="126"/>
                      <a:pt x="120" y="12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02" name="Group 101"/>
            <p:cNvGrpSpPr/>
            <p:nvPr/>
          </p:nvGrpSpPr>
          <p:grpSpPr>
            <a:xfrm>
              <a:off x="6173317" y="2271314"/>
              <a:ext cx="269029" cy="348037"/>
              <a:chOff x="8864600" y="2435225"/>
              <a:chExt cx="427038" cy="414338"/>
            </a:xfrm>
            <a:solidFill>
              <a:schemeClr val="accent2"/>
            </a:solidFill>
          </p:grpSpPr>
          <p:sp>
            <p:nvSpPr>
              <p:cNvPr id="103" name="Freeform 171"/>
              <p:cNvSpPr>
                <a:spLocks noChangeArrowheads="1"/>
              </p:cNvSpPr>
              <p:nvPr/>
            </p:nvSpPr>
            <p:spPr bwMode="auto">
              <a:xfrm>
                <a:off x="8936038" y="2719388"/>
                <a:ext cx="211137" cy="130175"/>
              </a:xfrm>
              <a:custGeom>
                <a:avLst/>
                <a:gdLst>
                  <a:gd name="T0" fmla="*/ 555 w 588"/>
                  <a:gd name="T1" fmla="*/ 0 h 360"/>
                  <a:gd name="T2" fmla="*/ 32 w 588"/>
                  <a:gd name="T3" fmla="*/ 0 h 360"/>
                  <a:gd name="T4" fmla="*/ 0 w 588"/>
                  <a:gd name="T5" fmla="*/ 32 h 360"/>
                  <a:gd name="T6" fmla="*/ 0 w 588"/>
                  <a:gd name="T7" fmla="*/ 142 h 360"/>
                  <a:gd name="T8" fmla="*/ 32 w 588"/>
                  <a:gd name="T9" fmla="*/ 174 h 360"/>
                  <a:gd name="T10" fmla="*/ 69 w 588"/>
                  <a:gd name="T11" fmla="*/ 174 h 360"/>
                  <a:gd name="T12" fmla="*/ 95 w 588"/>
                  <a:gd name="T13" fmla="*/ 332 h 360"/>
                  <a:gd name="T14" fmla="*/ 125 w 588"/>
                  <a:gd name="T15" fmla="*/ 359 h 360"/>
                  <a:gd name="T16" fmla="*/ 466 w 588"/>
                  <a:gd name="T17" fmla="*/ 359 h 360"/>
                  <a:gd name="T18" fmla="*/ 496 w 588"/>
                  <a:gd name="T19" fmla="*/ 332 h 360"/>
                  <a:gd name="T20" fmla="*/ 522 w 588"/>
                  <a:gd name="T21" fmla="*/ 174 h 360"/>
                  <a:gd name="T22" fmla="*/ 555 w 588"/>
                  <a:gd name="T23" fmla="*/ 174 h 360"/>
                  <a:gd name="T24" fmla="*/ 587 w 588"/>
                  <a:gd name="T25" fmla="*/ 142 h 360"/>
                  <a:gd name="T26" fmla="*/ 587 w 588"/>
                  <a:gd name="T27" fmla="*/ 32 h 360"/>
                  <a:gd name="T28" fmla="*/ 555 w 588"/>
                  <a:gd name="T29" fmla="*/ 0 h 360"/>
                  <a:gd name="T30" fmla="*/ 439 w 588"/>
                  <a:gd name="T31" fmla="*/ 295 h 360"/>
                  <a:gd name="T32" fmla="*/ 152 w 588"/>
                  <a:gd name="T33" fmla="*/ 295 h 360"/>
                  <a:gd name="T34" fmla="*/ 133 w 588"/>
                  <a:gd name="T35" fmla="*/ 174 h 360"/>
                  <a:gd name="T36" fmla="*/ 458 w 588"/>
                  <a:gd name="T37" fmla="*/ 174 h 360"/>
                  <a:gd name="T38" fmla="*/ 439 w 588"/>
                  <a:gd name="T39" fmla="*/ 295 h 360"/>
                  <a:gd name="T40" fmla="*/ 64 w 588"/>
                  <a:gd name="T41" fmla="*/ 64 h 360"/>
                  <a:gd name="T42" fmla="*/ 524 w 588"/>
                  <a:gd name="T43" fmla="*/ 64 h 360"/>
                  <a:gd name="T44" fmla="*/ 524 w 588"/>
                  <a:gd name="T45" fmla="*/ 110 h 360"/>
                  <a:gd name="T46" fmla="*/ 64 w 588"/>
                  <a:gd name="T47" fmla="*/ 110 h 360"/>
                  <a:gd name="T48" fmla="*/ 64 w 588"/>
                  <a:gd name="T49" fmla="*/ 6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8" h="360">
                    <a:moveTo>
                      <a:pt x="555" y="0"/>
                    </a:moveTo>
                    <a:lnTo>
                      <a:pt x="32" y="0"/>
                    </a:lnTo>
                    <a:cubicBezTo>
                      <a:pt x="15" y="0"/>
                      <a:pt x="0" y="14"/>
                      <a:pt x="0" y="32"/>
                    </a:cubicBezTo>
                    <a:lnTo>
                      <a:pt x="0" y="142"/>
                    </a:lnTo>
                    <a:cubicBezTo>
                      <a:pt x="0" y="160"/>
                      <a:pt x="15" y="174"/>
                      <a:pt x="32" y="174"/>
                    </a:cubicBezTo>
                    <a:lnTo>
                      <a:pt x="69" y="174"/>
                    </a:lnTo>
                    <a:lnTo>
                      <a:pt x="95" y="332"/>
                    </a:lnTo>
                    <a:cubicBezTo>
                      <a:pt x="96" y="346"/>
                      <a:pt x="110" y="359"/>
                      <a:pt x="125" y="359"/>
                    </a:cubicBezTo>
                    <a:lnTo>
                      <a:pt x="466" y="359"/>
                    </a:lnTo>
                    <a:cubicBezTo>
                      <a:pt x="480" y="359"/>
                      <a:pt x="495" y="346"/>
                      <a:pt x="496" y="332"/>
                    </a:cubicBezTo>
                    <a:lnTo>
                      <a:pt x="522" y="174"/>
                    </a:lnTo>
                    <a:lnTo>
                      <a:pt x="555" y="174"/>
                    </a:lnTo>
                    <a:cubicBezTo>
                      <a:pt x="573" y="174"/>
                      <a:pt x="587" y="160"/>
                      <a:pt x="587" y="142"/>
                    </a:cubicBezTo>
                    <a:lnTo>
                      <a:pt x="587" y="32"/>
                    </a:lnTo>
                    <a:cubicBezTo>
                      <a:pt x="587" y="14"/>
                      <a:pt x="573" y="0"/>
                      <a:pt x="555" y="0"/>
                    </a:cubicBezTo>
                    <a:close/>
                    <a:moveTo>
                      <a:pt x="439" y="295"/>
                    </a:moveTo>
                    <a:lnTo>
                      <a:pt x="152" y="295"/>
                    </a:lnTo>
                    <a:lnTo>
                      <a:pt x="133" y="174"/>
                    </a:lnTo>
                    <a:lnTo>
                      <a:pt x="458" y="174"/>
                    </a:lnTo>
                    <a:lnTo>
                      <a:pt x="439" y="295"/>
                    </a:lnTo>
                    <a:close/>
                    <a:moveTo>
                      <a:pt x="64" y="64"/>
                    </a:moveTo>
                    <a:lnTo>
                      <a:pt x="524" y="64"/>
                    </a:lnTo>
                    <a:lnTo>
                      <a:pt x="524" y="110"/>
                    </a:lnTo>
                    <a:lnTo>
                      <a:pt x="64" y="110"/>
                    </a:lnTo>
                    <a:lnTo>
                      <a:pt x="64" y="6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172"/>
              <p:cNvSpPr>
                <a:spLocks noChangeArrowheads="1"/>
              </p:cNvSpPr>
              <p:nvPr/>
            </p:nvSpPr>
            <p:spPr bwMode="auto">
              <a:xfrm>
                <a:off x="8864600" y="2435225"/>
                <a:ext cx="427038" cy="263525"/>
              </a:xfrm>
              <a:custGeom>
                <a:avLst/>
                <a:gdLst>
                  <a:gd name="T0" fmla="*/ 1155 w 1185"/>
                  <a:gd name="T1" fmla="*/ 128 h 731"/>
                  <a:gd name="T2" fmla="*/ 713 w 1185"/>
                  <a:gd name="T3" fmla="*/ 128 h 731"/>
                  <a:gd name="T4" fmla="*/ 565 w 1185"/>
                  <a:gd name="T5" fmla="*/ 466 h 731"/>
                  <a:gd name="T6" fmla="*/ 428 w 1185"/>
                  <a:gd name="T7" fmla="*/ 349 h 731"/>
                  <a:gd name="T8" fmla="*/ 396 w 1185"/>
                  <a:gd name="T9" fmla="*/ 116 h 731"/>
                  <a:gd name="T10" fmla="*/ 187 w 1185"/>
                  <a:gd name="T11" fmla="*/ 25 h 731"/>
                  <a:gd name="T12" fmla="*/ 359 w 1185"/>
                  <a:gd name="T13" fmla="*/ 381 h 731"/>
                  <a:gd name="T14" fmla="*/ 402 w 1185"/>
                  <a:gd name="T15" fmla="*/ 462 h 731"/>
                  <a:gd name="T16" fmla="*/ 331 w 1185"/>
                  <a:gd name="T17" fmla="*/ 448 h 731"/>
                  <a:gd name="T18" fmla="*/ 147 w 1185"/>
                  <a:gd name="T19" fmla="*/ 402 h 731"/>
                  <a:gd name="T20" fmla="*/ 13 w 1185"/>
                  <a:gd name="T21" fmla="*/ 536 h 731"/>
                  <a:gd name="T22" fmla="*/ 190 w 1185"/>
                  <a:gd name="T23" fmla="*/ 600 h 731"/>
                  <a:gd name="T24" fmla="*/ 340 w 1185"/>
                  <a:gd name="T25" fmla="*/ 512 h 731"/>
                  <a:gd name="T26" fmla="*/ 445 w 1185"/>
                  <a:gd name="T27" fmla="*/ 730 h 731"/>
                  <a:gd name="T28" fmla="*/ 498 w 1185"/>
                  <a:gd name="T29" fmla="*/ 620 h 731"/>
                  <a:gd name="T30" fmla="*/ 597 w 1185"/>
                  <a:gd name="T31" fmla="*/ 520 h 731"/>
                  <a:gd name="T32" fmla="*/ 961 w 1185"/>
                  <a:gd name="T33" fmla="*/ 550 h 731"/>
                  <a:gd name="T34" fmla="*/ 1178 w 1185"/>
                  <a:gd name="T35" fmla="*/ 143 h 731"/>
                  <a:gd name="T36" fmla="*/ 176 w 1185"/>
                  <a:gd name="T37" fmla="*/ 536 h 731"/>
                  <a:gd name="T38" fmla="*/ 168 w 1185"/>
                  <a:gd name="T39" fmla="*/ 461 h 731"/>
                  <a:gd name="T40" fmla="*/ 281 w 1185"/>
                  <a:gd name="T41" fmla="*/ 488 h 731"/>
                  <a:gd name="T42" fmla="*/ 374 w 1185"/>
                  <a:gd name="T43" fmla="*/ 314 h 731"/>
                  <a:gd name="T44" fmla="*/ 339 w 1185"/>
                  <a:gd name="T45" fmla="*/ 314 h 731"/>
                  <a:gd name="T46" fmla="*/ 240 w 1185"/>
                  <a:gd name="T47" fmla="*/ 78 h 731"/>
                  <a:gd name="T48" fmla="*/ 388 w 1185"/>
                  <a:gd name="T49" fmla="*/ 276 h 731"/>
                  <a:gd name="T50" fmla="*/ 374 w 1185"/>
                  <a:gd name="T51" fmla="*/ 314 h 731"/>
                  <a:gd name="T52" fmla="*/ 784 w 1185"/>
                  <a:gd name="T53" fmla="*/ 560 h 731"/>
                  <a:gd name="T54" fmla="*/ 712 w 1185"/>
                  <a:gd name="T55" fmla="*/ 448 h 731"/>
                  <a:gd name="T56" fmla="*/ 827 w 1185"/>
                  <a:gd name="T57" fmla="*/ 507 h 731"/>
                  <a:gd name="T58" fmla="*/ 843 w 1185"/>
                  <a:gd name="T59" fmla="*/ 447 h 731"/>
                  <a:gd name="T60" fmla="*/ 986 w 1185"/>
                  <a:gd name="T61" fmla="*/ 290 h 731"/>
                  <a:gd name="T62" fmla="*/ 956 w 1185"/>
                  <a:gd name="T63" fmla="*/ 234 h 731"/>
                  <a:gd name="T64" fmla="*/ 852 w 1185"/>
                  <a:gd name="T65" fmla="*/ 258 h 731"/>
                  <a:gd name="T66" fmla="*/ 788 w 1185"/>
                  <a:gd name="T67" fmla="*/ 254 h 731"/>
                  <a:gd name="T68" fmla="*/ 619 w 1185"/>
                  <a:gd name="T69" fmla="*/ 429 h 731"/>
                  <a:gd name="T70" fmla="*/ 736 w 1185"/>
                  <a:gd name="T71" fmla="*/ 187 h 731"/>
                  <a:gd name="T72" fmla="*/ 1107 w 1185"/>
                  <a:gd name="T73" fmla="*/ 185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5" h="731">
                    <a:moveTo>
                      <a:pt x="1178" y="143"/>
                    </a:moveTo>
                    <a:cubicBezTo>
                      <a:pt x="1173" y="136"/>
                      <a:pt x="1165" y="129"/>
                      <a:pt x="1155" y="128"/>
                    </a:cubicBezTo>
                    <a:cubicBezTo>
                      <a:pt x="1150" y="128"/>
                      <a:pt x="1013" y="105"/>
                      <a:pt x="884" y="105"/>
                    </a:cubicBezTo>
                    <a:cubicBezTo>
                      <a:pt x="811" y="105"/>
                      <a:pt x="753" y="113"/>
                      <a:pt x="713" y="128"/>
                    </a:cubicBezTo>
                    <a:cubicBezTo>
                      <a:pt x="616" y="164"/>
                      <a:pt x="575" y="228"/>
                      <a:pt x="557" y="276"/>
                    </a:cubicBezTo>
                    <a:cubicBezTo>
                      <a:pt x="535" y="335"/>
                      <a:pt x="538" y="403"/>
                      <a:pt x="565" y="466"/>
                    </a:cubicBezTo>
                    <a:cubicBezTo>
                      <a:pt x="551" y="475"/>
                      <a:pt x="516" y="501"/>
                      <a:pt x="484" y="534"/>
                    </a:cubicBezTo>
                    <a:cubicBezTo>
                      <a:pt x="469" y="455"/>
                      <a:pt x="449" y="392"/>
                      <a:pt x="428" y="349"/>
                    </a:cubicBezTo>
                    <a:cubicBezTo>
                      <a:pt x="439" y="333"/>
                      <a:pt x="447" y="314"/>
                      <a:pt x="450" y="292"/>
                    </a:cubicBezTo>
                    <a:cubicBezTo>
                      <a:pt x="458" y="242"/>
                      <a:pt x="444" y="169"/>
                      <a:pt x="396" y="116"/>
                    </a:cubicBezTo>
                    <a:cubicBezTo>
                      <a:pt x="321" y="33"/>
                      <a:pt x="229" y="6"/>
                      <a:pt x="225" y="5"/>
                    </a:cubicBezTo>
                    <a:cubicBezTo>
                      <a:pt x="209" y="0"/>
                      <a:pt x="192" y="10"/>
                      <a:pt x="187" y="25"/>
                    </a:cubicBezTo>
                    <a:cubicBezTo>
                      <a:pt x="185" y="29"/>
                      <a:pt x="157" y="113"/>
                      <a:pt x="192" y="231"/>
                    </a:cubicBezTo>
                    <a:cubicBezTo>
                      <a:pt x="216" y="313"/>
                      <a:pt x="292" y="381"/>
                      <a:pt x="359" y="381"/>
                    </a:cubicBezTo>
                    <a:cubicBezTo>
                      <a:pt x="364" y="381"/>
                      <a:pt x="369" y="381"/>
                      <a:pt x="374" y="380"/>
                    </a:cubicBezTo>
                    <a:cubicBezTo>
                      <a:pt x="383" y="402"/>
                      <a:pt x="393" y="429"/>
                      <a:pt x="402" y="462"/>
                    </a:cubicBezTo>
                    <a:cubicBezTo>
                      <a:pt x="370" y="450"/>
                      <a:pt x="342" y="448"/>
                      <a:pt x="335" y="448"/>
                    </a:cubicBezTo>
                    <a:cubicBezTo>
                      <a:pt x="334" y="448"/>
                      <a:pt x="332" y="448"/>
                      <a:pt x="331" y="448"/>
                    </a:cubicBezTo>
                    <a:cubicBezTo>
                      <a:pt x="308" y="413"/>
                      <a:pt x="254" y="392"/>
                      <a:pt x="203" y="392"/>
                    </a:cubicBezTo>
                    <a:cubicBezTo>
                      <a:pt x="184" y="392"/>
                      <a:pt x="165" y="395"/>
                      <a:pt x="147" y="402"/>
                    </a:cubicBezTo>
                    <a:cubicBezTo>
                      <a:pt x="63" y="431"/>
                      <a:pt x="13" y="490"/>
                      <a:pt x="10" y="493"/>
                    </a:cubicBezTo>
                    <a:cubicBezTo>
                      <a:pt x="0" y="506"/>
                      <a:pt x="2" y="525"/>
                      <a:pt x="13" y="536"/>
                    </a:cubicBezTo>
                    <a:cubicBezTo>
                      <a:pt x="16" y="537"/>
                      <a:pt x="71" y="587"/>
                      <a:pt x="168" y="598"/>
                    </a:cubicBezTo>
                    <a:cubicBezTo>
                      <a:pt x="176" y="600"/>
                      <a:pt x="182" y="600"/>
                      <a:pt x="190" y="600"/>
                    </a:cubicBezTo>
                    <a:cubicBezTo>
                      <a:pt x="240" y="600"/>
                      <a:pt x="291" y="579"/>
                      <a:pt x="319" y="547"/>
                    </a:cubicBezTo>
                    <a:cubicBezTo>
                      <a:pt x="329" y="536"/>
                      <a:pt x="335" y="525"/>
                      <a:pt x="340" y="512"/>
                    </a:cubicBezTo>
                    <a:cubicBezTo>
                      <a:pt x="361" y="515"/>
                      <a:pt x="407" y="529"/>
                      <a:pt x="423" y="550"/>
                    </a:cubicBezTo>
                    <a:cubicBezTo>
                      <a:pt x="433" y="601"/>
                      <a:pt x="441" y="660"/>
                      <a:pt x="445" y="730"/>
                    </a:cubicBezTo>
                    <a:lnTo>
                      <a:pt x="508" y="730"/>
                    </a:lnTo>
                    <a:cubicBezTo>
                      <a:pt x="506" y="691"/>
                      <a:pt x="503" y="654"/>
                      <a:pt x="498" y="620"/>
                    </a:cubicBezTo>
                    <a:lnTo>
                      <a:pt x="498" y="620"/>
                    </a:lnTo>
                    <a:cubicBezTo>
                      <a:pt x="522" y="577"/>
                      <a:pt x="575" y="536"/>
                      <a:pt x="597" y="520"/>
                    </a:cubicBezTo>
                    <a:cubicBezTo>
                      <a:pt x="643" y="584"/>
                      <a:pt x="712" y="622"/>
                      <a:pt x="784" y="622"/>
                    </a:cubicBezTo>
                    <a:cubicBezTo>
                      <a:pt x="844" y="622"/>
                      <a:pt x="903" y="598"/>
                      <a:pt x="961" y="550"/>
                    </a:cubicBezTo>
                    <a:cubicBezTo>
                      <a:pt x="1074" y="456"/>
                      <a:pt x="1176" y="182"/>
                      <a:pt x="1181" y="171"/>
                    </a:cubicBezTo>
                    <a:cubicBezTo>
                      <a:pt x="1184" y="161"/>
                      <a:pt x="1182" y="151"/>
                      <a:pt x="1178" y="143"/>
                    </a:cubicBezTo>
                    <a:close/>
                    <a:moveTo>
                      <a:pt x="273" y="504"/>
                    </a:moveTo>
                    <a:cubicBezTo>
                      <a:pt x="252" y="526"/>
                      <a:pt x="213" y="541"/>
                      <a:pt x="176" y="536"/>
                    </a:cubicBezTo>
                    <a:cubicBezTo>
                      <a:pt x="136" y="531"/>
                      <a:pt x="106" y="518"/>
                      <a:pt x="85" y="509"/>
                    </a:cubicBezTo>
                    <a:cubicBezTo>
                      <a:pt x="104" y="493"/>
                      <a:pt x="133" y="474"/>
                      <a:pt x="168" y="461"/>
                    </a:cubicBezTo>
                    <a:cubicBezTo>
                      <a:pt x="179" y="458"/>
                      <a:pt x="190" y="455"/>
                      <a:pt x="203" y="455"/>
                    </a:cubicBezTo>
                    <a:cubicBezTo>
                      <a:pt x="248" y="455"/>
                      <a:pt x="280" y="478"/>
                      <a:pt x="281" y="488"/>
                    </a:cubicBezTo>
                    <a:cubicBezTo>
                      <a:pt x="281" y="494"/>
                      <a:pt x="276" y="501"/>
                      <a:pt x="273" y="504"/>
                    </a:cubicBezTo>
                    <a:close/>
                    <a:moveTo>
                      <a:pt x="374" y="314"/>
                    </a:moveTo>
                    <a:cubicBezTo>
                      <a:pt x="369" y="317"/>
                      <a:pt x="366" y="319"/>
                      <a:pt x="359" y="319"/>
                    </a:cubicBezTo>
                    <a:cubicBezTo>
                      <a:pt x="353" y="319"/>
                      <a:pt x="347" y="317"/>
                      <a:pt x="339" y="314"/>
                    </a:cubicBezTo>
                    <a:cubicBezTo>
                      <a:pt x="305" y="301"/>
                      <a:pt x="267" y="262"/>
                      <a:pt x="252" y="214"/>
                    </a:cubicBezTo>
                    <a:cubicBezTo>
                      <a:pt x="235" y="156"/>
                      <a:pt x="237" y="108"/>
                      <a:pt x="240" y="78"/>
                    </a:cubicBezTo>
                    <a:cubicBezTo>
                      <a:pt x="268" y="92"/>
                      <a:pt x="311" y="116"/>
                      <a:pt x="350" y="158"/>
                    </a:cubicBezTo>
                    <a:cubicBezTo>
                      <a:pt x="382" y="193"/>
                      <a:pt x="391" y="242"/>
                      <a:pt x="388" y="276"/>
                    </a:cubicBezTo>
                    <a:cubicBezTo>
                      <a:pt x="388" y="279"/>
                      <a:pt x="388" y="281"/>
                      <a:pt x="388" y="282"/>
                    </a:cubicBezTo>
                    <a:cubicBezTo>
                      <a:pt x="385" y="301"/>
                      <a:pt x="378" y="313"/>
                      <a:pt x="374" y="314"/>
                    </a:cubicBezTo>
                    <a:close/>
                    <a:moveTo>
                      <a:pt x="919" y="502"/>
                    </a:moveTo>
                    <a:cubicBezTo>
                      <a:pt x="874" y="539"/>
                      <a:pt x="828" y="560"/>
                      <a:pt x="784" y="560"/>
                    </a:cubicBezTo>
                    <a:cubicBezTo>
                      <a:pt x="725" y="560"/>
                      <a:pt x="678" y="525"/>
                      <a:pt x="648" y="485"/>
                    </a:cubicBezTo>
                    <a:lnTo>
                      <a:pt x="712" y="448"/>
                    </a:lnTo>
                    <a:lnTo>
                      <a:pt x="812" y="502"/>
                    </a:lnTo>
                    <a:cubicBezTo>
                      <a:pt x="817" y="506"/>
                      <a:pt x="822" y="507"/>
                      <a:pt x="827" y="507"/>
                    </a:cubicBezTo>
                    <a:cubicBezTo>
                      <a:pt x="838" y="507"/>
                      <a:pt x="849" y="501"/>
                      <a:pt x="855" y="490"/>
                    </a:cubicBezTo>
                    <a:cubicBezTo>
                      <a:pt x="863" y="475"/>
                      <a:pt x="857" y="456"/>
                      <a:pt x="843" y="447"/>
                    </a:cubicBezTo>
                    <a:lnTo>
                      <a:pt x="776" y="411"/>
                    </a:lnTo>
                    <a:lnTo>
                      <a:pt x="986" y="290"/>
                    </a:lnTo>
                    <a:cubicBezTo>
                      <a:pt x="1002" y="281"/>
                      <a:pt x="1007" y="262"/>
                      <a:pt x="999" y="247"/>
                    </a:cubicBezTo>
                    <a:cubicBezTo>
                      <a:pt x="989" y="231"/>
                      <a:pt x="970" y="226"/>
                      <a:pt x="956" y="234"/>
                    </a:cubicBezTo>
                    <a:lnTo>
                      <a:pt x="849" y="297"/>
                    </a:lnTo>
                    <a:lnTo>
                      <a:pt x="852" y="258"/>
                    </a:lnTo>
                    <a:cubicBezTo>
                      <a:pt x="852" y="241"/>
                      <a:pt x="839" y="226"/>
                      <a:pt x="822" y="225"/>
                    </a:cubicBezTo>
                    <a:cubicBezTo>
                      <a:pt x="804" y="223"/>
                      <a:pt x="790" y="238"/>
                      <a:pt x="788" y="254"/>
                    </a:cubicBezTo>
                    <a:lnTo>
                      <a:pt x="784" y="335"/>
                    </a:lnTo>
                    <a:lnTo>
                      <a:pt x="619" y="429"/>
                    </a:lnTo>
                    <a:cubicBezTo>
                      <a:pt x="603" y="386"/>
                      <a:pt x="602" y="338"/>
                      <a:pt x="616" y="297"/>
                    </a:cubicBezTo>
                    <a:cubicBezTo>
                      <a:pt x="635" y="247"/>
                      <a:pt x="677" y="209"/>
                      <a:pt x="736" y="187"/>
                    </a:cubicBezTo>
                    <a:cubicBezTo>
                      <a:pt x="768" y="175"/>
                      <a:pt x="819" y="169"/>
                      <a:pt x="884" y="169"/>
                    </a:cubicBezTo>
                    <a:cubicBezTo>
                      <a:pt x="969" y="169"/>
                      <a:pt x="1058" y="179"/>
                      <a:pt x="1107" y="185"/>
                    </a:cubicBezTo>
                    <a:cubicBezTo>
                      <a:pt x="1075" y="262"/>
                      <a:pt x="997" y="437"/>
                      <a:pt x="919" y="502"/>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05" name="Group 104"/>
            <p:cNvGrpSpPr/>
            <p:nvPr/>
          </p:nvGrpSpPr>
          <p:grpSpPr>
            <a:xfrm>
              <a:off x="4456686" y="2303290"/>
              <a:ext cx="238019" cy="314799"/>
              <a:chOff x="4718050" y="3221038"/>
              <a:chExt cx="393700" cy="390525"/>
            </a:xfrm>
            <a:solidFill>
              <a:schemeClr val="accent2"/>
            </a:solidFill>
          </p:grpSpPr>
          <p:sp>
            <p:nvSpPr>
              <p:cNvPr id="106" name="Freeform 144"/>
              <p:cNvSpPr>
                <a:spLocks noChangeArrowheads="1"/>
              </p:cNvSpPr>
              <p:nvPr/>
            </p:nvSpPr>
            <p:spPr bwMode="auto">
              <a:xfrm>
                <a:off x="4718050" y="3259138"/>
                <a:ext cx="352425" cy="352425"/>
              </a:xfrm>
              <a:custGeom>
                <a:avLst/>
                <a:gdLst>
                  <a:gd name="T0" fmla="*/ 479 w 978"/>
                  <a:gd name="T1" fmla="*/ 0 h 977"/>
                  <a:gd name="T2" fmla="*/ 0 w 978"/>
                  <a:gd name="T3" fmla="*/ 488 h 977"/>
                  <a:gd name="T4" fmla="*/ 479 w 978"/>
                  <a:gd name="T5" fmla="*/ 976 h 977"/>
                  <a:gd name="T6" fmla="*/ 488 w 978"/>
                  <a:gd name="T7" fmla="*/ 976 h 977"/>
                  <a:gd name="T8" fmla="*/ 977 w 978"/>
                  <a:gd name="T9" fmla="*/ 488 h 977"/>
                  <a:gd name="T10" fmla="*/ 479 w 978"/>
                  <a:gd name="T11" fmla="*/ 488 h 977"/>
                  <a:gd name="T12" fmla="*/ 479 w 978"/>
                  <a:gd name="T13" fmla="*/ 0 h 977"/>
                  <a:gd name="T14" fmla="*/ 417 w 978"/>
                  <a:gd name="T15" fmla="*/ 69 h 977"/>
                  <a:gd name="T16" fmla="*/ 417 w 978"/>
                  <a:gd name="T17" fmla="*/ 195 h 977"/>
                  <a:gd name="T18" fmla="*/ 182 w 978"/>
                  <a:gd name="T19" fmla="*/ 195 h 977"/>
                  <a:gd name="T20" fmla="*/ 417 w 978"/>
                  <a:gd name="T21" fmla="*/ 69 h 977"/>
                  <a:gd name="T22" fmla="*/ 131 w 978"/>
                  <a:gd name="T23" fmla="*/ 259 h 977"/>
                  <a:gd name="T24" fmla="*/ 417 w 978"/>
                  <a:gd name="T25" fmla="*/ 259 h 977"/>
                  <a:gd name="T26" fmla="*/ 417 w 978"/>
                  <a:gd name="T27" fmla="*/ 362 h 977"/>
                  <a:gd name="T28" fmla="*/ 82 w 978"/>
                  <a:gd name="T29" fmla="*/ 362 h 977"/>
                  <a:gd name="T30" fmla="*/ 131 w 978"/>
                  <a:gd name="T31" fmla="*/ 259 h 977"/>
                  <a:gd name="T32" fmla="*/ 63 w 978"/>
                  <a:gd name="T33" fmla="*/ 488 h 977"/>
                  <a:gd name="T34" fmla="*/ 67 w 978"/>
                  <a:gd name="T35" fmla="*/ 426 h 977"/>
                  <a:gd name="T36" fmla="*/ 417 w 978"/>
                  <a:gd name="T37" fmla="*/ 426 h 977"/>
                  <a:gd name="T38" fmla="*/ 417 w 978"/>
                  <a:gd name="T39" fmla="*/ 488 h 977"/>
                  <a:gd name="T40" fmla="*/ 417 w 978"/>
                  <a:gd name="T41" fmla="*/ 499 h 977"/>
                  <a:gd name="T42" fmla="*/ 380 w 978"/>
                  <a:gd name="T43" fmla="*/ 530 h 977"/>
                  <a:gd name="T44" fmla="*/ 64 w 978"/>
                  <a:gd name="T45" fmla="*/ 530 h 977"/>
                  <a:gd name="T46" fmla="*/ 63 w 978"/>
                  <a:gd name="T47" fmla="*/ 488 h 977"/>
                  <a:gd name="T48" fmla="*/ 138 w 978"/>
                  <a:gd name="T49" fmla="*/ 728 h 977"/>
                  <a:gd name="T50" fmla="*/ 75 w 978"/>
                  <a:gd name="T51" fmla="*/ 594 h 977"/>
                  <a:gd name="T52" fmla="*/ 302 w 978"/>
                  <a:gd name="T53" fmla="*/ 594 h 977"/>
                  <a:gd name="T54" fmla="*/ 138 w 978"/>
                  <a:gd name="T55" fmla="*/ 728 h 977"/>
                  <a:gd name="T56" fmla="*/ 488 w 978"/>
                  <a:gd name="T57" fmla="*/ 914 h 977"/>
                  <a:gd name="T58" fmla="*/ 485 w 978"/>
                  <a:gd name="T59" fmla="*/ 914 h 977"/>
                  <a:gd name="T60" fmla="*/ 481 w 978"/>
                  <a:gd name="T61" fmla="*/ 914 h 977"/>
                  <a:gd name="T62" fmla="*/ 176 w 978"/>
                  <a:gd name="T63" fmla="*/ 777 h 977"/>
                  <a:gd name="T64" fmla="*/ 453 w 978"/>
                  <a:gd name="T65" fmla="*/ 552 h 977"/>
                  <a:gd name="T66" fmla="*/ 910 w 978"/>
                  <a:gd name="T67" fmla="*/ 552 h 977"/>
                  <a:gd name="T68" fmla="*/ 488 w 978"/>
                  <a:gd name="T69" fmla="*/ 914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8" h="977">
                    <a:moveTo>
                      <a:pt x="479" y="0"/>
                    </a:moveTo>
                    <a:cubicBezTo>
                      <a:pt x="214" y="5"/>
                      <a:pt x="0" y="222"/>
                      <a:pt x="0" y="488"/>
                    </a:cubicBezTo>
                    <a:cubicBezTo>
                      <a:pt x="0" y="755"/>
                      <a:pt x="214" y="972"/>
                      <a:pt x="479" y="976"/>
                    </a:cubicBezTo>
                    <a:cubicBezTo>
                      <a:pt x="482" y="976"/>
                      <a:pt x="485" y="976"/>
                      <a:pt x="488" y="976"/>
                    </a:cubicBezTo>
                    <a:cubicBezTo>
                      <a:pt x="758" y="976"/>
                      <a:pt x="977" y="758"/>
                      <a:pt x="977" y="488"/>
                    </a:cubicBezTo>
                    <a:lnTo>
                      <a:pt x="479" y="488"/>
                    </a:lnTo>
                    <a:lnTo>
                      <a:pt x="479" y="0"/>
                    </a:lnTo>
                    <a:close/>
                    <a:moveTo>
                      <a:pt x="417" y="69"/>
                    </a:moveTo>
                    <a:lnTo>
                      <a:pt x="417" y="195"/>
                    </a:lnTo>
                    <a:lnTo>
                      <a:pt x="182" y="195"/>
                    </a:lnTo>
                    <a:cubicBezTo>
                      <a:pt x="243" y="131"/>
                      <a:pt x="324" y="85"/>
                      <a:pt x="417" y="69"/>
                    </a:cubicBezTo>
                    <a:close/>
                    <a:moveTo>
                      <a:pt x="131" y="259"/>
                    </a:moveTo>
                    <a:lnTo>
                      <a:pt x="417" y="259"/>
                    </a:lnTo>
                    <a:lnTo>
                      <a:pt x="417" y="362"/>
                    </a:lnTo>
                    <a:lnTo>
                      <a:pt x="82" y="362"/>
                    </a:lnTo>
                    <a:cubicBezTo>
                      <a:pt x="95" y="326"/>
                      <a:pt x="110" y="291"/>
                      <a:pt x="131" y="259"/>
                    </a:cubicBezTo>
                    <a:close/>
                    <a:moveTo>
                      <a:pt x="63" y="488"/>
                    </a:moveTo>
                    <a:cubicBezTo>
                      <a:pt x="63" y="468"/>
                      <a:pt x="64" y="447"/>
                      <a:pt x="67" y="426"/>
                    </a:cubicBezTo>
                    <a:lnTo>
                      <a:pt x="417" y="426"/>
                    </a:lnTo>
                    <a:lnTo>
                      <a:pt x="417" y="488"/>
                    </a:lnTo>
                    <a:lnTo>
                      <a:pt x="417" y="499"/>
                    </a:lnTo>
                    <a:lnTo>
                      <a:pt x="380" y="530"/>
                    </a:lnTo>
                    <a:lnTo>
                      <a:pt x="64" y="530"/>
                    </a:lnTo>
                    <a:cubicBezTo>
                      <a:pt x="64" y="515"/>
                      <a:pt x="63" y="503"/>
                      <a:pt x="63" y="488"/>
                    </a:cubicBezTo>
                    <a:close/>
                    <a:moveTo>
                      <a:pt x="138" y="728"/>
                    </a:moveTo>
                    <a:cubicBezTo>
                      <a:pt x="109" y="686"/>
                      <a:pt x="88" y="641"/>
                      <a:pt x="75" y="594"/>
                    </a:cubicBezTo>
                    <a:lnTo>
                      <a:pt x="302" y="594"/>
                    </a:lnTo>
                    <a:lnTo>
                      <a:pt x="138" y="728"/>
                    </a:lnTo>
                    <a:close/>
                    <a:moveTo>
                      <a:pt x="488" y="914"/>
                    </a:moveTo>
                    <a:cubicBezTo>
                      <a:pt x="487" y="914"/>
                      <a:pt x="487" y="914"/>
                      <a:pt x="485" y="914"/>
                    </a:cubicBezTo>
                    <a:lnTo>
                      <a:pt x="481" y="914"/>
                    </a:lnTo>
                    <a:cubicBezTo>
                      <a:pt x="361" y="911"/>
                      <a:pt x="252" y="858"/>
                      <a:pt x="176" y="777"/>
                    </a:cubicBezTo>
                    <a:lnTo>
                      <a:pt x="453" y="552"/>
                    </a:lnTo>
                    <a:lnTo>
                      <a:pt x="910" y="552"/>
                    </a:lnTo>
                    <a:cubicBezTo>
                      <a:pt x="878" y="756"/>
                      <a:pt x="701" y="914"/>
                      <a:pt x="488" y="91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145"/>
              <p:cNvSpPr>
                <a:spLocks noChangeArrowheads="1"/>
              </p:cNvSpPr>
              <p:nvPr/>
            </p:nvSpPr>
            <p:spPr bwMode="auto">
              <a:xfrm>
                <a:off x="4932363" y="3221038"/>
                <a:ext cx="179387" cy="176212"/>
              </a:xfrm>
              <a:custGeom>
                <a:avLst/>
                <a:gdLst>
                  <a:gd name="T0" fmla="*/ 10 w 499"/>
                  <a:gd name="T1" fmla="*/ 0 h 489"/>
                  <a:gd name="T2" fmla="*/ 0 w 499"/>
                  <a:gd name="T3" fmla="*/ 0 h 489"/>
                  <a:gd name="T4" fmla="*/ 0 w 499"/>
                  <a:gd name="T5" fmla="*/ 488 h 489"/>
                  <a:gd name="T6" fmla="*/ 498 w 499"/>
                  <a:gd name="T7" fmla="*/ 488 h 489"/>
                  <a:gd name="T8" fmla="*/ 10 w 499"/>
                  <a:gd name="T9" fmla="*/ 0 h 489"/>
                  <a:gd name="T10" fmla="*/ 64 w 499"/>
                  <a:gd name="T11" fmla="*/ 67 h 489"/>
                  <a:gd name="T12" fmla="*/ 431 w 499"/>
                  <a:gd name="T13" fmla="*/ 426 h 489"/>
                  <a:gd name="T14" fmla="*/ 64 w 499"/>
                  <a:gd name="T15" fmla="*/ 426 h 489"/>
                  <a:gd name="T16" fmla="*/ 64 w 499"/>
                  <a:gd name="T17" fmla="*/ 6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9" h="489">
                    <a:moveTo>
                      <a:pt x="10" y="0"/>
                    </a:moveTo>
                    <a:cubicBezTo>
                      <a:pt x="7" y="0"/>
                      <a:pt x="4" y="0"/>
                      <a:pt x="0" y="0"/>
                    </a:cubicBezTo>
                    <a:lnTo>
                      <a:pt x="0" y="488"/>
                    </a:lnTo>
                    <a:lnTo>
                      <a:pt x="498" y="488"/>
                    </a:lnTo>
                    <a:cubicBezTo>
                      <a:pt x="498" y="218"/>
                      <a:pt x="279" y="0"/>
                      <a:pt x="10" y="0"/>
                    </a:cubicBezTo>
                    <a:close/>
                    <a:moveTo>
                      <a:pt x="64" y="67"/>
                    </a:moveTo>
                    <a:cubicBezTo>
                      <a:pt x="252" y="91"/>
                      <a:pt x="402" y="239"/>
                      <a:pt x="431" y="426"/>
                    </a:cubicBezTo>
                    <a:lnTo>
                      <a:pt x="64" y="426"/>
                    </a:lnTo>
                    <a:lnTo>
                      <a:pt x="64" y="6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08" name="Group 107"/>
            <p:cNvGrpSpPr/>
            <p:nvPr/>
          </p:nvGrpSpPr>
          <p:grpSpPr>
            <a:xfrm>
              <a:off x="972396" y="2303289"/>
              <a:ext cx="232024" cy="302699"/>
              <a:chOff x="7183438" y="304800"/>
              <a:chExt cx="368300" cy="360363"/>
            </a:xfrm>
            <a:solidFill>
              <a:schemeClr val="accent2"/>
            </a:solidFill>
          </p:grpSpPr>
          <p:sp>
            <p:nvSpPr>
              <p:cNvPr id="109" name="Freeform 152"/>
              <p:cNvSpPr>
                <a:spLocks noChangeArrowheads="1"/>
              </p:cNvSpPr>
              <p:nvPr/>
            </p:nvSpPr>
            <p:spPr bwMode="auto">
              <a:xfrm>
                <a:off x="7183438" y="434975"/>
                <a:ext cx="71437" cy="230188"/>
              </a:xfrm>
              <a:custGeom>
                <a:avLst/>
                <a:gdLst>
                  <a:gd name="T0" fmla="*/ 198 w 199"/>
                  <a:gd name="T1" fmla="*/ 638 h 639"/>
                  <a:gd name="T2" fmla="*/ 0 w 199"/>
                  <a:gd name="T3" fmla="*/ 638 h 639"/>
                  <a:gd name="T4" fmla="*/ 0 w 199"/>
                  <a:gd name="T5" fmla="*/ 574 h 639"/>
                  <a:gd name="T6" fmla="*/ 134 w 199"/>
                  <a:gd name="T7" fmla="*/ 574 h 639"/>
                  <a:gd name="T8" fmla="*/ 134 w 199"/>
                  <a:gd name="T9" fmla="*/ 63 h 639"/>
                  <a:gd name="T10" fmla="*/ 2 w 199"/>
                  <a:gd name="T11" fmla="*/ 63 h 639"/>
                  <a:gd name="T12" fmla="*/ 2 w 199"/>
                  <a:gd name="T13" fmla="*/ 0 h 639"/>
                  <a:gd name="T14" fmla="*/ 198 w 199"/>
                  <a:gd name="T15" fmla="*/ 0 h 639"/>
                  <a:gd name="T16" fmla="*/ 198 w 199"/>
                  <a:gd name="T17" fmla="*/ 63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639">
                    <a:moveTo>
                      <a:pt x="198" y="638"/>
                    </a:moveTo>
                    <a:lnTo>
                      <a:pt x="0" y="638"/>
                    </a:lnTo>
                    <a:lnTo>
                      <a:pt x="0" y="574"/>
                    </a:lnTo>
                    <a:lnTo>
                      <a:pt x="134" y="574"/>
                    </a:lnTo>
                    <a:lnTo>
                      <a:pt x="134" y="63"/>
                    </a:lnTo>
                    <a:lnTo>
                      <a:pt x="2" y="63"/>
                    </a:lnTo>
                    <a:lnTo>
                      <a:pt x="2" y="0"/>
                    </a:lnTo>
                    <a:lnTo>
                      <a:pt x="198" y="0"/>
                    </a:lnTo>
                    <a:lnTo>
                      <a:pt x="198" y="63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0" name="Freeform 153"/>
              <p:cNvSpPr>
                <a:spLocks noChangeArrowheads="1"/>
              </p:cNvSpPr>
              <p:nvPr/>
            </p:nvSpPr>
            <p:spPr bwMode="auto">
              <a:xfrm>
                <a:off x="7489825" y="465138"/>
                <a:ext cx="60325" cy="31750"/>
              </a:xfrm>
              <a:custGeom>
                <a:avLst/>
                <a:gdLst>
                  <a:gd name="T0" fmla="*/ 94 w 168"/>
                  <a:gd name="T1" fmla="*/ 11 h 89"/>
                  <a:gd name="T2" fmla="*/ 57 w 168"/>
                  <a:gd name="T3" fmla="*/ 24 h 89"/>
                  <a:gd name="T4" fmla="*/ 57 w 168"/>
                  <a:gd name="T5" fmla="*/ 24 h 89"/>
                  <a:gd name="T6" fmla="*/ 32 w 168"/>
                  <a:gd name="T7" fmla="*/ 24 h 89"/>
                  <a:gd name="T8" fmla="*/ 0 w 168"/>
                  <a:gd name="T9" fmla="*/ 56 h 89"/>
                  <a:gd name="T10" fmla="*/ 32 w 168"/>
                  <a:gd name="T11" fmla="*/ 88 h 89"/>
                  <a:gd name="T12" fmla="*/ 60 w 168"/>
                  <a:gd name="T13" fmla="*/ 88 h 89"/>
                  <a:gd name="T14" fmla="*/ 64 w 168"/>
                  <a:gd name="T15" fmla="*/ 86 h 89"/>
                  <a:gd name="T16" fmla="*/ 140 w 168"/>
                  <a:gd name="T17" fmla="*/ 53 h 89"/>
                  <a:gd name="T18" fmla="*/ 167 w 168"/>
                  <a:gd name="T19" fmla="*/ 0 h 89"/>
                  <a:gd name="T20" fmla="*/ 100 w 168"/>
                  <a:gd name="T21" fmla="*/ 0 h 89"/>
                  <a:gd name="T22" fmla="*/ 94 w 168"/>
                  <a:gd name="T2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89">
                    <a:moveTo>
                      <a:pt x="94" y="11"/>
                    </a:moveTo>
                    <a:cubicBezTo>
                      <a:pt x="86" y="21"/>
                      <a:pt x="73" y="24"/>
                      <a:pt x="57" y="24"/>
                    </a:cubicBezTo>
                    <a:lnTo>
                      <a:pt x="57" y="24"/>
                    </a:lnTo>
                    <a:lnTo>
                      <a:pt x="32" y="24"/>
                    </a:lnTo>
                    <a:cubicBezTo>
                      <a:pt x="14" y="24"/>
                      <a:pt x="0" y="39"/>
                      <a:pt x="0" y="56"/>
                    </a:cubicBezTo>
                    <a:cubicBezTo>
                      <a:pt x="0" y="74"/>
                      <a:pt x="14" y="88"/>
                      <a:pt x="32" y="88"/>
                    </a:cubicBezTo>
                    <a:lnTo>
                      <a:pt x="60" y="88"/>
                    </a:lnTo>
                    <a:cubicBezTo>
                      <a:pt x="60" y="88"/>
                      <a:pt x="62" y="86"/>
                      <a:pt x="64" y="86"/>
                    </a:cubicBezTo>
                    <a:cubicBezTo>
                      <a:pt x="103" y="86"/>
                      <a:pt x="127" y="69"/>
                      <a:pt x="140" y="53"/>
                    </a:cubicBezTo>
                    <a:cubicBezTo>
                      <a:pt x="156" y="37"/>
                      <a:pt x="162" y="18"/>
                      <a:pt x="167" y="0"/>
                    </a:cubicBezTo>
                    <a:lnTo>
                      <a:pt x="100" y="0"/>
                    </a:lnTo>
                    <a:cubicBezTo>
                      <a:pt x="99" y="4"/>
                      <a:pt x="97" y="8"/>
                      <a:pt x="94"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1" name="Freeform 154"/>
              <p:cNvSpPr>
                <a:spLocks noChangeArrowheads="1"/>
              </p:cNvSpPr>
              <p:nvPr/>
            </p:nvSpPr>
            <p:spPr bwMode="auto">
              <a:xfrm>
                <a:off x="7285038" y="617538"/>
                <a:ext cx="234950" cy="33337"/>
              </a:xfrm>
              <a:custGeom>
                <a:avLst/>
                <a:gdLst>
                  <a:gd name="T0" fmla="*/ 530 w 652"/>
                  <a:gd name="T1" fmla="*/ 27 h 92"/>
                  <a:gd name="T2" fmla="*/ 0 w 652"/>
                  <a:gd name="T3" fmla="*/ 27 h 92"/>
                  <a:gd name="T4" fmla="*/ 0 w 652"/>
                  <a:gd name="T5" fmla="*/ 91 h 92"/>
                  <a:gd name="T6" fmla="*/ 530 w 652"/>
                  <a:gd name="T7" fmla="*/ 91 h 92"/>
                  <a:gd name="T8" fmla="*/ 651 w 652"/>
                  <a:gd name="T9" fmla="*/ 0 h 92"/>
                  <a:gd name="T10" fmla="*/ 583 w 652"/>
                  <a:gd name="T11" fmla="*/ 0 h 92"/>
                  <a:gd name="T12" fmla="*/ 530 w 652"/>
                  <a:gd name="T13" fmla="*/ 27 h 92"/>
                </a:gdLst>
                <a:ahLst/>
                <a:cxnLst>
                  <a:cxn ang="0">
                    <a:pos x="T0" y="T1"/>
                  </a:cxn>
                  <a:cxn ang="0">
                    <a:pos x="T2" y="T3"/>
                  </a:cxn>
                  <a:cxn ang="0">
                    <a:pos x="T4" y="T5"/>
                  </a:cxn>
                  <a:cxn ang="0">
                    <a:pos x="T6" y="T7"/>
                  </a:cxn>
                  <a:cxn ang="0">
                    <a:pos x="T8" y="T9"/>
                  </a:cxn>
                  <a:cxn ang="0">
                    <a:pos x="T10" y="T11"/>
                  </a:cxn>
                  <a:cxn ang="0">
                    <a:pos x="T12" y="T13"/>
                  </a:cxn>
                </a:cxnLst>
                <a:rect l="0" t="0" r="r" b="b"/>
                <a:pathLst>
                  <a:path w="652" h="92">
                    <a:moveTo>
                      <a:pt x="530" y="27"/>
                    </a:moveTo>
                    <a:lnTo>
                      <a:pt x="0" y="27"/>
                    </a:lnTo>
                    <a:lnTo>
                      <a:pt x="0" y="91"/>
                    </a:lnTo>
                    <a:lnTo>
                      <a:pt x="530" y="91"/>
                    </a:lnTo>
                    <a:cubicBezTo>
                      <a:pt x="606" y="91"/>
                      <a:pt x="640" y="37"/>
                      <a:pt x="651" y="0"/>
                    </a:cubicBezTo>
                    <a:lnTo>
                      <a:pt x="583" y="0"/>
                    </a:lnTo>
                    <a:cubicBezTo>
                      <a:pt x="575" y="13"/>
                      <a:pt x="559" y="27"/>
                      <a:pt x="530"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2" name="Freeform 155"/>
              <p:cNvSpPr>
                <a:spLocks noChangeArrowheads="1"/>
              </p:cNvSpPr>
              <p:nvPr/>
            </p:nvSpPr>
            <p:spPr bwMode="auto">
              <a:xfrm>
                <a:off x="7285038" y="304800"/>
                <a:ext cx="266700" cy="158750"/>
              </a:xfrm>
              <a:custGeom>
                <a:avLst/>
                <a:gdLst>
                  <a:gd name="T0" fmla="*/ 303 w 740"/>
                  <a:gd name="T1" fmla="*/ 392 h 439"/>
                  <a:gd name="T2" fmla="*/ 739 w 740"/>
                  <a:gd name="T3" fmla="*/ 390 h 439"/>
                  <a:gd name="T4" fmla="*/ 723 w 740"/>
                  <a:gd name="T5" fmla="*/ 357 h 439"/>
                  <a:gd name="T6" fmla="*/ 662 w 740"/>
                  <a:gd name="T7" fmla="*/ 328 h 439"/>
                  <a:gd name="T8" fmla="*/ 656 w 740"/>
                  <a:gd name="T9" fmla="*/ 328 h 439"/>
                  <a:gd name="T10" fmla="*/ 401 w 740"/>
                  <a:gd name="T11" fmla="*/ 328 h 439"/>
                  <a:gd name="T12" fmla="*/ 418 w 740"/>
                  <a:gd name="T13" fmla="*/ 102 h 439"/>
                  <a:gd name="T14" fmla="*/ 321 w 740"/>
                  <a:gd name="T15" fmla="*/ 0 h 439"/>
                  <a:gd name="T16" fmla="*/ 305 w 740"/>
                  <a:gd name="T17" fmla="*/ 1 h 439"/>
                  <a:gd name="T18" fmla="*/ 208 w 740"/>
                  <a:gd name="T19" fmla="*/ 87 h 439"/>
                  <a:gd name="T20" fmla="*/ 208 w 740"/>
                  <a:gd name="T21" fmla="*/ 91 h 439"/>
                  <a:gd name="T22" fmla="*/ 0 w 740"/>
                  <a:gd name="T23" fmla="*/ 373 h 439"/>
                  <a:gd name="T24" fmla="*/ 0 w 740"/>
                  <a:gd name="T25" fmla="*/ 438 h 439"/>
                  <a:gd name="T26" fmla="*/ 2 w 740"/>
                  <a:gd name="T27" fmla="*/ 438 h 439"/>
                  <a:gd name="T28" fmla="*/ 2 w 740"/>
                  <a:gd name="T29" fmla="*/ 438 h 439"/>
                  <a:gd name="T30" fmla="*/ 272 w 740"/>
                  <a:gd name="T31" fmla="*/ 92 h 439"/>
                  <a:gd name="T32" fmla="*/ 308 w 740"/>
                  <a:gd name="T33" fmla="*/ 64 h 439"/>
                  <a:gd name="T34" fmla="*/ 315 w 740"/>
                  <a:gd name="T35" fmla="*/ 64 h 439"/>
                  <a:gd name="T36" fmla="*/ 321 w 740"/>
                  <a:gd name="T37" fmla="*/ 62 h 439"/>
                  <a:gd name="T38" fmla="*/ 356 w 740"/>
                  <a:gd name="T39" fmla="*/ 108 h 439"/>
                  <a:gd name="T40" fmla="*/ 327 w 740"/>
                  <a:gd name="T41" fmla="*/ 346 h 439"/>
                  <a:gd name="T42" fmla="*/ 303 w 740"/>
                  <a:gd name="T43" fmla="*/ 39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0" h="439">
                    <a:moveTo>
                      <a:pt x="303" y="392"/>
                    </a:moveTo>
                    <a:lnTo>
                      <a:pt x="739" y="390"/>
                    </a:lnTo>
                    <a:cubicBezTo>
                      <a:pt x="736" y="378"/>
                      <a:pt x="729" y="367"/>
                      <a:pt x="723" y="357"/>
                    </a:cubicBezTo>
                    <a:cubicBezTo>
                      <a:pt x="709" y="339"/>
                      <a:pt x="686" y="328"/>
                      <a:pt x="662" y="328"/>
                    </a:cubicBezTo>
                    <a:cubicBezTo>
                      <a:pt x="659" y="328"/>
                      <a:pt x="658" y="328"/>
                      <a:pt x="656" y="328"/>
                    </a:cubicBezTo>
                    <a:lnTo>
                      <a:pt x="401" y="328"/>
                    </a:lnTo>
                    <a:cubicBezTo>
                      <a:pt x="433" y="226"/>
                      <a:pt x="420" y="107"/>
                      <a:pt x="418" y="102"/>
                    </a:cubicBezTo>
                    <a:cubicBezTo>
                      <a:pt x="412" y="27"/>
                      <a:pt x="362" y="0"/>
                      <a:pt x="321" y="0"/>
                    </a:cubicBezTo>
                    <a:cubicBezTo>
                      <a:pt x="315" y="0"/>
                      <a:pt x="310" y="0"/>
                      <a:pt x="305" y="1"/>
                    </a:cubicBezTo>
                    <a:cubicBezTo>
                      <a:pt x="240" y="1"/>
                      <a:pt x="211" y="54"/>
                      <a:pt x="208" y="87"/>
                    </a:cubicBezTo>
                    <a:lnTo>
                      <a:pt x="208" y="91"/>
                    </a:lnTo>
                    <a:cubicBezTo>
                      <a:pt x="208" y="272"/>
                      <a:pt x="69" y="347"/>
                      <a:pt x="0" y="373"/>
                    </a:cubicBezTo>
                    <a:lnTo>
                      <a:pt x="0" y="438"/>
                    </a:lnTo>
                    <a:lnTo>
                      <a:pt x="2" y="438"/>
                    </a:lnTo>
                    <a:lnTo>
                      <a:pt x="2" y="438"/>
                    </a:lnTo>
                    <a:cubicBezTo>
                      <a:pt x="72" y="414"/>
                      <a:pt x="270" y="328"/>
                      <a:pt x="272" y="92"/>
                    </a:cubicBezTo>
                    <a:cubicBezTo>
                      <a:pt x="273" y="81"/>
                      <a:pt x="280" y="64"/>
                      <a:pt x="308" y="64"/>
                    </a:cubicBezTo>
                    <a:lnTo>
                      <a:pt x="315" y="64"/>
                    </a:lnTo>
                    <a:cubicBezTo>
                      <a:pt x="316" y="64"/>
                      <a:pt x="318" y="62"/>
                      <a:pt x="321" y="62"/>
                    </a:cubicBezTo>
                    <a:cubicBezTo>
                      <a:pt x="334" y="62"/>
                      <a:pt x="351" y="67"/>
                      <a:pt x="356" y="108"/>
                    </a:cubicBezTo>
                    <a:cubicBezTo>
                      <a:pt x="356" y="110"/>
                      <a:pt x="372" y="255"/>
                      <a:pt x="327" y="346"/>
                    </a:cubicBezTo>
                    <a:lnTo>
                      <a:pt x="303" y="3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3" name="Freeform 156"/>
              <p:cNvSpPr>
                <a:spLocks noChangeArrowheads="1"/>
              </p:cNvSpPr>
              <p:nvPr/>
            </p:nvSpPr>
            <p:spPr bwMode="auto">
              <a:xfrm>
                <a:off x="7483475" y="517525"/>
                <a:ext cx="60325" cy="31750"/>
              </a:xfrm>
              <a:custGeom>
                <a:avLst/>
                <a:gdLst>
                  <a:gd name="T0" fmla="*/ 93 w 167"/>
                  <a:gd name="T1" fmla="*/ 11 h 89"/>
                  <a:gd name="T2" fmla="*/ 56 w 167"/>
                  <a:gd name="T3" fmla="*/ 24 h 89"/>
                  <a:gd name="T4" fmla="*/ 56 w 167"/>
                  <a:gd name="T5" fmla="*/ 24 h 89"/>
                  <a:gd name="T6" fmla="*/ 31 w 167"/>
                  <a:gd name="T7" fmla="*/ 24 h 89"/>
                  <a:gd name="T8" fmla="*/ 0 w 167"/>
                  <a:gd name="T9" fmla="*/ 56 h 89"/>
                  <a:gd name="T10" fmla="*/ 31 w 167"/>
                  <a:gd name="T11" fmla="*/ 88 h 89"/>
                  <a:gd name="T12" fmla="*/ 59 w 167"/>
                  <a:gd name="T13" fmla="*/ 88 h 89"/>
                  <a:gd name="T14" fmla="*/ 62 w 167"/>
                  <a:gd name="T15" fmla="*/ 88 h 89"/>
                  <a:gd name="T16" fmla="*/ 141 w 167"/>
                  <a:gd name="T17" fmla="*/ 54 h 89"/>
                  <a:gd name="T18" fmla="*/ 166 w 167"/>
                  <a:gd name="T19" fmla="*/ 0 h 89"/>
                  <a:gd name="T20" fmla="*/ 101 w 167"/>
                  <a:gd name="T21" fmla="*/ 0 h 89"/>
                  <a:gd name="T22" fmla="*/ 93 w 167"/>
                  <a:gd name="T2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89">
                    <a:moveTo>
                      <a:pt x="93" y="11"/>
                    </a:moveTo>
                    <a:cubicBezTo>
                      <a:pt x="85" y="21"/>
                      <a:pt x="74" y="24"/>
                      <a:pt x="56" y="24"/>
                    </a:cubicBezTo>
                    <a:lnTo>
                      <a:pt x="56" y="24"/>
                    </a:lnTo>
                    <a:lnTo>
                      <a:pt x="31" y="24"/>
                    </a:lnTo>
                    <a:cubicBezTo>
                      <a:pt x="13" y="24"/>
                      <a:pt x="0" y="39"/>
                      <a:pt x="0" y="56"/>
                    </a:cubicBezTo>
                    <a:cubicBezTo>
                      <a:pt x="0" y="74"/>
                      <a:pt x="13" y="88"/>
                      <a:pt x="31" y="88"/>
                    </a:cubicBezTo>
                    <a:lnTo>
                      <a:pt x="59" y="88"/>
                    </a:lnTo>
                    <a:cubicBezTo>
                      <a:pt x="61" y="88"/>
                      <a:pt x="61" y="88"/>
                      <a:pt x="62" y="88"/>
                    </a:cubicBezTo>
                    <a:cubicBezTo>
                      <a:pt x="102" y="86"/>
                      <a:pt x="126" y="69"/>
                      <a:pt x="141" y="54"/>
                    </a:cubicBezTo>
                    <a:cubicBezTo>
                      <a:pt x="155" y="37"/>
                      <a:pt x="163" y="18"/>
                      <a:pt x="166" y="0"/>
                    </a:cubicBezTo>
                    <a:lnTo>
                      <a:pt x="101" y="0"/>
                    </a:lnTo>
                    <a:cubicBezTo>
                      <a:pt x="99" y="5"/>
                      <a:pt x="96" y="8"/>
                      <a:pt x="93"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4" name="Freeform 157"/>
              <p:cNvSpPr>
                <a:spLocks noChangeArrowheads="1"/>
              </p:cNvSpPr>
              <p:nvPr/>
            </p:nvSpPr>
            <p:spPr bwMode="auto">
              <a:xfrm>
                <a:off x="7472363" y="568325"/>
                <a:ext cx="60325" cy="31750"/>
              </a:xfrm>
              <a:custGeom>
                <a:avLst/>
                <a:gdLst>
                  <a:gd name="T0" fmla="*/ 94 w 168"/>
                  <a:gd name="T1" fmla="*/ 11 h 88"/>
                  <a:gd name="T2" fmla="*/ 57 w 168"/>
                  <a:gd name="T3" fmla="*/ 24 h 88"/>
                  <a:gd name="T4" fmla="*/ 57 w 168"/>
                  <a:gd name="T5" fmla="*/ 24 h 88"/>
                  <a:gd name="T6" fmla="*/ 32 w 168"/>
                  <a:gd name="T7" fmla="*/ 24 h 88"/>
                  <a:gd name="T8" fmla="*/ 0 w 168"/>
                  <a:gd name="T9" fmla="*/ 55 h 88"/>
                  <a:gd name="T10" fmla="*/ 32 w 168"/>
                  <a:gd name="T11" fmla="*/ 87 h 88"/>
                  <a:gd name="T12" fmla="*/ 61 w 168"/>
                  <a:gd name="T13" fmla="*/ 87 h 88"/>
                  <a:gd name="T14" fmla="*/ 64 w 168"/>
                  <a:gd name="T15" fmla="*/ 87 h 88"/>
                  <a:gd name="T16" fmla="*/ 140 w 168"/>
                  <a:gd name="T17" fmla="*/ 54 h 88"/>
                  <a:gd name="T18" fmla="*/ 167 w 168"/>
                  <a:gd name="T19" fmla="*/ 0 h 88"/>
                  <a:gd name="T20" fmla="*/ 100 w 168"/>
                  <a:gd name="T21" fmla="*/ 0 h 88"/>
                  <a:gd name="T22" fmla="*/ 94 w 168"/>
                  <a:gd name="T2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88">
                    <a:moveTo>
                      <a:pt x="94" y="11"/>
                    </a:moveTo>
                    <a:cubicBezTo>
                      <a:pt x="86" y="20"/>
                      <a:pt x="73" y="24"/>
                      <a:pt x="57" y="24"/>
                    </a:cubicBezTo>
                    <a:lnTo>
                      <a:pt x="57" y="24"/>
                    </a:lnTo>
                    <a:lnTo>
                      <a:pt x="32" y="24"/>
                    </a:lnTo>
                    <a:cubicBezTo>
                      <a:pt x="14" y="24"/>
                      <a:pt x="0" y="38"/>
                      <a:pt x="0" y="55"/>
                    </a:cubicBezTo>
                    <a:cubicBezTo>
                      <a:pt x="0" y="73"/>
                      <a:pt x="14" y="87"/>
                      <a:pt x="32" y="87"/>
                    </a:cubicBezTo>
                    <a:lnTo>
                      <a:pt x="61" y="87"/>
                    </a:lnTo>
                    <a:cubicBezTo>
                      <a:pt x="61" y="87"/>
                      <a:pt x="62" y="87"/>
                      <a:pt x="64" y="87"/>
                    </a:cubicBezTo>
                    <a:cubicBezTo>
                      <a:pt x="104" y="86"/>
                      <a:pt x="128" y="68"/>
                      <a:pt x="140" y="54"/>
                    </a:cubicBezTo>
                    <a:cubicBezTo>
                      <a:pt x="155" y="36"/>
                      <a:pt x="163" y="19"/>
                      <a:pt x="167" y="0"/>
                    </a:cubicBezTo>
                    <a:lnTo>
                      <a:pt x="100" y="0"/>
                    </a:lnTo>
                    <a:cubicBezTo>
                      <a:pt x="99" y="4"/>
                      <a:pt x="97" y="8"/>
                      <a:pt x="94" y="1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15" name="Group 114"/>
            <p:cNvGrpSpPr/>
            <p:nvPr/>
          </p:nvGrpSpPr>
          <p:grpSpPr>
            <a:xfrm>
              <a:off x="979374" y="4029410"/>
              <a:ext cx="218068" cy="342677"/>
              <a:chOff x="3929063" y="1636713"/>
              <a:chExt cx="400050" cy="471487"/>
            </a:xfrm>
            <a:solidFill>
              <a:schemeClr val="accent2"/>
            </a:solidFill>
          </p:grpSpPr>
          <p:sp>
            <p:nvSpPr>
              <p:cNvPr id="116" name="Freeform 84"/>
              <p:cNvSpPr>
                <a:spLocks noChangeArrowheads="1"/>
              </p:cNvSpPr>
              <p:nvPr/>
            </p:nvSpPr>
            <p:spPr bwMode="auto">
              <a:xfrm>
                <a:off x="3929063" y="1787525"/>
                <a:ext cx="185737" cy="320675"/>
              </a:xfrm>
              <a:custGeom>
                <a:avLst/>
                <a:gdLst>
                  <a:gd name="T0" fmla="*/ 364 w 514"/>
                  <a:gd name="T1" fmla="*/ 0 h 890"/>
                  <a:gd name="T2" fmla="*/ 148 w 514"/>
                  <a:gd name="T3" fmla="*/ 0 h 890"/>
                  <a:gd name="T4" fmla="*/ 0 w 514"/>
                  <a:gd name="T5" fmla="*/ 147 h 890"/>
                  <a:gd name="T6" fmla="*/ 0 w 514"/>
                  <a:gd name="T7" fmla="*/ 429 h 890"/>
                  <a:gd name="T8" fmla="*/ 107 w 514"/>
                  <a:gd name="T9" fmla="*/ 572 h 890"/>
                  <a:gd name="T10" fmla="*/ 107 w 514"/>
                  <a:gd name="T11" fmla="*/ 889 h 890"/>
                  <a:gd name="T12" fmla="*/ 180 w 514"/>
                  <a:gd name="T13" fmla="*/ 889 h 890"/>
                  <a:gd name="T14" fmla="*/ 180 w 514"/>
                  <a:gd name="T15" fmla="*/ 505 h 890"/>
                  <a:gd name="T16" fmla="*/ 148 w 514"/>
                  <a:gd name="T17" fmla="*/ 505 h 890"/>
                  <a:gd name="T18" fmla="*/ 73 w 514"/>
                  <a:gd name="T19" fmla="*/ 429 h 890"/>
                  <a:gd name="T20" fmla="*/ 73 w 514"/>
                  <a:gd name="T21" fmla="*/ 147 h 890"/>
                  <a:gd name="T22" fmla="*/ 148 w 514"/>
                  <a:gd name="T23" fmla="*/ 73 h 890"/>
                  <a:gd name="T24" fmla="*/ 364 w 514"/>
                  <a:gd name="T25" fmla="*/ 73 h 890"/>
                  <a:gd name="T26" fmla="*/ 438 w 514"/>
                  <a:gd name="T27" fmla="*/ 147 h 890"/>
                  <a:gd name="T28" fmla="*/ 438 w 514"/>
                  <a:gd name="T29" fmla="*/ 429 h 890"/>
                  <a:gd name="T30" fmla="*/ 364 w 514"/>
                  <a:gd name="T31" fmla="*/ 505 h 890"/>
                  <a:gd name="T32" fmla="*/ 331 w 514"/>
                  <a:gd name="T33" fmla="*/ 505 h 890"/>
                  <a:gd name="T34" fmla="*/ 331 w 514"/>
                  <a:gd name="T35" fmla="*/ 889 h 890"/>
                  <a:gd name="T36" fmla="*/ 403 w 514"/>
                  <a:gd name="T37" fmla="*/ 889 h 890"/>
                  <a:gd name="T38" fmla="*/ 403 w 514"/>
                  <a:gd name="T39" fmla="*/ 572 h 890"/>
                  <a:gd name="T40" fmla="*/ 513 w 514"/>
                  <a:gd name="T41" fmla="*/ 429 h 890"/>
                  <a:gd name="T42" fmla="*/ 513 w 514"/>
                  <a:gd name="T43" fmla="*/ 147 h 890"/>
                  <a:gd name="T44" fmla="*/ 364 w 514"/>
                  <a:gd name="T45" fmla="*/ 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4" h="890">
                    <a:moveTo>
                      <a:pt x="364" y="0"/>
                    </a:moveTo>
                    <a:lnTo>
                      <a:pt x="148" y="0"/>
                    </a:lnTo>
                    <a:cubicBezTo>
                      <a:pt x="67" y="0"/>
                      <a:pt x="0" y="67"/>
                      <a:pt x="0" y="147"/>
                    </a:cubicBezTo>
                    <a:lnTo>
                      <a:pt x="0" y="429"/>
                    </a:lnTo>
                    <a:cubicBezTo>
                      <a:pt x="0" y="498"/>
                      <a:pt x="45" y="555"/>
                      <a:pt x="107" y="572"/>
                    </a:cubicBezTo>
                    <a:lnTo>
                      <a:pt x="107" y="889"/>
                    </a:lnTo>
                    <a:lnTo>
                      <a:pt x="180" y="889"/>
                    </a:lnTo>
                    <a:lnTo>
                      <a:pt x="180" y="505"/>
                    </a:lnTo>
                    <a:lnTo>
                      <a:pt x="148" y="505"/>
                    </a:lnTo>
                    <a:cubicBezTo>
                      <a:pt x="106" y="505"/>
                      <a:pt x="73" y="472"/>
                      <a:pt x="73" y="429"/>
                    </a:cubicBezTo>
                    <a:lnTo>
                      <a:pt x="73" y="147"/>
                    </a:lnTo>
                    <a:cubicBezTo>
                      <a:pt x="73" y="106"/>
                      <a:pt x="106" y="73"/>
                      <a:pt x="148" y="73"/>
                    </a:cubicBezTo>
                    <a:lnTo>
                      <a:pt x="364" y="73"/>
                    </a:lnTo>
                    <a:cubicBezTo>
                      <a:pt x="405" y="73"/>
                      <a:pt x="438" y="106"/>
                      <a:pt x="438" y="147"/>
                    </a:cubicBezTo>
                    <a:lnTo>
                      <a:pt x="438" y="429"/>
                    </a:lnTo>
                    <a:cubicBezTo>
                      <a:pt x="438" y="472"/>
                      <a:pt x="405" y="505"/>
                      <a:pt x="364" y="505"/>
                    </a:cubicBezTo>
                    <a:lnTo>
                      <a:pt x="331" y="505"/>
                    </a:lnTo>
                    <a:lnTo>
                      <a:pt x="331" y="889"/>
                    </a:lnTo>
                    <a:lnTo>
                      <a:pt x="403" y="889"/>
                    </a:lnTo>
                    <a:lnTo>
                      <a:pt x="403" y="572"/>
                    </a:lnTo>
                    <a:cubicBezTo>
                      <a:pt x="466" y="555"/>
                      <a:pt x="513" y="498"/>
                      <a:pt x="513" y="429"/>
                    </a:cubicBezTo>
                    <a:lnTo>
                      <a:pt x="513" y="147"/>
                    </a:lnTo>
                    <a:cubicBezTo>
                      <a:pt x="513" y="67"/>
                      <a:pt x="446" y="0"/>
                      <a:pt x="364"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 name="Freeform 85"/>
              <p:cNvSpPr>
                <a:spLocks noChangeArrowheads="1"/>
              </p:cNvSpPr>
              <p:nvPr/>
            </p:nvSpPr>
            <p:spPr bwMode="auto">
              <a:xfrm>
                <a:off x="4273550" y="1844675"/>
                <a:ext cx="55563" cy="55563"/>
              </a:xfrm>
              <a:custGeom>
                <a:avLst/>
                <a:gdLst>
                  <a:gd name="T0" fmla="*/ 154 w 155"/>
                  <a:gd name="T1" fmla="*/ 78 h 155"/>
                  <a:gd name="T2" fmla="*/ 144 w 155"/>
                  <a:gd name="T3" fmla="*/ 116 h 155"/>
                  <a:gd name="T4" fmla="*/ 115 w 155"/>
                  <a:gd name="T5" fmla="*/ 144 h 155"/>
                  <a:gd name="T6" fmla="*/ 77 w 155"/>
                  <a:gd name="T7" fmla="*/ 154 h 155"/>
                  <a:gd name="T8" fmla="*/ 39 w 155"/>
                  <a:gd name="T9" fmla="*/ 144 h 155"/>
                  <a:gd name="T10" fmla="*/ 10 w 155"/>
                  <a:gd name="T11" fmla="*/ 116 h 155"/>
                  <a:gd name="T12" fmla="*/ 0 w 155"/>
                  <a:gd name="T13" fmla="*/ 78 h 155"/>
                  <a:gd name="T14" fmla="*/ 10 w 155"/>
                  <a:gd name="T15" fmla="*/ 38 h 155"/>
                  <a:gd name="T16" fmla="*/ 39 w 155"/>
                  <a:gd name="T17" fmla="*/ 11 h 155"/>
                  <a:gd name="T18" fmla="*/ 77 w 155"/>
                  <a:gd name="T19" fmla="*/ 0 h 155"/>
                  <a:gd name="T20" fmla="*/ 115 w 155"/>
                  <a:gd name="T21" fmla="*/ 11 h 155"/>
                  <a:gd name="T22" fmla="*/ 144 w 155"/>
                  <a:gd name="T23" fmla="*/ 38 h 155"/>
                  <a:gd name="T24" fmla="*/ 154 w 155"/>
                  <a:gd name="T25" fmla="*/ 7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55">
                    <a:moveTo>
                      <a:pt x="154" y="78"/>
                    </a:moveTo>
                    <a:cubicBezTo>
                      <a:pt x="154" y="91"/>
                      <a:pt x="151" y="104"/>
                      <a:pt x="144" y="116"/>
                    </a:cubicBezTo>
                    <a:cubicBezTo>
                      <a:pt x="136" y="128"/>
                      <a:pt x="127" y="138"/>
                      <a:pt x="115" y="144"/>
                    </a:cubicBezTo>
                    <a:cubicBezTo>
                      <a:pt x="103" y="151"/>
                      <a:pt x="91" y="154"/>
                      <a:pt x="77" y="154"/>
                    </a:cubicBezTo>
                    <a:cubicBezTo>
                      <a:pt x="63" y="154"/>
                      <a:pt x="51" y="151"/>
                      <a:pt x="39" y="144"/>
                    </a:cubicBezTo>
                    <a:cubicBezTo>
                      <a:pt x="27" y="138"/>
                      <a:pt x="17" y="128"/>
                      <a:pt x="10" y="116"/>
                    </a:cubicBezTo>
                    <a:cubicBezTo>
                      <a:pt x="3" y="104"/>
                      <a:pt x="0" y="92"/>
                      <a:pt x="0" y="78"/>
                    </a:cubicBezTo>
                    <a:cubicBezTo>
                      <a:pt x="0" y="63"/>
                      <a:pt x="3" y="50"/>
                      <a:pt x="10" y="38"/>
                    </a:cubicBezTo>
                    <a:cubicBezTo>
                      <a:pt x="17" y="26"/>
                      <a:pt x="27" y="19"/>
                      <a:pt x="39" y="11"/>
                    </a:cubicBezTo>
                    <a:cubicBezTo>
                      <a:pt x="51" y="3"/>
                      <a:pt x="63" y="0"/>
                      <a:pt x="77" y="0"/>
                    </a:cubicBezTo>
                    <a:cubicBezTo>
                      <a:pt x="91" y="0"/>
                      <a:pt x="103" y="3"/>
                      <a:pt x="115" y="11"/>
                    </a:cubicBezTo>
                    <a:cubicBezTo>
                      <a:pt x="127" y="19"/>
                      <a:pt x="136" y="26"/>
                      <a:pt x="144" y="38"/>
                    </a:cubicBezTo>
                    <a:cubicBezTo>
                      <a:pt x="151" y="50"/>
                      <a:pt x="154" y="63"/>
                      <a:pt x="154" y="7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8" name="Freeform 86"/>
              <p:cNvSpPr>
                <a:spLocks noChangeArrowheads="1"/>
              </p:cNvSpPr>
              <p:nvPr/>
            </p:nvSpPr>
            <p:spPr bwMode="auto">
              <a:xfrm>
                <a:off x="4273550" y="1677988"/>
                <a:ext cx="55563" cy="55562"/>
              </a:xfrm>
              <a:custGeom>
                <a:avLst/>
                <a:gdLst>
                  <a:gd name="T0" fmla="*/ 154 w 155"/>
                  <a:gd name="T1" fmla="*/ 77 h 155"/>
                  <a:gd name="T2" fmla="*/ 144 w 155"/>
                  <a:gd name="T3" fmla="*/ 115 h 155"/>
                  <a:gd name="T4" fmla="*/ 115 w 155"/>
                  <a:gd name="T5" fmla="*/ 144 h 155"/>
                  <a:gd name="T6" fmla="*/ 77 w 155"/>
                  <a:gd name="T7" fmla="*/ 154 h 155"/>
                  <a:gd name="T8" fmla="*/ 39 w 155"/>
                  <a:gd name="T9" fmla="*/ 144 h 155"/>
                  <a:gd name="T10" fmla="*/ 10 w 155"/>
                  <a:gd name="T11" fmla="*/ 115 h 155"/>
                  <a:gd name="T12" fmla="*/ 0 w 155"/>
                  <a:gd name="T13" fmla="*/ 77 h 155"/>
                  <a:gd name="T14" fmla="*/ 10 w 155"/>
                  <a:gd name="T15" fmla="*/ 39 h 155"/>
                  <a:gd name="T16" fmla="*/ 39 w 155"/>
                  <a:gd name="T17" fmla="*/ 10 h 155"/>
                  <a:gd name="T18" fmla="*/ 77 w 155"/>
                  <a:gd name="T19" fmla="*/ 0 h 155"/>
                  <a:gd name="T20" fmla="*/ 115 w 155"/>
                  <a:gd name="T21" fmla="*/ 10 h 155"/>
                  <a:gd name="T22" fmla="*/ 144 w 155"/>
                  <a:gd name="T23" fmla="*/ 39 h 155"/>
                  <a:gd name="T24" fmla="*/ 154 w 155"/>
                  <a:gd name="T25" fmla="*/ 7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55">
                    <a:moveTo>
                      <a:pt x="154" y="77"/>
                    </a:moveTo>
                    <a:cubicBezTo>
                      <a:pt x="154" y="91"/>
                      <a:pt x="151" y="103"/>
                      <a:pt x="144" y="115"/>
                    </a:cubicBezTo>
                    <a:cubicBezTo>
                      <a:pt x="136" y="127"/>
                      <a:pt x="127" y="136"/>
                      <a:pt x="115" y="144"/>
                    </a:cubicBezTo>
                    <a:cubicBezTo>
                      <a:pt x="103" y="151"/>
                      <a:pt x="91" y="154"/>
                      <a:pt x="77" y="154"/>
                    </a:cubicBezTo>
                    <a:cubicBezTo>
                      <a:pt x="63" y="154"/>
                      <a:pt x="51" y="151"/>
                      <a:pt x="39" y="144"/>
                    </a:cubicBezTo>
                    <a:cubicBezTo>
                      <a:pt x="27" y="136"/>
                      <a:pt x="17" y="127"/>
                      <a:pt x="10" y="115"/>
                    </a:cubicBezTo>
                    <a:cubicBezTo>
                      <a:pt x="3" y="103"/>
                      <a:pt x="0" y="91"/>
                      <a:pt x="0" y="77"/>
                    </a:cubicBezTo>
                    <a:cubicBezTo>
                      <a:pt x="0" y="63"/>
                      <a:pt x="3" y="51"/>
                      <a:pt x="10" y="39"/>
                    </a:cubicBezTo>
                    <a:cubicBezTo>
                      <a:pt x="17" y="27"/>
                      <a:pt x="27" y="17"/>
                      <a:pt x="39" y="10"/>
                    </a:cubicBezTo>
                    <a:cubicBezTo>
                      <a:pt x="51" y="3"/>
                      <a:pt x="63" y="0"/>
                      <a:pt x="77" y="0"/>
                    </a:cubicBezTo>
                    <a:cubicBezTo>
                      <a:pt x="91" y="0"/>
                      <a:pt x="103" y="3"/>
                      <a:pt x="115" y="10"/>
                    </a:cubicBezTo>
                    <a:cubicBezTo>
                      <a:pt x="127" y="17"/>
                      <a:pt x="136" y="27"/>
                      <a:pt x="144" y="39"/>
                    </a:cubicBezTo>
                    <a:cubicBezTo>
                      <a:pt x="151" y="51"/>
                      <a:pt x="154" y="63"/>
                      <a:pt x="154" y="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Freeform 87"/>
              <p:cNvSpPr>
                <a:spLocks noChangeArrowheads="1"/>
              </p:cNvSpPr>
              <p:nvPr/>
            </p:nvSpPr>
            <p:spPr bwMode="auto">
              <a:xfrm>
                <a:off x="4273550" y="2011363"/>
                <a:ext cx="55563" cy="55562"/>
              </a:xfrm>
              <a:custGeom>
                <a:avLst/>
                <a:gdLst>
                  <a:gd name="T0" fmla="*/ 154 w 155"/>
                  <a:gd name="T1" fmla="*/ 76 h 154"/>
                  <a:gd name="T2" fmla="*/ 144 w 155"/>
                  <a:gd name="T3" fmla="*/ 115 h 154"/>
                  <a:gd name="T4" fmla="*/ 115 w 155"/>
                  <a:gd name="T5" fmla="*/ 143 h 154"/>
                  <a:gd name="T6" fmla="*/ 77 w 155"/>
                  <a:gd name="T7" fmla="*/ 153 h 154"/>
                  <a:gd name="T8" fmla="*/ 39 w 155"/>
                  <a:gd name="T9" fmla="*/ 143 h 154"/>
                  <a:gd name="T10" fmla="*/ 10 w 155"/>
                  <a:gd name="T11" fmla="*/ 115 h 154"/>
                  <a:gd name="T12" fmla="*/ 0 w 155"/>
                  <a:gd name="T13" fmla="*/ 76 h 154"/>
                  <a:gd name="T14" fmla="*/ 10 w 155"/>
                  <a:gd name="T15" fmla="*/ 38 h 154"/>
                  <a:gd name="T16" fmla="*/ 39 w 155"/>
                  <a:gd name="T17" fmla="*/ 9 h 154"/>
                  <a:gd name="T18" fmla="*/ 77 w 155"/>
                  <a:gd name="T19" fmla="*/ 0 h 154"/>
                  <a:gd name="T20" fmla="*/ 115 w 155"/>
                  <a:gd name="T21" fmla="*/ 9 h 154"/>
                  <a:gd name="T22" fmla="*/ 144 w 155"/>
                  <a:gd name="T23" fmla="*/ 38 h 154"/>
                  <a:gd name="T24" fmla="*/ 154 w 155"/>
                  <a:gd name="T25" fmla="*/ 7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54">
                    <a:moveTo>
                      <a:pt x="154" y="76"/>
                    </a:moveTo>
                    <a:cubicBezTo>
                      <a:pt x="154" y="91"/>
                      <a:pt x="151" y="102"/>
                      <a:pt x="144" y="115"/>
                    </a:cubicBezTo>
                    <a:cubicBezTo>
                      <a:pt x="136" y="128"/>
                      <a:pt x="127" y="135"/>
                      <a:pt x="115" y="143"/>
                    </a:cubicBezTo>
                    <a:cubicBezTo>
                      <a:pt x="103" y="150"/>
                      <a:pt x="91" y="153"/>
                      <a:pt x="77" y="153"/>
                    </a:cubicBezTo>
                    <a:cubicBezTo>
                      <a:pt x="63" y="153"/>
                      <a:pt x="51" y="150"/>
                      <a:pt x="39" y="143"/>
                    </a:cubicBezTo>
                    <a:cubicBezTo>
                      <a:pt x="27" y="135"/>
                      <a:pt x="17" y="128"/>
                      <a:pt x="10" y="115"/>
                    </a:cubicBezTo>
                    <a:cubicBezTo>
                      <a:pt x="3" y="102"/>
                      <a:pt x="0" y="90"/>
                      <a:pt x="0" y="76"/>
                    </a:cubicBezTo>
                    <a:cubicBezTo>
                      <a:pt x="0" y="62"/>
                      <a:pt x="3" y="50"/>
                      <a:pt x="10" y="38"/>
                    </a:cubicBezTo>
                    <a:cubicBezTo>
                      <a:pt x="17" y="26"/>
                      <a:pt x="27" y="16"/>
                      <a:pt x="39" y="9"/>
                    </a:cubicBezTo>
                    <a:cubicBezTo>
                      <a:pt x="51" y="2"/>
                      <a:pt x="63" y="0"/>
                      <a:pt x="77" y="0"/>
                    </a:cubicBezTo>
                    <a:cubicBezTo>
                      <a:pt x="91" y="0"/>
                      <a:pt x="103" y="2"/>
                      <a:pt x="115" y="9"/>
                    </a:cubicBezTo>
                    <a:cubicBezTo>
                      <a:pt x="127" y="16"/>
                      <a:pt x="136" y="26"/>
                      <a:pt x="144" y="38"/>
                    </a:cubicBezTo>
                    <a:cubicBezTo>
                      <a:pt x="151" y="50"/>
                      <a:pt x="154" y="62"/>
                      <a:pt x="154" y="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0" name="Freeform 88"/>
              <p:cNvSpPr>
                <a:spLocks noChangeArrowheads="1"/>
              </p:cNvSpPr>
              <p:nvPr/>
            </p:nvSpPr>
            <p:spPr bwMode="auto">
              <a:xfrm>
                <a:off x="4138613" y="1693863"/>
                <a:ext cx="106362" cy="358775"/>
              </a:xfrm>
              <a:custGeom>
                <a:avLst/>
                <a:gdLst>
                  <a:gd name="T0" fmla="*/ 255 w 294"/>
                  <a:gd name="T1" fmla="*/ 924 h 997"/>
                  <a:gd name="T2" fmla="*/ 179 w 294"/>
                  <a:gd name="T3" fmla="*/ 924 h 997"/>
                  <a:gd name="T4" fmla="*/ 179 w 294"/>
                  <a:gd name="T5" fmla="*/ 535 h 997"/>
                  <a:gd name="T6" fmla="*/ 257 w 294"/>
                  <a:gd name="T7" fmla="*/ 535 h 997"/>
                  <a:gd name="T8" fmla="*/ 293 w 294"/>
                  <a:gd name="T9" fmla="*/ 499 h 997"/>
                  <a:gd name="T10" fmla="*/ 257 w 294"/>
                  <a:gd name="T11" fmla="*/ 462 h 997"/>
                  <a:gd name="T12" fmla="*/ 179 w 294"/>
                  <a:gd name="T13" fmla="*/ 462 h 997"/>
                  <a:gd name="T14" fmla="*/ 179 w 294"/>
                  <a:gd name="T15" fmla="*/ 72 h 997"/>
                  <a:gd name="T16" fmla="*/ 255 w 294"/>
                  <a:gd name="T17" fmla="*/ 72 h 997"/>
                  <a:gd name="T18" fmla="*/ 292 w 294"/>
                  <a:gd name="T19" fmla="*/ 36 h 997"/>
                  <a:gd name="T20" fmla="*/ 255 w 294"/>
                  <a:gd name="T21" fmla="*/ 0 h 997"/>
                  <a:gd name="T22" fmla="*/ 145 w 294"/>
                  <a:gd name="T23" fmla="*/ 0 h 997"/>
                  <a:gd name="T24" fmla="*/ 113 w 294"/>
                  <a:gd name="T25" fmla="*/ 16 h 997"/>
                  <a:gd name="T26" fmla="*/ 107 w 294"/>
                  <a:gd name="T27" fmla="*/ 38 h 997"/>
                  <a:gd name="T28" fmla="*/ 107 w 294"/>
                  <a:gd name="T29" fmla="*/ 462 h 997"/>
                  <a:gd name="T30" fmla="*/ 37 w 294"/>
                  <a:gd name="T31" fmla="*/ 462 h 997"/>
                  <a:gd name="T32" fmla="*/ 0 w 294"/>
                  <a:gd name="T33" fmla="*/ 499 h 997"/>
                  <a:gd name="T34" fmla="*/ 37 w 294"/>
                  <a:gd name="T35" fmla="*/ 535 h 997"/>
                  <a:gd name="T36" fmla="*/ 107 w 294"/>
                  <a:gd name="T37" fmla="*/ 535 h 997"/>
                  <a:gd name="T38" fmla="*/ 107 w 294"/>
                  <a:gd name="T39" fmla="*/ 958 h 997"/>
                  <a:gd name="T40" fmla="*/ 110 w 294"/>
                  <a:gd name="T41" fmla="*/ 974 h 997"/>
                  <a:gd name="T42" fmla="*/ 145 w 294"/>
                  <a:gd name="T43" fmla="*/ 996 h 997"/>
                  <a:gd name="T44" fmla="*/ 255 w 294"/>
                  <a:gd name="T45" fmla="*/ 996 h 997"/>
                  <a:gd name="T46" fmla="*/ 292 w 294"/>
                  <a:gd name="T47" fmla="*/ 960 h 997"/>
                  <a:gd name="T48" fmla="*/ 255 w 294"/>
                  <a:gd name="T49" fmla="*/ 924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4" h="997">
                    <a:moveTo>
                      <a:pt x="255" y="924"/>
                    </a:moveTo>
                    <a:lnTo>
                      <a:pt x="179" y="924"/>
                    </a:lnTo>
                    <a:lnTo>
                      <a:pt x="179" y="535"/>
                    </a:lnTo>
                    <a:lnTo>
                      <a:pt x="257" y="535"/>
                    </a:lnTo>
                    <a:cubicBezTo>
                      <a:pt x="277" y="535"/>
                      <a:pt x="293" y="518"/>
                      <a:pt x="293" y="499"/>
                    </a:cubicBezTo>
                    <a:cubicBezTo>
                      <a:pt x="293" y="477"/>
                      <a:pt x="277" y="462"/>
                      <a:pt x="257" y="462"/>
                    </a:cubicBezTo>
                    <a:lnTo>
                      <a:pt x="179" y="462"/>
                    </a:lnTo>
                    <a:lnTo>
                      <a:pt x="179" y="72"/>
                    </a:lnTo>
                    <a:lnTo>
                      <a:pt x="255" y="72"/>
                    </a:lnTo>
                    <a:cubicBezTo>
                      <a:pt x="275" y="72"/>
                      <a:pt x="292" y="56"/>
                      <a:pt x="292" y="36"/>
                    </a:cubicBezTo>
                    <a:cubicBezTo>
                      <a:pt x="292" y="16"/>
                      <a:pt x="275" y="0"/>
                      <a:pt x="255" y="0"/>
                    </a:cubicBezTo>
                    <a:lnTo>
                      <a:pt x="145" y="0"/>
                    </a:lnTo>
                    <a:cubicBezTo>
                      <a:pt x="131" y="0"/>
                      <a:pt x="120" y="6"/>
                      <a:pt x="113" y="16"/>
                    </a:cubicBezTo>
                    <a:cubicBezTo>
                      <a:pt x="110" y="22"/>
                      <a:pt x="107" y="30"/>
                      <a:pt x="107" y="38"/>
                    </a:cubicBezTo>
                    <a:lnTo>
                      <a:pt x="107" y="462"/>
                    </a:lnTo>
                    <a:lnTo>
                      <a:pt x="37" y="462"/>
                    </a:lnTo>
                    <a:cubicBezTo>
                      <a:pt x="17" y="462"/>
                      <a:pt x="0" y="477"/>
                      <a:pt x="0" y="499"/>
                    </a:cubicBezTo>
                    <a:cubicBezTo>
                      <a:pt x="0" y="518"/>
                      <a:pt x="17" y="535"/>
                      <a:pt x="37" y="535"/>
                    </a:cubicBezTo>
                    <a:lnTo>
                      <a:pt x="107" y="535"/>
                    </a:lnTo>
                    <a:lnTo>
                      <a:pt x="107" y="958"/>
                    </a:lnTo>
                    <a:cubicBezTo>
                      <a:pt x="107" y="963"/>
                      <a:pt x="108" y="969"/>
                      <a:pt x="110" y="974"/>
                    </a:cubicBezTo>
                    <a:cubicBezTo>
                      <a:pt x="116" y="987"/>
                      <a:pt x="128" y="996"/>
                      <a:pt x="145" y="996"/>
                    </a:cubicBezTo>
                    <a:lnTo>
                      <a:pt x="255" y="996"/>
                    </a:lnTo>
                    <a:cubicBezTo>
                      <a:pt x="275" y="996"/>
                      <a:pt x="292" y="981"/>
                      <a:pt x="292" y="960"/>
                    </a:cubicBezTo>
                    <a:cubicBezTo>
                      <a:pt x="292" y="940"/>
                      <a:pt x="275" y="924"/>
                      <a:pt x="255" y="9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1" name="Freeform 89"/>
              <p:cNvSpPr>
                <a:spLocks noChangeArrowheads="1"/>
              </p:cNvSpPr>
              <p:nvPr/>
            </p:nvSpPr>
            <p:spPr bwMode="auto">
              <a:xfrm>
                <a:off x="3959225" y="1636713"/>
                <a:ext cx="123825" cy="123825"/>
              </a:xfrm>
              <a:custGeom>
                <a:avLst/>
                <a:gdLst>
                  <a:gd name="T0" fmla="*/ 173 w 346"/>
                  <a:gd name="T1" fmla="*/ 343 h 344"/>
                  <a:gd name="T2" fmla="*/ 345 w 346"/>
                  <a:gd name="T3" fmla="*/ 172 h 344"/>
                  <a:gd name="T4" fmla="*/ 173 w 346"/>
                  <a:gd name="T5" fmla="*/ 0 h 344"/>
                  <a:gd name="T6" fmla="*/ 0 w 346"/>
                  <a:gd name="T7" fmla="*/ 172 h 344"/>
                  <a:gd name="T8" fmla="*/ 173 w 346"/>
                  <a:gd name="T9" fmla="*/ 343 h 344"/>
                  <a:gd name="T10" fmla="*/ 173 w 346"/>
                  <a:gd name="T11" fmla="*/ 73 h 344"/>
                  <a:gd name="T12" fmla="*/ 272 w 346"/>
                  <a:gd name="T13" fmla="*/ 172 h 344"/>
                  <a:gd name="T14" fmla="*/ 173 w 346"/>
                  <a:gd name="T15" fmla="*/ 270 h 344"/>
                  <a:gd name="T16" fmla="*/ 75 w 346"/>
                  <a:gd name="T17" fmla="*/ 172 h 344"/>
                  <a:gd name="T18" fmla="*/ 173 w 346"/>
                  <a:gd name="T19" fmla="*/ 7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344">
                    <a:moveTo>
                      <a:pt x="173" y="343"/>
                    </a:moveTo>
                    <a:cubicBezTo>
                      <a:pt x="267" y="343"/>
                      <a:pt x="345" y="267"/>
                      <a:pt x="345" y="172"/>
                    </a:cubicBezTo>
                    <a:cubicBezTo>
                      <a:pt x="345" y="76"/>
                      <a:pt x="268" y="0"/>
                      <a:pt x="173" y="0"/>
                    </a:cubicBezTo>
                    <a:cubicBezTo>
                      <a:pt x="78" y="0"/>
                      <a:pt x="0" y="76"/>
                      <a:pt x="0" y="172"/>
                    </a:cubicBezTo>
                    <a:cubicBezTo>
                      <a:pt x="0" y="266"/>
                      <a:pt x="78" y="343"/>
                      <a:pt x="173" y="343"/>
                    </a:cubicBezTo>
                    <a:close/>
                    <a:moveTo>
                      <a:pt x="173" y="73"/>
                    </a:moveTo>
                    <a:cubicBezTo>
                      <a:pt x="228" y="73"/>
                      <a:pt x="272" y="117"/>
                      <a:pt x="272" y="172"/>
                    </a:cubicBezTo>
                    <a:cubicBezTo>
                      <a:pt x="272" y="226"/>
                      <a:pt x="228" y="270"/>
                      <a:pt x="173" y="270"/>
                    </a:cubicBezTo>
                    <a:cubicBezTo>
                      <a:pt x="119" y="270"/>
                      <a:pt x="75" y="226"/>
                      <a:pt x="75" y="172"/>
                    </a:cubicBezTo>
                    <a:cubicBezTo>
                      <a:pt x="75" y="117"/>
                      <a:pt x="119" y="73"/>
                      <a:pt x="173" y="7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22" name="Group 121"/>
            <p:cNvGrpSpPr/>
            <p:nvPr/>
          </p:nvGrpSpPr>
          <p:grpSpPr>
            <a:xfrm>
              <a:off x="4450293" y="4060738"/>
              <a:ext cx="250805" cy="334407"/>
              <a:chOff x="831850" y="1612900"/>
              <a:chExt cx="482600" cy="482600"/>
            </a:xfrm>
            <a:solidFill>
              <a:schemeClr val="accent2"/>
            </a:solidFill>
          </p:grpSpPr>
          <p:sp>
            <p:nvSpPr>
              <p:cNvPr id="123" name="Freeform 30"/>
              <p:cNvSpPr>
                <a:spLocks noChangeArrowheads="1"/>
              </p:cNvSpPr>
              <p:nvPr/>
            </p:nvSpPr>
            <p:spPr bwMode="auto">
              <a:xfrm>
                <a:off x="831850" y="1612900"/>
                <a:ext cx="482600" cy="482600"/>
              </a:xfrm>
              <a:custGeom>
                <a:avLst/>
                <a:gdLst>
                  <a:gd name="T0" fmla="*/ 1329 w 1339"/>
                  <a:gd name="T1" fmla="*/ 194 h 1342"/>
                  <a:gd name="T2" fmla="*/ 1298 w 1339"/>
                  <a:gd name="T3" fmla="*/ 179 h 1342"/>
                  <a:gd name="T4" fmla="*/ 1125 w 1339"/>
                  <a:gd name="T5" fmla="*/ 179 h 1342"/>
                  <a:gd name="T6" fmla="*/ 1116 w 1339"/>
                  <a:gd name="T7" fmla="*/ 255 h 1342"/>
                  <a:gd name="T8" fmla="*/ 1245 w 1339"/>
                  <a:gd name="T9" fmla="*/ 255 h 1342"/>
                  <a:gd name="T10" fmla="*/ 895 w 1339"/>
                  <a:gd name="T11" fmla="*/ 648 h 1342"/>
                  <a:gd name="T12" fmla="*/ 1053 w 1339"/>
                  <a:gd name="T13" fmla="*/ 79 h 1342"/>
                  <a:gd name="T14" fmla="*/ 1051 w 1339"/>
                  <a:gd name="T15" fmla="*/ 41 h 1342"/>
                  <a:gd name="T16" fmla="*/ 1051 w 1339"/>
                  <a:gd name="T17" fmla="*/ 41 h 1342"/>
                  <a:gd name="T18" fmla="*/ 1053 w 1339"/>
                  <a:gd name="T19" fmla="*/ 38 h 1342"/>
                  <a:gd name="T20" fmla="*/ 1015 w 1339"/>
                  <a:gd name="T21" fmla="*/ 0 h 1342"/>
                  <a:gd name="T22" fmla="*/ 324 w 1339"/>
                  <a:gd name="T23" fmla="*/ 0 h 1342"/>
                  <a:gd name="T24" fmla="*/ 288 w 1339"/>
                  <a:gd name="T25" fmla="*/ 33 h 1342"/>
                  <a:gd name="T26" fmla="*/ 286 w 1339"/>
                  <a:gd name="T27" fmla="*/ 32 h 1342"/>
                  <a:gd name="T28" fmla="*/ 286 w 1339"/>
                  <a:gd name="T29" fmla="*/ 70 h 1342"/>
                  <a:gd name="T30" fmla="*/ 446 w 1339"/>
                  <a:gd name="T31" fmla="*/ 649 h 1342"/>
                  <a:gd name="T32" fmla="*/ 92 w 1339"/>
                  <a:gd name="T33" fmla="*/ 255 h 1342"/>
                  <a:gd name="T34" fmla="*/ 221 w 1339"/>
                  <a:gd name="T35" fmla="*/ 255 h 1342"/>
                  <a:gd name="T36" fmla="*/ 214 w 1339"/>
                  <a:gd name="T37" fmla="*/ 179 h 1342"/>
                  <a:gd name="T38" fmla="*/ 39 w 1339"/>
                  <a:gd name="T39" fmla="*/ 179 h 1342"/>
                  <a:gd name="T40" fmla="*/ 9 w 1339"/>
                  <a:gd name="T41" fmla="*/ 194 h 1342"/>
                  <a:gd name="T42" fmla="*/ 3 w 1339"/>
                  <a:gd name="T43" fmla="*/ 228 h 1342"/>
                  <a:gd name="T44" fmla="*/ 547 w 1339"/>
                  <a:gd name="T45" fmla="*/ 759 h 1342"/>
                  <a:gd name="T46" fmla="*/ 452 w 1339"/>
                  <a:gd name="T47" fmla="*/ 1007 h 1342"/>
                  <a:gd name="T48" fmla="*/ 358 w 1339"/>
                  <a:gd name="T49" fmla="*/ 1007 h 1342"/>
                  <a:gd name="T50" fmla="*/ 312 w 1339"/>
                  <a:gd name="T51" fmla="*/ 1064 h 1342"/>
                  <a:gd name="T52" fmla="*/ 312 w 1339"/>
                  <a:gd name="T53" fmla="*/ 1284 h 1342"/>
                  <a:gd name="T54" fmla="*/ 358 w 1339"/>
                  <a:gd name="T55" fmla="*/ 1341 h 1342"/>
                  <a:gd name="T56" fmla="*/ 980 w 1339"/>
                  <a:gd name="T57" fmla="*/ 1341 h 1342"/>
                  <a:gd name="T58" fmla="*/ 1025 w 1339"/>
                  <a:gd name="T59" fmla="*/ 1284 h 1342"/>
                  <a:gd name="T60" fmla="*/ 1025 w 1339"/>
                  <a:gd name="T61" fmla="*/ 1064 h 1342"/>
                  <a:gd name="T62" fmla="*/ 980 w 1339"/>
                  <a:gd name="T63" fmla="*/ 1007 h 1342"/>
                  <a:gd name="T64" fmla="*/ 886 w 1339"/>
                  <a:gd name="T65" fmla="*/ 1007 h 1342"/>
                  <a:gd name="T66" fmla="*/ 790 w 1339"/>
                  <a:gd name="T67" fmla="*/ 759 h 1342"/>
                  <a:gd name="T68" fmla="*/ 1335 w 1339"/>
                  <a:gd name="T69" fmla="*/ 228 h 1342"/>
                  <a:gd name="T70" fmla="*/ 1329 w 1339"/>
                  <a:gd name="T71" fmla="*/ 194 h 1342"/>
                  <a:gd name="T72" fmla="*/ 817 w 1339"/>
                  <a:gd name="T73" fmla="*/ 624 h 1342"/>
                  <a:gd name="T74" fmla="*/ 669 w 1339"/>
                  <a:gd name="T75" fmla="*/ 693 h 1342"/>
                  <a:gd name="T76" fmla="*/ 523 w 1339"/>
                  <a:gd name="T77" fmla="*/ 624 h 1342"/>
                  <a:gd name="T78" fmla="*/ 361 w 1339"/>
                  <a:gd name="T79" fmla="*/ 76 h 1342"/>
                  <a:gd name="T80" fmla="*/ 977 w 1339"/>
                  <a:gd name="T81" fmla="*/ 76 h 1342"/>
                  <a:gd name="T82" fmla="*/ 977 w 1339"/>
                  <a:gd name="T83" fmla="*/ 79 h 1342"/>
                  <a:gd name="T84" fmla="*/ 817 w 1339"/>
                  <a:gd name="T85" fmla="*/ 624 h 1342"/>
                  <a:gd name="T86" fmla="*/ 949 w 1339"/>
                  <a:gd name="T87" fmla="*/ 1265 h 1342"/>
                  <a:gd name="T88" fmla="*/ 388 w 1339"/>
                  <a:gd name="T89" fmla="*/ 1265 h 1342"/>
                  <a:gd name="T90" fmla="*/ 388 w 1339"/>
                  <a:gd name="T91" fmla="*/ 1082 h 1342"/>
                  <a:gd name="T92" fmla="*/ 949 w 1339"/>
                  <a:gd name="T93" fmla="*/ 1082 h 1342"/>
                  <a:gd name="T94" fmla="*/ 949 w 1339"/>
                  <a:gd name="T95" fmla="*/ 1265 h 1342"/>
                  <a:gd name="T96" fmla="*/ 622 w 1339"/>
                  <a:gd name="T97" fmla="*/ 769 h 1342"/>
                  <a:gd name="T98" fmla="*/ 634 w 1339"/>
                  <a:gd name="T99" fmla="*/ 769 h 1342"/>
                  <a:gd name="T100" fmla="*/ 644 w 1339"/>
                  <a:gd name="T101" fmla="*/ 769 h 1342"/>
                  <a:gd name="T102" fmla="*/ 666 w 1339"/>
                  <a:gd name="T103" fmla="*/ 769 h 1342"/>
                  <a:gd name="T104" fmla="*/ 672 w 1339"/>
                  <a:gd name="T105" fmla="*/ 769 h 1342"/>
                  <a:gd name="T106" fmla="*/ 693 w 1339"/>
                  <a:gd name="T107" fmla="*/ 769 h 1342"/>
                  <a:gd name="T108" fmla="*/ 704 w 1339"/>
                  <a:gd name="T109" fmla="*/ 769 h 1342"/>
                  <a:gd name="T110" fmla="*/ 716 w 1339"/>
                  <a:gd name="T111" fmla="*/ 769 h 1342"/>
                  <a:gd name="T112" fmla="*/ 793 w 1339"/>
                  <a:gd name="T113" fmla="*/ 1007 h 1342"/>
                  <a:gd name="T114" fmla="*/ 544 w 1339"/>
                  <a:gd name="T115" fmla="*/ 1007 h 1342"/>
                  <a:gd name="T116" fmla="*/ 622 w 1339"/>
                  <a:gd name="T117" fmla="*/ 769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9" h="1342">
                    <a:moveTo>
                      <a:pt x="1329" y="194"/>
                    </a:moveTo>
                    <a:cubicBezTo>
                      <a:pt x="1321" y="185"/>
                      <a:pt x="1310" y="179"/>
                      <a:pt x="1298" y="179"/>
                    </a:cubicBezTo>
                    <a:lnTo>
                      <a:pt x="1125" y="179"/>
                    </a:lnTo>
                    <a:lnTo>
                      <a:pt x="1116" y="255"/>
                    </a:lnTo>
                    <a:lnTo>
                      <a:pt x="1245" y="255"/>
                    </a:lnTo>
                    <a:cubicBezTo>
                      <a:pt x="1206" y="349"/>
                      <a:pt x="1101" y="557"/>
                      <a:pt x="895" y="648"/>
                    </a:cubicBezTo>
                    <a:cubicBezTo>
                      <a:pt x="1053" y="455"/>
                      <a:pt x="1053" y="94"/>
                      <a:pt x="1053" y="79"/>
                    </a:cubicBezTo>
                    <a:lnTo>
                      <a:pt x="1051" y="41"/>
                    </a:lnTo>
                    <a:lnTo>
                      <a:pt x="1051" y="41"/>
                    </a:lnTo>
                    <a:cubicBezTo>
                      <a:pt x="1053" y="40"/>
                      <a:pt x="1053" y="40"/>
                      <a:pt x="1053" y="38"/>
                    </a:cubicBezTo>
                    <a:cubicBezTo>
                      <a:pt x="1053" y="17"/>
                      <a:pt x="1036" y="0"/>
                      <a:pt x="1015" y="0"/>
                    </a:cubicBezTo>
                    <a:lnTo>
                      <a:pt x="324" y="0"/>
                    </a:lnTo>
                    <a:cubicBezTo>
                      <a:pt x="305" y="0"/>
                      <a:pt x="289" y="15"/>
                      <a:pt x="288" y="33"/>
                    </a:cubicBezTo>
                    <a:lnTo>
                      <a:pt x="286" y="32"/>
                    </a:lnTo>
                    <a:lnTo>
                      <a:pt x="286" y="70"/>
                    </a:lnTo>
                    <a:cubicBezTo>
                      <a:pt x="285" y="87"/>
                      <a:pt x="285" y="454"/>
                      <a:pt x="446" y="649"/>
                    </a:cubicBezTo>
                    <a:cubicBezTo>
                      <a:pt x="236" y="557"/>
                      <a:pt x="132" y="349"/>
                      <a:pt x="92" y="255"/>
                    </a:cubicBezTo>
                    <a:lnTo>
                      <a:pt x="221" y="255"/>
                    </a:lnTo>
                    <a:lnTo>
                      <a:pt x="214" y="179"/>
                    </a:lnTo>
                    <a:lnTo>
                      <a:pt x="39" y="179"/>
                    </a:lnTo>
                    <a:cubicBezTo>
                      <a:pt x="27" y="179"/>
                      <a:pt x="16" y="185"/>
                      <a:pt x="9" y="194"/>
                    </a:cubicBezTo>
                    <a:cubicBezTo>
                      <a:pt x="3" y="205"/>
                      <a:pt x="0" y="217"/>
                      <a:pt x="3" y="228"/>
                    </a:cubicBezTo>
                    <a:cubicBezTo>
                      <a:pt x="4" y="232"/>
                      <a:pt x="145" y="681"/>
                      <a:pt x="547" y="759"/>
                    </a:cubicBezTo>
                    <a:cubicBezTo>
                      <a:pt x="546" y="800"/>
                      <a:pt x="534" y="904"/>
                      <a:pt x="452" y="1007"/>
                    </a:cubicBezTo>
                    <a:lnTo>
                      <a:pt x="358" y="1007"/>
                    </a:lnTo>
                    <a:cubicBezTo>
                      <a:pt x="333" y="1007"/>
                      <a:pt x="312" y="1033"/>
                      <a:pt x="312" y="1064"/>
                    </a:cubicBezTo>
                    <a:lnTo>
                      <a:pt x="312" y="1284"/>
                    </a:lnTo>
                    <a:cubicBezTo>
                      <a:pt x="312" y="1315"/>
                      <a:pt x="333" y="1341"/>
                      <a:pt x="358" y="1341"/>
                    </a:cubicBezTo>
                    <a:lnTo>
                      <a:pt x="980" y="1341"/>
                    </a:lnTo>
                    <a:cubicBezTo>
                      <a:pt x="1004" y="1341"/>
                      <a:pt x="1025" y="1315"/>
                      <a:pt x="1025" y="1284"/>
                    </a:cubicBezTo>
                    <a:lnTo>
                      <a:pt x="1025" y="1064"/>
                    </a:lnTo>
                    <a:cubicBezTo>
                      <a:pt x="1025" y="1033"/>
                      <a:pt x="1004" y="1007"/>
                      <a:pt x="980" y="1007"/>
                    </a:cubicBezTo>
                    <a:lnTo>
                      <a:pt x="886" y="1007"/>
                    </a:lnTo>
                    <a:cubicBezTo>
                      <a:pt x="804" y="904"/>
                      <a:pt x="792" y="801"/>
                      <a:pt x="790" y="759"/>
                    </a:cubicBezTo>
                    <a:cubicBezTo>
                      <a:pt x="1192" y="681"/>
                      <a:pt x="1333" y="232"/>
                      <a:pt x="1335" y="228"/>
                    </a:cubicBezTo>
                    <a:cubicBezTo>
                      <a:pt x="1338" y="217"/>
                      <a:pt x="1335" y="205"/>
                      <a:pt x="1329" y="194"/>
                    </a:cubicBezTo>
                    <a:close/>
                    <a:moveTo>
                      <a:pt x="817" y="624"/>
                    </a:moveTo>
                    <a:cubicBezTo>
                      <a:pt x="775" y="666"/>
                      <a:pt x="726" y="689"/>
                      <a:pt x="669" y="693"/>
                    </a:cubicBezTo>
                    <a:cubicBezTo>
                      <a:pt x="613" y="689"/>
                      <a:pt x="564" y="666"/>
                      <a:pt x="523" y="624"/>
                    </a:cubicBezTo>
                    <a:cubicBezTo>
                      <a:pt x="370" y="469"/>
                      <a:pt x="361" y="120"/>
                      <a:pt x="361" y="76"/>
                    </a:cubicBezTo>
                    <a:lnTo>
                      <a:pt x="977" y="76"/>
                    </a:lnTo>
                    <a:lnTo>
                      <a:pt x="977" y="79"/>
                    </a:lnTo>
                    <a:cubicBezTo>
                      <a:pt x="977" y="84"/>
                      <a:pt x="978" y="460"/>
                      <a:pt x="817" y="624"/>
                    </a:cubicBezTo>
                    <a:close/>
                    <a:moveTo>
                      <a:pt x="949" y="1265"/>
                    </a:moveTo>
                    <a:lnTo>
                      <a:pt x="388" y="1265"/>
                    </a:lnTo>
                    <a:lnTo>
                      <a:pt x="388" y="1082"/>
                    </a:lnTo>
                    <a:lnTo>
                      <a:pt x="949" y="1082"/>
                    </a:lnTo>
                    <a:lnTo>
                      <a:pt x="949" y="1265"/>
                    </a:lnTo>
                    <a:close/>
                    <a:moveTo>
                      <a:pt x="622" y="769"/>
                    </a:moveTo>
                    <a:lnTo>
                      <a:pt x="634" y="769"/>
                    </a:lnTo>
                    <a:lnTo>
                      <a:pt x="644" y="769"/>
                    </a:lnTo>
                    <a:lnTo>
                      <a:pt x="666" y="769"/>
                    </a:lnTo>
                    <a:lnTo>
                      <a:pt x="672" y="769"/>
                    </a:lnTo>
                    <a:lnTo>
                      <a:pt x="693" y="769"/>
                    </a:lnTo>
                    <a:lnTo>
                      <a:pt x="704" y="769"/>
                    </a:lnTo>
                    <a:lnTo>
                      <a:pt x="716" y="769"/>
                    </a:lnTo>
                    <a:cubicBezTo>
                      <a:pt x="719" y="819"/>
                      <a:pt x="732" y="912"/>
                      <a:pt x="793" y="1007"/>
                    </a:cubicBezTo>
                    <a:lnTo>
                      <a:pt x="544" y="1007"/>
                    </a:lnTo>
                    <a:cubicBezTo>
                      <a:pt x="606" y="912"/>
                      <a:pt x="620" y="819"/>
                      <a:pt x="622" y="76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4" name="Freeform 31"/>
              <p:cNvSpPr>
                <a:spLocks noChangeArrowheads="1"/>
              </p:cNvSpPr>
              <p:nvPr/>
            </p:nvSpPr>
            <p:spPr bwMode="auto">
              <a:xfrm>
                <a:off x="1008063" y="2022475"/>
                <a:ext cx="128587" cy="26988"/>
              </a:xfrm>
              <a:custGeom>
                <a:avLst/>
                <a:gdLst>
                  <a:gd name="T0" fmla="*/ 38 w 359"/>
                  <a:gd name="T1" fmla="*/ 76 h 77"/>
                  <a:gd name="T2" fmla="*/ 320 w 359"/>
                  <a:gd name="T3" fmla="*/ 76 h 77"/>
                  <a:gd name="T4" fmla="*/ 358 w 359"/>
                  <a:gd name="T5" fmla="*/ 38 h 77"/>
                  <a:gd name="T6" fmla="*/ 320 w 359"/>
                  <a:gd name="T7" fmla="*/ 0 h 77"/>
                  <a:gd name="T8" fmla="*/ 38 w 359"/>
                  <a:gd name="T9" fmla="*/ 0 h 77"/>
                  <a:gd name="T10" fmla="*/ 0 w 359"/>
                  <a:gd name="T11" fmla="*/ 38 h 77"/>
                  <a:gd name="T12" fmla="*/ 38 w 359"/>
                  <a:gd name="T13" fmla="*/ 76 h 77"/>
                </a:gdLst>
                <a:ahLst/>
                <a:cxnLst>
                  <a:cxn ang="0">
                    <a:pos x="T0" y="T1"/>
                  </a:cxn>
                  <a:cxn ang="0">
                    <a:pos x="T2" y="T3"/>
                  </a:cxn>
                  <a:cxn ang="0">
                    <a:pos x="T4" y="T5"/>
                  </a:cxn>
                  <a:cxn ang="0">
                    <a:pos x="T6" y="T7"/>
                  </a:cxn>
                  <a:cxn ang="0">
                    <a:pos x="T8" y="T9"/>
                  </a:cxn>
                  <a:cxn ang="0">
                    <a:pos x="T10" y="T11"/>
                  </a:cxn>
                  <a:cxn ang="0">
                    <a:pos x="T12" y="T13"/>
                  </a:cxn>
                </a:cxnLst>
                <a:rect l="0" t="0" r="r" b="b"/>
                <a:pathLst>
                  <a:path w="359" h="77">
                    <a:moveTo>
                      <a:pt x="38" y="76"/>
                    </a:moveTo>
                    <a:lnTo>
                      <a:pt x="320" y="76"/>
                    </a:lnTo>
                    <a:cubicBezTo>
                      <a:pt x="341" y="76"/>
                      <a:pt x="358" y="59"/>
                      <a:pt x="358" y="38"/>
                    </a:cubicBezTo>
                    <a:cubicBezTo>
                      <a:pt x="358" y="17"/>
                      <a:pt x="341" y="0"/>
                      <a:pt x="320" y="0"/>
                    </a:cubicBezTo>
                    <a:lnTo>
                      <a:pt x="38" y="0"/>
                    </a:lnTo>
                    <a:cubicBezTo>
                      <a:pt x="18" y="0"/>
                      <a:pt x="0" y="17"/>
                      <a:pt x="0" y="38"/>
                    </a:cubicBezTo>
                    <a:cubicBezTo>
                      <a:pt x="0" y="59"/>
                      <a:pt x="18" y="76"/>
                      <a:pt x="38" y="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25" name="Freeform 150"/>
            <p:cNvSpPr>
              <a:spLocks noChangeArrowheads="1"/>
            </p:cNvSpPr>
            <p:nvPr/>
          </p:nvSpPr>
          <p:spPr bwMode="auto">
            <a:xfrm>
              <a:off x="6183311" y="4118191"/>
              <a:ext cx="249041" cy="268411"/>
            </a:xfrm>
            <a:custGeom>
              <a:avLst/>
              <a:gdLst>
                <a:gd name="T0" fmla="*/ 955 w 1060"/>
                <a:gd name="T1" fmla="*/ 77 h 857"/>
                <a:gd name="T2" fmla="*/ 770 w 1060"/>
                <a:gd name="T3" fmla="*/ 0 h 857"/>
                <a:gd name="T4" fmla="*/ 578 w 1060"/>
                <a:gd name="T5" fmla="*/ 80 h 857"/>
                <a:gd name="T6" fmla="*/ 538 w 1060"/>
                <a:gd name="T7" fmla="*/ 122 h 857"/>
                <a:gd name="T8" fmla="*/ 529 w 1060"/>
                <a:gd name="T9" fmla="*/ 130 h 857"/>
                <a:gd name="T10" fmla="*/ 458 w 1060"/>
                <a:gd name="T11" fmla="*/ 203 h 857"/>
                <a:gd name="T12" fmla="*/ 459 w 1060"/>
                <a:gd name="T13" fmla="*/ 245 h 857"/>
                <a:gd name="T14" fmla="*/ 480 w 1060"/>
                <a:gd name="T15" fmla="*/ 254 h 857"/>
                <a:gd name="T16" fmla="*/ 501 w 1060"/>
                <a:gd name="T17" fmla="*/ 245 h 857"/>
                <a:gd name="T18" fmla="*/ 601 w 1060"/>
                <a:gd name="T19" fmla="*/ 143 h 857"/>
                <a:gd name="T20" fmla="*/ 601 w 1060"/>
                <a:gd name="T21" fmla="*/ 143 h 857"/>
                <a:gd name="T22" fmla="*/ 620 w 1060"/>
                <a:gd name="T23" fmla="*/ 122 h 857"/>
                <a:gd name="T24" fmla="*/ 770 w 1060"/>
                <a:gd name="T25" fmla="*/ 60 h 857"/>
                <a:gd name="T26" fmla="*/ 913 w 1060"/>
                <a:gd name="T27" fmla="*/ 119 h 857"/>
                <a:gd name="T28" fmla="*/ 910 w 1060"/>
                <a:gd name="T29" fmla="*/ 412 h 857"/>
                <a:gd name="T30" fmla="*/ 861 w 1060"/>
                <a:gd name="T31" fmla="*/ 461 h 857"/>
                <a:gd name="T32" fmla="*/ 818 w 1060"/>
                <a:gd name="T33" fmla="*/ 503 h 857"/>
                <a:gd name="T34" fmla="*/ 529 w 1060"/>
                <a:gd name="T35" fmla="*/ 793 h 857"/>
                <a:gd name="T36" fmla="*/ 239 w 1060"/>
                <a:gd name="T37" fmla="*/ 503 h 857"/>
                <a:gd name="T38" fmla="*/ 197 w 1060"/>
                <a:gd name="T39" fmla="*/ 461 h 857"/>
                <a:gd name="T40" fmla="*/ 148 w 1060"/>
                <a:gd name="T41" fmla="*/ 412 h 857"/>
                <a:gd name="T42" fmla="*/ 145 w 1060"/>
                <a:gd name="T43" fmla="*/ 119 h 857"/>
                <a:gd name="T44" fmla="*/ 288 w 1060"/>
                <a:gd name="T45" fmla="*/ 60 h 857"/>
                <a:gd name="T46" fmla="*/ 437 w 1060"/>
                <a:gd name="T47" fmla="*/ 122 h 857"/>
                <a:gd name="T48" fmla="*/ 447 w 1060"/>
                <a:gd name="T49" fmla="*/ 132 h 857"/>
                <a:gd name="T50" fmla="*/ 487 w 1060"/>
                <a:gd name="T51" fmla="*/ 88 h 857"/>
                <a:gd name="T52" fmla="*/ 480 w 1060"/>
                <a:gd name="T53" fmla="*/ 80 h 857"/>
                <a:gd name="T54" fmla="*/ 288 w 1060"/>
                <a:gd name="T55" fmla="*/ 0 h 857"/>
                <a:gd name="T56" fmla="*/ 102 w 1060"/>
                <a:gd name="T57" fmla="*/ 77 h 857"/>
                <a:gd name="T58" fmla="*/ 106 w 1060"/>
                <a:gd name="T59" fmla="*/ 454 h 857"/>
                <a:gd name="T60" fmla="*/ 158 w 1060"/>
                <a:gd name="T61" fmla="*/ 507 h 857"/>
                <a:gd name="T62" fmla="*/ 201 w 1060"/>
                <a:gd name="T63" fmla="*/ 551 h 857"/>
                <a:gd name="T64" fmla="*/ 483 w 1060"/>
                <a:gd name="T65" fmla="*/ 831 h 857"/>
                <a:gd name="T66" fmla="*/ 486 w 1060"/>
                <a:gd name="T67" fmla="*/ 833 h 857"/>
                <a:gd name="T68" fmla="*/ 529 w 1060"/>
                <a:gd name="T69" fmla="*/ 856 h 857"/>
                <a:gd name="T70" fmla="*/ 571 w 1060"/>
                <a:gd name="T71" fmla="*/ 835 h 857"/>
                <a:gd name="T72" fmla="*/ 575 w 1060"/>
                <a:gd name="T73" fmla="*/ 831 h 857"/>
                <a:gd name="T74" fmla="*/ 857 w 1060"/>
                <a:gd name="T75" fmla="*/ 551 h 857"/>
                <a:gd name="T76" fmla="*/ 899 w 1060"/>
                <a:gd name="T77" fmla="*/ 507 h 857"/>
                <a:gd name="T78" fmla="*/ 952 w 1060"/>
                <a:gd name="T79" fmla="*/ 454 h 857"/>
                <a:gd name="T80" fmla="*/ 955 w 1060"/>
                <a:gd name="T81" fmla="*/ 77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0" h="857">
                  <a:moveTo>
                    <a:pt x="955" y="77"/>
                  </a:moveTo>
                  <a:cubicBezTo>
                    <a:pt x="906" y="28"/>
                    <a:pt x="840" y="0"/>
                    <a:pt x="770" y="0"/>
                  </a:cubicBezTo>
                  <a:cubicBezTo>
                    <a:pt x="697" y="0"/>
                    <a:pt x="630" y="30"/>
                    <a:pt x="578" y="80"/>
                  </a:cubicBezTo>
                  <a:lnTo>
                    <a:pt x="538" y="122"/>
                  </a:lnTo>
                  <a:lnTo>
                    <a:pt x="529" y="130"/>
                  </a:lnTo>
                  <a:lnTo>
                    <a:pt x="458" y="203"/>
                  </a:lnTo>
                  <a:cubicBezTo>
                    <a:pt x="447" y="214"/>
                    <a:pt x="447" y="234"/>
                    <a:pt x="459" y="245"/>
                  </a:cubicBezTo>
                  <a:cubicBezTo>
                    <a:pt x="465" y="251"/>
                    <a:pt x="472" y="254"/>
                    <a:pt x="480" y="254"/>
                  </a:cubicBezTo>
                  <a:cubicBezTo>
                    <a:pt x="487" y="254"/>
                    <a:pt x="496" y="251"/>
                    <a:pt x="501" y="245"/>
                  </a:cubicBezTo>
                  <a:lnTo>
                    <a:pt x="601" y="143"/>
                  </a:lnTo>
                  <a:lnTo>
                    <a:pt x="601" y="143"/>
                  </a:lnTo>
                  <a:lnTo>
                    <a:pt x="620" y="122"/>
                  </a:lnTo>
                  <a:cubicBezTo>
                    <a:pt x="661" y="83"/>
                    <a:pt x="714" y="60"/>
                    <a:pt x="770" y="60"/>
                  </a:cubicBezTo>
                  <a:cubicBezTo>
                    <a:pt x="825" y="60"/>
                    <a:pt x="875" y="81"/>
                    <a:pt x="913" y="119"/>
                  </a:cubicBezTo>
                  <a:cubicBezTo>
                    <a:pt x="993" y="199"/>
                    <a:pt x="991" y="331"/>
                    <a:pt x="910" y="412"/>
                  </a:cubicBezTo>
                  <a:lnTo>
                    <a:pt x="861" y="461"/>
                  </a:lnTo>
                  <a:lnTo>
                    <a:pt x="818" y="503"/>
                  </a:lnTo>
                  <a:lnTo>
                    <a:pt x="529" y="793"/>
                  </a:lnTo>
                  <a:lnTo>
                    <a:pt x="239" y="503"/>
                  </a:lnTo>
                  <a:lnTo>
                    <a:pt x="197" y="461"/>
                  </a:lnTo>
                  <a:lnTo>
                    <a:pt x="148" y="412"/>
                  </a:lnTo>
                  <a:cubicBezTo>
                    <a:pt x="67" y="331"/>
                    <a:pt x="66" y="199"/>
                    <a:pt x="145" y="119"/>
                  </a:cubicBezTo>
                  <a:cubicBezTo>
                    <a:pt x="183" y="81"/>
                    <a:pt x="234" y="60"/>
                    <a:pt x="288" y="60"/>
                  </a:cubicBezTo>
                  <a:cubicBezTo>
                    <a:pt x="344" y="60"/>
                    <a:pt x="398" y="83"/>
                    <a:pt x="437" y="122"/>
                  </a:cubicBezTo>
                  <a:lnTo>
                    <a:pt x="447" y="132"/>
                  </a:lnTo>
                  <a:lnTo>
                    <a:pt x="487" y="88"/>
                  </a:lnTo>
                  <a:lnTo>
                    <a:pt x="480" y="80"/>
                  </a:lnTo>
                  <a:cubicBezTo>
                    <a:pt x="428" y="30"/>
                    <a:pt x="360" y="0"/>
                    <a:pt x="288" y="0"/>
                  </a:cubicBezTo>
                  <a:cubicBezTo>
                    <a:pt x="217" y="0"/>
                    <a:pt x="151" y="28"/>
                    <a:pt x="102" y="77"/>
                  </a:cubicBezTo>
                  <a:cubicBezTo>
                    <a:pt x="0" y="179"/>
                    <a:pt x="1" y="349"/>
                    <a:pt x="106" y="454"/>
                  </a:cubicBezTo>
                  <a:lnTo>
                    <a:pt x="158" y="507"/>
                  </a:lnTo>
                  <a:lnTo>
                    <a:pt x="201" y="551"/>
                  </a:lnTo>
                  <a:lnTo>
                    <a:pt x="483" y="831"/>
                  </a:lnTo>
                  <a:lnTo>
                    <a:pt x="486" y="833"/>
                  </a:lnTo>
                  <a:cubicBezTo>
                    <a:pt x="496" y="843"/>
                    <a:pt x="514" y="856"/>
                    <a:pt x="529" y="856"/>
                  </a:cubicBezTo>
                  <a:cubicBezTo>
                    <a:pt x="546" y="856"/>
                    <a:pt x="559" y="847"/>
                    <a:pt x="571" y="835"/>
                  </a:cubicBezTo>
                  <a:lnTo>
                    <a:pt x="575" y="831"/>
                  </a:lnTo>
                  <a:lnTo>
                    <a:pt x="857" y="551"/>
                  </a:lnTo>
                  <a:lnTo>
                    <a:pt x="899" y="507"/>
                  </a:lnTo>
                  <a:lnTo>
                    <a:pt x="952" y="454"/>
                  </a:lnTo>
                  <a:cubicBezTo>
                    <a:pt x="1057" y="349"/>
                    <a:pt x="1059" y="179"/>
                    <a:pt x="955" y="77"/>
                  </a:cubicBezTo>
                </a:path>
              </a:pathLst>
            </a:custGeom>
            <a:solidFill>
              <a:schemeClr val="accent2"/>
            </a:solidFill>
            <a:ln>
              <a:noFill/>
            </a:ln>
            <a:effectLst/>
          </p:spPr>
          <p:txBody>
            <a:bodyPr wrap="none" anchor="ctr"/>
            <a:lstStyle/>
            <a:p>
              <a:endParaRPr lang="en-US"/>
            </a:p>
          </p:txBody>
        </p:sp>
        <p:grpSp>
          <p:nvGrpSpPr>
            <p:cNvPr id="132" name="Group 131"/>
            <p:cNvGrpSpPr/>
            <p:nvPr/>
          </p:nvGrpSpPr>
          <p:grpSpPr>
            <a:xfrm>
              <a:off x="7909766" y="2303290"/>
              <a:ext cx="231004" cy="298105"/>
              <a:chOff x="1881188" y="4179888"/>
              <a:chExt cx="444500" cy="430212"/>
            </a:xfrm>
            <a:solidFill>
              <a:schemeClr val="accent2"/>
            </a:solidFill>
          </p:grpSpPr>
          <p:sp>
            <p:nvSpPr>
              <p:cNvPr id="133" name="Freeform 47"/>
              <p:cNvSpPr>
                <a:spLocks noChangeArrowheads="1"/>
              </p:cNvSpPr>
              <p:nvPr/>
            </p:nvSpPr>
            <p:spPr bwMode="auto">
              <a:xfrm>
                <a:off x="2058988" y="4206875"/>
                <a:ext cx="223837" cy="152400"/>
              </a:xfrm>
              <a:custGeom>
                <a:avLst/>
                <a:gdLst>
                  <a:gd name="T0" fmla="*/ 604 w 620"/>
                  <a:gd name="T1" fmla="*/ 240 h 425"/>
                  <a:gd name="T2" fmla="*/ 551 w 620"/>
                  <a:gd name="T3" fmla="*/ 240 h 425"/>
                  <a:gd name="T4" fmla="*/ 496 w 620"/>
                  <a:gd name="T5" fmla="*/ 293 h 425"/>
                  <a:gd name="T6" fmla="*/ 496 w 620"/>
                  <a:gd name="T7" fmla="*/ 145 h 425"/>
                  <a:gd name="T8" fmla="*/ 352 w 620"/>
                  <a:gd name="T9" fmla="*/ 0 h 425"/>
                  <a:gd name="T10" fmla="*/ 0 w 620"/>
                  <a:gd name="T11" fmla="*/ 0 h 425"/>
                  <a:gd name="T12" fmla="*/ 0 w 620"/>
                  <a:gd name="T13" fmla="*/ 75 h 425"/>
                  <a:gd name="T14" fmla="*/ 352 w 620"/>
                  <a:gd name="T15" fmla="*/ 75 h 425"/>
                  <a:gd name="T16" fmla="*/ 422 w 620"/>
                  <a:gd name="T17" fmla="*/ 145 h 425"/>
                  <a:gd name="T18" fmla="*/ 422 w 620"/>
                  <a:gd name="T19" fmla="*/ 299 h 425"/>
                  <a:gd name="T20" fmla="*/ 363 w 620"/>
                  <a:gd name="T21" fmla="*/ 240 h 425"/>
                  <a:gd name="T22" fmla="*/ 310 w 620"/>
                  <a:gd name="T23" fmla="*/ 240 h 425"/>
                  <a:gd name="T24" fmla="*/ 310 w 620"/>
                  <a:gd name="T25" fmla="*/ 293 h 425"/>
                  <a:gd name="T26" fmla="*/ 429 w 620"/>
                  <a:gd name="T27" fmla="*/ 413 h 425"/>
                  <a:gd name="T28" fmla="*/ 457 w 620"/>
                  <a:gd name="T29" fmla="*/ 424 h 425"/>
                  <a:gd name="T30" fmla="*/ 464 w 620"/>
                  <a:gd name="T31" fmla="*/ 424 h 425"/>
                  <a:gd name="T32" fmla="*/ 484 w 620"/>
                  <a:gd name="T33" fmla="*/ 413 h 425"/>
                  <a:gd name="T34" fmla="*/ 604 w 620"/>
                  <a:gd name="T35" fmla="*/ 293 h 425"/>
                  <a:gd name="T36" fmla="*/ 604 w 620"/>
                  <a:gd name="T37" fmla="*/ 24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0" h="425">
                    <a:moveTo>
                      <a:pt x="604" y="240"/>
                    </a:moveTo>
                    <a:cubicBezTo>
                      <a:pt x="589" y="225"/>
                      <a:pt x="566" y="225"/>
                      <a:pt x="551" y="240"/>
                    </a:cubicBezTo>
                    <a:lnTo>
                      <a:pt x="496" y="293"/>
                    </a:lnTo>
                    <a:lnTo>
                      <a:pt x="496" y="145"/>
                    </a:lnTo>
                    <a:cubicBezTo>
                      <a:pt x="496" y="66"/>
                      <a:pt x="433" y="0"/>
                      <a:pt x="352" y="0"/>
                    </a:cubicBezTo>
                    <a:lnTo>
                      <a:pt x="0" y="0"/>
                    </a:lnTo>
                    <a:lnTo>
                      <a:pt x="0" y="75"/>
                    </a:lnTo>
                    <a:lnTo>
                      <a:pt x="352" y="75"/>
                    </a:lnTo>
                    <a:cubicBezTo>
                      <a:pt x="390" y="75"/>
                      <a:pt x="422" y="107"/>
                      <a:pt x="422" y="145"/>
                    </a:cubicBezTo>
                    <a:lnTo>
                      <a:pt x="422" y="299"/>
                    </a:lnTo>
                    <a:lnTo>
                      <a:pt x="363" y="240"/>
                    </a:lnTo>
                    <a:cubicBezTo>
                      <a:pt x="348" y="225"/>
                      <a:pt x="325" y="226"/>
                      <a:pt x="310" y="240"/>
                    </a:cubicBezTo>
                    <a:cubicBezTo>
                      <a:pt x="294" y="255"/>
                      <a:pt x="294" y="278"/>
                      <a:pt x="310" y="293"/>
                    </a:cubicBezTo>
                    <a:lnTo>
                      <a:pt x="429" y="413"/>
                    </a:lnTo>
                    <a:cubicBezTo>
                      <a:pt x="437" y="421"/>
                      <a:pt x="446" y="424"/>
                      <a:pt x="457" y="424"/>
                    </a:cubicBezTo>
                    <a:cubicBezTo>
                      <a:pt x="458" y="424"/>
                      <a:pt x="461" y="424"/>
                      <a:pt x="464" y="424"/>
                    </a:cubicBezTo>
                    <a:cubicBezTo>
                      <a:pt x="470" y="422"/>
                      <a:pt x="478" y="419"/>
                      <a:pt x="484" y="413"/>
                    </a:cubicBezTo>
                    <a:lnTo>
                      <a:pt x="604" y="293"/>
                    </a:lnTo>
                    <a:cubicBezTo>
                      <a:pt x="619" y="278"/>
                      <a:pt x="619" y="254"/>
                      <a:pt x="604" y="24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48"/>
              <p:cNvSpPr>
                <a:spLocks noChangeArrowheads="1"/>
              </p:cNvSpPr>
              <p:nvPr/>
            </p:nvSpPr>
            <p:spPr bwMode="auto">
              <a:xfrm>
                <a:off x="1922463" y="4179888"/>
                <a:ext cx="111125" cy="112712"/>
              </a:xfrm>
              <a:custGeom>
                <a:avLst/>
                <a:gdLst>
                  <a:gd name="T0" fmla="*/ 156 w 310"/>
                  <a:gd name="T1" fmla="*/ 0 h 311"/>
                  <a:gd name="T2" fmla="*/ 0 w 310"/>
                  <a:gd name="T3" fmla="*/ 155 h 311"/>
                  <a:gd name="T4" fmla="*/ 156 w 310"/>
                  <a:gd name="T5" fmla="*/ 310 h 311"/>
                  <a:gd name="T6" fmla="*/ 309 w 310"/>
                  <a:gd name="T7" fmla="*/ 155 h 311"/>
                  <a:gd name="T8" fmla="*/ 156 w 310"/>
                  <a:gd name="T9" fmla="*/ 0 h 311"/>
                  <a:gd name="T10" fmla="*/ 156 w 310"/>
                  <a:gd name="T11" fmla="*/ 235 h 311"/>
                  <a:gd name="T12" fmla="*/ 76 w 310"/>
                  <a:gd name="T13" fmla="*/ 155 h 311"/>
                  <a:gd name="T14" fmla="*/ 156 w 310"/>
                  <a:gd name="T15" fmla="*/ 76 h 311"/>
                  <a:gd name="T16" fmla="*/ 235 w 310"/>
                  <a:gd name="T17" fmla="*/ 155 h 311"/>
                  <a:gd name="T18" fmla="*/ 156 w 310"/>
                  <a:gd name="T19" fmla="*/ 2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0" h="311">
                    <a:moveTo>
                      <a:pt x="156" y="0"/>
                    </a:moveTo>
                    <a:cubicBezTo>
                      <a:pt x="70" y="0"/>
                      <a:pt x="0" y="69"/>
                      <a:pt x="0" y="155"/>
                    </a:cubicBezTo>
                    <a:cubicBezTo>
                      <a:pt x="0" y="241"/>
                      <a:pt x="70" y="310"/>
                      <a:pt x="156" y="310"/>
                    </a:cubicBezTo>
                    <a:cubicBezTo>
                      <a:pt x="242" y="310"/>
                      <a:pt x="309" y="241"/>
                      <a:pt x="309" y="155"/>
                    </a:cubicBezTo>
                    <a:cubicBezTo>
                      <a:pt x="309" y="70"/>
                      <a:pt x="241" y="0"/>
                      <a:pt x="156" y="0"/>
                    </a:cubicBezTo>
                    <a:close/>
                    <a:moveTo>
                      <a:pt x="156" y="235"/>
                    </a:moveTo>
                    <a:cubicBezTo>
                      <a:pt x="111" y="235"/>
                      <a:pt x="76" y="199"/>
                      <a:pt x="76" y="155"/>
                    </a:cubicBezTo>
                    <a:cubicBezTo>
                      <a:pt x="76" y="111"/>
                      <a:pt x="111" y="76"/>
                      <a:pt x="156" y="76"/>
                    </a:cubicBezTo>
                    <a:cubicBezTo>
                      <a:pt x="199" y="76"/>
                      <a:pt x="235" y="111"/>
                      <a:pt x="235" y="155"/>
                    </a:cubicBezTo>
                    <a:cubicBezTo>
                      <a:pt x="235" y="199"/>
                      <a:pt x="199" y="235"/>
                      <a:pt x="156" y="23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5" name="Freeform 49"/>
              <p:cNvSpPr>
                <a:spLocks noChangeArrowheads="1"/>
              </p:cNvSpPr>
              <p:nvPr/>
            </p:nvSpPr>
            <p:spPr bwMode="auto">
              <a:xfrm>
                <a:off x="2170113" y="4384675"/>
                <a:ext cx="112712" cy="111125"/>
              </a:xfrm>
              <a:custGeom>
                <a:avLst/>
                <a:gdLst>
                  <a:gd name="T0" fmla="*/ 155 w 311"/>
                  <a:gd name="T1" fmla="*/ 0 h 310"/>
                  <a:gd name="T2" fmla="*/ 0 w 311"/>
                  <a:gd name="T3" fmla="*/ 154 h 310"/>
                  <a:gd name="T4" fmla="*/ 155 w 311"/>
                  <a:gd name="T5" fmla="*/ 309 h 310"/>
                  <a:gd name="T6" fmla="*/ 310 w 311"/>
                  <a:gd name="T7" fmla="*/ 154 h 310"/>
                  <a:gd name="T8" fmla="*/ 155 w 311"/>
                  <a:gd name="T9" fmla="*/ 0 h 310"/>
                  <a:gd name="T10" fmla="*/ 155 w 311"/>
                  <a:gd name="T11" fmla="*/ 235 h 310"/>
                  <a:gd name="T12" fmla="*/ 74 w 311"/>
                  <a:gd name="T13" fmla="*/ 154 h 310"/>
                  <a:gd name="T14" fmla="*/ 155 w 311"/>
                  <a:gd name="T15" fmla="*/ 75 h 310"/>
                  <a:gd name="T16" fmla="*/ 235 w 311"/>
                  <a:gd name="T17" fmla="*/ 154 h 310"/>
                  <a:gd name="T18" fmla="*/ 155 w 311"/>
                  <a:gd name="T19" fmla="*/ 2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 h="310">
                    <a:moveTo>
                      <a:pt x="155" y="0"/>
                    </a:moveTo>
                    <a:cubicBezTo>
                      <a:pt x="70" y="0"/>
                      <a:pt x="0" y="69"/>
                      <a:pt x="0" y="154"/>
                    </a:cubicBezTo>
                    <a:cubicBezTo>
                      <a:pt x="0" y="241"/>
                      <a:pt x="70" y="309"/>
                      <a:pt x="155" y="309"/>
                    </a:cubicBezTo>
                    <a:cubicBezTo>
                      <a:pt x="240" y="309"/>
                      <a:pt x="310" y="241"/>
                      <a:pt x="310" y="154"/>
                    </a:cubicBezTo>
                    <a:cubicBezTo>
                      <a:pt x="310" y="69"/>
                      <a:pt x="240" y="0"/>
                      <a:pt x="155" y="0"/>
                    </a:cubicBezTo>
                    <a:close/>
                    <a:moveTo>
                      <a:pt x="155" y="235"/>
                    </a:moveTo>
                    <a:cubicBezTo>
                      <a:pt x="111" y="235"/>
                      <a:pt x="74" y="198"/>
                      <a:pt x="74" y="154"/>
                    </a:cubicBezTo>
                    <a:cubicBezTo>
                      <a:pt x="74" y="110"/>
                      <a:pt x="111" y="75"/>
                      <a:pt x="155" y="75"/>
                    </a:cubicBezTo>
                    <a:cubicBezTo>
                      <a:pt x="199" y="75"/>
                      <a:pt x="235" y="110"/>
                      <a:pt x="235" y="154"/>
                    </a:cubicBezTo>
                    <a:cubicBezTo>
                      <a:pt x="235" y="198"/>
                      <a:pt x="199" y="235"/>
                      <a:pt x="155" y="235"/>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6" name="Freeform 50"/>
              <p:cNvSpPr>
                <a:spLocks noChangeArrowheads="1"/>
              </p:cNvSpPr>
              <p:nvPr/>
            </p:nvSpPr>
            <p:spPr bwMode="auto">
              <a:xfrm>
                <a:off x="1920875" y="4424363"/>
                <a:ext cx="182563" cy="166687"/>
              </a:xfrm>
              <a:custGeom>
                <a:avLst/>
                <a:gdLst>
                  <a:gd name="T0" fmla="*/ 267 w 506"/>
                  <a:gd name="T1" fmla="*/ 386 h 461"/>
                  <a:gd name="T2" fmla="*/ 197 w 506"/>
                  <a:gd name="T3" fmla="*/ 316 h 461"/>
                  <a:gd name="T4" fmla="*/ 197 w 506"/>
                  <a:gd name="T5" fmla="*/ 128 h 461"/>
                  <a:gd name="T6" fmla="*/ 257 w 506"/>
                  <a:gd name="T7" fmla="*/ 187 h 461"/>
                  <a:gd name="T8" fmla="*/ 282 w 506"/>
                  <a:gd name="T9" fmla="*/ 197 h 461"/>
                  <a:gd name="T10" fmla="*/ 310 w 506"/>
                  <a:gd name="T11" fmla="*/ 187 h 461"/>
                  <a:gd name="T12" fmla="*/ 310 w 506"/>
                  <a:gd name="T13" fmla="*/ 134 h 461"/>
                  <a:gd name="T14" fmla="*/ 190 w 506"/>
                  <a:gd name="T15" fmla="*/ 14 h 461"/>
                  <a:gd name="T16" fmla="*/ 155 w 506"/>
                  <a:gd name="T17" fmla="*/ 3 h 461"/>
                  <a:gd name="T18" fmla="*/ 135 w 506"/>
                  <a:gd name="T19" fmla="*/ 14 h 461"/>
                  <a:gd name="T20" fmla="*/ 15 w 506"/>
                  <a:gd name="T21" fmla="*/ 134 h 461"/>
                  <a:gd name="T22" fmla="*/ 15 w 506"/>
                  <a:gd name="T23" fmla="*/ 187 h 461"/>
                  <a:gd name="T24" fmla="*/ 41 w 506"/>
                  <a:gd name="T25" fmla="*/ 197 h 461"/>
                  <a:gd name="T26" fmla="*/ 69 w 506"/>
                  <a:gd name="T27" fmla="*/ 187 h 461"/>
                  <a:gd name="T28" fmla="*/ 122 w 506"/>
                  <a:gd name="T29" fmla="*/ 132 h 461"/>
                  <a:gd name="T30" fmla="*/ 122 w 506"/>
                  <a:gd name="T31" fmla="*/ 316 h 461"/>
                  <a:gd name="T32" fmla="*/ 267 w 506"/>
                  <a:gd name="T33" fmla="*/ 460 h 461"/>
                  <a:gd name="T34" fmla="*/ 505 w 506"/>
                  <a:gd name="T35" fmla="*/ 460 h 461"/>
                  <a:gd name="T36" fmla="*/ 505 w 506"/>
                  <a:gd name="T37" fmla="*/ 386 h 461"/>
                  <a:gd name="T38" fmla="*/ 267 w 506"/>
                  <a:gd name="T39" fmla="*/ 386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461">
                    <a:moveTo>
                      <a:pt x="267" y="386"/>
                    </a:moveTo>
                    <a:cubicBezTo>
                      <a:pt x="228" y="386"/>
                      <a:pt x="197" y="355"/>
                      <a:pt x="197" y="316"/>
                    </a:cubicBezTo>
                    <a:lnTo>
                      <a:pt x="197" y="128"/>
                    </a:lnTo>
                    <a:lnTo>
                      <a:pt x="257" y="187"/>
                    </a:lnTo>
                    <a:cubicBezTo>
                      <a:pt x="264" y="194"/>
                      <a:pt x="273" y="197"/>
                      <a:pt x="282" y="197"/>
                    </a:cubicBezTo>
                    <a:cubicBezTo>
                      <a:pt x="292" y="197"/>
                      <a:pt x="302" y="194"/>
                      <a:pt x="310" y="187"/>
                    </a:cubicBezTo>
                    <a:cubicBezTo>
                      <a:pt x="323" y="172"/>
                      <a:pt x="323" y="149"/>
                      <a:pt x="310" y="134"/>
                    </a:cubicBezTo>
                    <a:lnTo>
                      <a:pt x="190" y="14"/>
                    </a:lnTo>
                    <a:cubicBezTo>
                      <a:pt x="179" y="5"/>
                      <a:pt x="167" y="0"/>
                      <a:pt x="155" y="3"/>
                    </a:cubicBezTo>
                    <a:cubicBezTo>
                      <a:pt x="147" y="5"/>
                      <a:pt x="141" y="8"/>
                      <a:pt x="135" y="14"/>
                    </a:cubicBezTo>
                    <a:lnTo>
                      <a:pt x="15" y="134"/>
                    </a:lnTo>
                    <a:cubicBezTo>
                      <a:pt x="0" y="149"/>
                      <a:pt x="0" y="172"/>
                      <a:pt x="15" y="187"/>
                    </a:cubicBezTo>
                    <a:cubicBezTo>
                      <a:pt x="22" y="194"/>
                      <a:pt x="32" y="197"/>
                      <a:pt x="41" y="197"/>
                    </a:cubicBezTo>
                    <a:cubicBezTo>
                      <a:pt x="50" y="197"/>
                      <a:pt x="61" y="194"/>
                      <a:pt x="69" y="187"/>
                    </a:cubicBezTo>
                    <a:lnTo>
                      <a:pt x="122" y="132"/>
                    </a:lnTo>
                    <a:lnTo>
                      <a:pt x="122" y="316"/>
                    </a:lnTo>
                    <a:cubicBezTo>
                      <a:pt x="122" y="396"/>
                      <a:pt x="187" y="460"/>
                      <a:pt x="267" y="460"/>
                    </a:cubicBezTo>
                    <a:lnTo>
                      <a:pt x="505" y="460"/>
                    </a:lnTo>
                    <a:lnTo>
                      <a:pt x="505" y="386"/>
                    </a:lnTo>
                    <a:lnTo>
                      <a:pt x="267" y="38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7" name="Freeform 51"/>
              <p:cNvSpPr>
                <a:spLocks noChangeArrowheads="1"/>
              </p:cNvSpPr>
              <p:nvPr/>
            </p:nvSpPr>
            <p:spPr bwMode="auto">
              <a:xfrm>
                <a:off x="1881188" y="4316413"/>
                <a:ext cx="195262" cy="90487"/>
              </a:xfrm>
              <a:custGeom>
                <a:avLst/>
                <a:gdLst>
                  <a:gd name="T0" fmla="*/ 75 w 542"/>
                  <a:gd name="T1" fmla="*/ 249 h 251"/>
                  <a:gd name="T2" fmla="*/ 75 w 542"/>
                  <a:gd name="T3" fmla="*/ 149 h 251"/>
                  <a:gd name="T4" fmla="*/ 150 w 542"/>
                  <a:gd name="T5" fmla="*/ 74 h 251"/>
                  <a:gd name="T6" fmla="*/ 391 w 542"/>
                  <a:gd name="T7" fmla="*/ 74 h 251"/>
                  <a:gd name="T8" fmla="*/ 467 w 542"/>
                  <a:gd name="T9" fmla="*/ 149 h 251"/>
                  <a:gd name="T10" fmla="*/ 467 w 542"/>
                  <a:gd name="T11" fmla="*/ 249 h 251"/>
                  <a:gd name="T12" fmla="*/ 467 w 542"/>
                  <a:gd name="T13" fmla="*/ 250 h 251"/>
                  <a:gd name="T14" fmla="*/ 541 w 542"/>
                  <a:gd name="T15" fmla="*/ 250 h 251"/>
                  <a:gd name="T16" fmla="*/ 541 w 542"/>
                  <a:gd name="T17" fmla="*/ 249 h 251"/>
                  <a:gd name="T18" fmla="*/ 541 w 542"/>
                  <a:gd name="T19" fmla="*/ 149 h 251"/>
                  <a:gd name="T20" fmla="*/ 391 w 542"/>
                  <a:gd name="T21" fmla="*/ 0 h 251"/>
                  <a:gd name="T22" fmla="*/ 150 w 542"/>
                  <a:gd name="T23" fmla="*/ 0 h 251"/>
                  <a:gd name="T24" fmla="*/ 0 w 542"/>
                  <a:gd name="T25" fmla="*/ 149 h 251"/>
                  <a:gd name="T26" fmla="*/ 0 w 542"/>
                  <a:gd name="T27" fmla="*/ 249 h 251"/>
                  <a:gd name="T28" fmla="*/ 0 w 542"/>
                  <a:gd name="T29" fmla="*/ 250 h 251"/>
                  <a:gd name="T30" fmla="*/ 75 w 542"/>
                  <a:gd name="T31" fmla="*/ 250 h 251"/>
                  <a:gd name="T32" fmla="*/ 75 w 542"/>
                  <a:gd name="T3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2" h="251">
                    <a:moveTo>
                      <a:pt x="75" y="249"/>
                    </a:moveTo>
                    <a:lnTo>
                      <a:pt x="75" y="149"/>
                    </a:lnTo>
                    <a:cubicBezTo>
                      <a:pt x="75" y="108"/>
                      <a:pt x="109" y="74"/>
                      <a:pt x="150" y="74"/>
                    </a:cubicBezTo>
                    <a:lnTo>
                      <a:pt x="391" y="74"/>
                    </a:lnTo>
                    <a:cubicBezTo>
                      <a:pt x="433" y="74"/>
                      <a:pt x="467" y="108"/>
                      <a:pt x="467" y="149"/>
                    </a:cubicBezTo>
                    <a:lnTo>
                      <a:pt x="467" y="249"/>
                    </a:lnTo>
                    <a:lnTo>
                      <a:pt x="467" y="250"/>
                    </a:lnTo>
                    <a:lnTo>
                      <a:pt x="541" y="250"/>
                    </a:lnTo>
                    <a:lnTo>
                      <a:pt x="541" y="249"/>
                    </a:lnTo>
                    <a:lnTo>
                      <a:pt x="541" y="149"/>
                    </a:lnTo>
                    <a:cubicBezTo>
                      <a:pt x="541" y="67"/>
                      <a:pt x="474" y="0"/>
                      <a:pt x="391" y="0"/>
                    </a:cubicBezTo>
                    <a:lnTo>
                      <a:pt x="150" y="0"/>
                    </a:lnTo>
                    <a:cubicBezTo>
                      <a:pt x="68" y="0"/>
                      <a:pt x="0" y="67"/>
                      <a:pt x="0" y="149"/>
                    </a:cubicBezTo>
                    <a:lnTo>
                      <a:pt x="0" y="249"/>
                    </a:lnTo>
                    <a:lnTo>
                      <a:pt x="0" y="250"/>
                    </a:lnTo>
                    <a:lnTo>
                      <a:pt x="75" y="250"/>
                    </a:lnTo>
                    <a:cubicBezTo>
                      <a:pt x="75" y="249"/>
                      <a:pt x="75" y="249"/>
                      <a:pt x="75" y="24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8" name="Freeform 52"/>
              <p:cNvSpPr>
                <a:spLocks noChangeArrowheads="1"/>
              </p:cNvSpPr>
              <p:nvPr/>
            </p:nvSpPr>
            <p:spPr bwMode="auto">
              <a:xfrm>
                <a:off x="2130425" y="4519613"/>
                <a:ext cx="195263" cy="90487"/>
              </a:xfrm>
              <a:custGeom>
                <a:avLst/>
                <a:gdLst>
                  <a:gd name="T0" fmla="*/ 74 w 542"/>
                  <a:gd name="T1" fmla="*/ 249 h 251"/>
                  <a:gd name="T2" fmla="*/ 74 w 542"/>
                  <a:gd name="T3" fmla="*/ 150 h 251"/>
                  <a:gd name="T4" fmla="*/ 149 w 542"/>
                  <a:gd name="T5" fmla="*/ 76 h 251"/>
                  <a:gd name="T6" fmla="*/ 391 w 542"/>
                  <a:gd name="T7" fmla="*/ 76 h 251"/>
                  <a:gd name="T8" fmla="*/ 466 w 542"/>
                  <a:gd name="T9" fmla="*/ 150 h 251"/>
                  <a:gd name="T10" fmla="*/ 466 w 542"/>
                  <a:gd name="T11" fmla="*/ 249 h 251"/>
                  <a:gd name="T12" fmla="*/ 466 w 542"/>
                  <a:gd name="T13" fmla="*/ 250 h 251"/>
                  <a:gd name="T14" fmla="*/ 541 w 542"/>
                  <a:gd name="T15" fmla="*/ 250 h 251"/>
                  <a:gd name="T16" fmla="*/ 541 w 542"/>
                  <a:gd name="T17" fmla="*/ 249 h 251"/>
                  <a:gd name="T18" fmla="*/ 541 w 542"/>
                  <a:gd name="T19" fmla="*/ 150 h 251"/>
                  <a:gd name="T20" fmla="*/ 391 w 542"/>
                  <a:gd name="T21" fmla="*/ 0 h 251"/>
                  <a:gd name="T22" fmla="*/ 150 w 542"/>
                  <a:gd name="T23" fmla="*/ 0 h 251"/>
                  <a:gd name="T24" fmla="*/ 0 w 542"/>
                  <a:gd name="T25" fmla="*/ 150 h 251"/>
                  <a:gd name="T26" fmla="*/ 0 w 542"/>
                  <a:gd name="T27" fmla="*/ 249 h 251"/>
                  <a:gd name="T28" fmla="*/ 0 w 542"/>
                  <a:gd name="T29" fmla="*/ 250 h 251"/>
                  <a:gd name="T30" fmla="*/ 74 w 542"/>
                  <a:gd name="T31" fmla="*/ 250 h 251"/>
                  <a:gd name="T32" fmla="*/ 74 w 542"/>
                  <a:gd name="T3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2" h="251">
                    <a:moveTo>
                      <a:pt x="74" y="249"/>
                    </a:moveTo>
                    <a:lnTo>
                      <a:pt x="74" y="150"/>
                    </a:lnTo>
                    <a:cubicBezTo>
                      <a:pt x="74" y="109"/>
                      <a:pt x="108" y="76"/>
                      <a:pt x="149" y="76"/>
                    </a:cubicBezTo>
                    <a:lnTo>
                      <a:pt x="391" y="76"/>
                    </a:lnTo>
                    <a:cubicBezTo>
                      <a:pt x="432" y="76"/>
                      <a:pt x="466" y="109"/>
                      <a:pt x="466" y="150"/>
                    </a:cubicBezTo>
                    <a:lnTo>
                      <a:pt x="466" y="249"/>
                    </a:lnTo>
                    <a:lnTo>
                      <a:pt x="466" y="250"/>
                    </a:lnTo>
                    <a:lnTo>
                      <a:pt x="541" y="250"/>
                    </a:lnTo>
                    <a:lnTo>
                      <a:pt x="541" y="249"/>
                    </a:lnTo>
                    <a:lnTo>
                      <a:pt x="541" y="150"/>
                    </a:lnTo>
                    <a:cubicBezTo>
                      <a:pt x="541" y="68"/>
                      <a:pt x="473" y="0"/>
                      <a:pt x="391" y="0"/>
                    </a:cubicBezTo>
                    <a:lnTo>
                      <a:pt x="150" y="0"/>
                    </a:lnTo>
                    <a:cubicBezTo>
                      <a:pt x="67" y="0"/>
                      <a:pt x="0" y="68"/>
                      <a:pt x="0" y="150"/>
                    </a:cubicBezTo>
                    <a:lnTo>
                      <a:pt x="0" y="249"/>
                    </a:lnTo>
                    <a:lnTo>
                      <a:pt x="0" y="250"/>
                    </a:lnTo>
                    <a:lnTo>
                      <a:pt x="74" y="250"/>
                    </a:lnTo>
                    <a:lnTo>
                      <a:pt x="74" y="2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39" name="Group 4"/>
            <p:cNvGrpSpPr>
              <a:grpSpLocks noChangeAspect="1"/>
            </p:cNvGrpSpPr>
            <p:nvPr/>
          </p:nvGrpSpPr>
          <p:grpSpPr bwMode="auto">
            <a:xfrm>
              <a:off x="7918566" y="4110125"/>
              <a:ext cx="213407" cy="284543"/>
              <a:chOff x="2645" y="1385"/>
              <a:chExt cx="470" cy="470"/>
            </a:xfrm>
            <a:solidFill>
              <a:schemeClr val="accent2"/>
            </a:solidFill>
          </p:grpSpPr>
          <p:sp>
            <p:nvSpPr>
              <p:cNvPr id="140" name="Freeform 139"/>
              <p:cNvSpPr>
                <a:spLocks/>
              </p:cNvSpPr>
              <p:nvPr/>
            </p:nvSpPr>
            <p:spPr bwMode="auto">
              <a:xfrm>
                <a:off x="2715" y="1619"/>
                <a:ext cx="332" cy="166"/>
              </a:xfrm>
              <a:custGeom>
                <a:avLst/>
                <a:gdLst>
                  <a:gd name="T0" fmla="*/ 304 w 332"/>
                  <a:gd name="T1" fmla="*/ 0 h 166"/>
                  <a:gd name="T2" fmla="*/ 300 w 332"/>
                  <a:gd name="T3" fmla="*/ 28 h 166"/>
                  <a:gd name="T4" fmla="*/ 292 w 332"/>
                  <a:gd name="T5" fmla="*/ 54 h 166"/>
                  <a:gd name="T6" fmla="*/ 280 w 332"/>
                  <a:gd name="T7" fmla="*/ 78 h 166"/>
                  <a:gd name="T8" fmla="*/ 262 w 332"/>
                  <a:gd name="T9" fmla="*/ 98 h 166"/>
                  <a:gd name="T10" fmla="*/ 242 w 332"/>
                  <a:gd name="T11" fmla="*/ 114 h 166"/>
                  <a:gd name="T12" fmla="*/ 220 w 332"/>
                  <a:gd name="T13" fmla="*/ 126 h 166"/>
                  <a:gd name="T14" fmla="*/ 194 w 332"/>
                  <a:gd name="T15" fmla="*/ 134 h 166"/>
                  <a:gd name="T16" fmla="*/ 166 w 332"/>
                  <a:gd name="T17" fmla="*/ 138 h 166"/>
                  <a:gd name="T18" fmla="*/ 152 w 332"/>
                  <a:gd name="T19" fmla="*/ 136 h 166"/>
                  <a:gd name="T20" fmla="*/ 124 w 332"/>
                  <a:gd name="T21" fmla="*/ 132 h 166"/>
                  <a:gd name="T22" fmla="*/ 100 w 332"/>
                  <a:gd name="T23" fmla="*/ 120 h 166"/>
                  <a:gd name="T24" fmla="*/ 78 w 332"/>
                  <a:gd name="T25" fmla="*/ 106 h 166"/>
                  <a:gd name="T26" fmla="*/ 60 w 332"/>
                  <a:gd name="T27" fmla="*/ 88 h 166"/>
                  <a:gd name="T28" fmla="*/ 44 w 332"/>
                  <a:gd name="T29" fmla="*/ 66 h 166"/>
                  <a:gd name="T30" fmla="*/ 34 w 332"/>
                  <a:gd name="T31" fmla="*/ 42 h 166"/>
                  <a:gd name="T32" fmla="*/ 30 w 332"/>
                  <a:gd name="T33" fmla="*/ 14 h 166"/>
                  <a:gd name="T34" fmla="*/ 28 w 332"/>
                  <a:gd name="T35" fmla="*/ 0 h 166"/>
                  <a:gd name="T36" fmla="*/ 0 w 332"/>
                  <a:gd name="T37" fmla="*/ 0 h 166"/>
                  <a:gd name="T38" fmla="*/ 0 w 332"/>
                  <a:gd name="T39" fmla="*/ 0 h 166"/>
                  <a:gd name="T40" fmla="*/ 2 w 332"/>
                  <a:gd name="T41" fmla="*/ 18 h 166"/>
                  <a:gd name="T42" fmla="*/ 8 w 332"/>
                  <a:gd name="T43" fmla="*/ 50 h 166"/>
                  <a:gd name="T44" fmla="*/ 20 w 332"/>
                  <a:gd name="T45" fmla="*/ 80 h 166"/>
                  <a:gd name="T46" fmla="*/ 38 w 332"/>
                  <a:gd name="T47" fmla="*/ 106 h 166"/>
                  <a:gd name="T48" fmla="*/ 60 w 332"/>
                  <a:gd name="T49" fmla="*/ 128 h 166"/>
                  <a:gd name="T50" fmla="*/ 86 w 332"/>
                  <a:gd name="T51" fmla="*/ 146 h 166"/>
                  <a:gd name="T52" fmla="*/ 116 w 332"/>
                  <a:gd name="T53" fmla="*/ 158 h 166"/>
                  <a:gd name="T54" fmla="*/ 148 w 332"/>
                  <a:gd name="T55" fmla="*/ 164 h 166"/>
                  <a:gd name="T56" fmla="*/ 166 w 332"/>
                  <a:gd name="T57" fmla="*/ 166 h 166"/>
                  <a:gd name="T58" fmla="*/ 200 w 332"/>
                  <a:gd name="T59" fmla="*/ 162 h 166"/>
                  <a:gd name="T60" fmla="*/ 230 w 332"/>
                  <a:gd name="T61" fmla="*/ 152 h 166"/>
                  <a:gd name="T62" fmla="*/ 258 w 332"/>
                  <a:gd name="T63" fmla="*/ 138 h 166"/>
                  <a:gd name="T64" fmla="*/ 282 w 332"/>
                  <a:gd name="T65" fmla="*/ 118 h 166"/>
                  <a:gd name="T66" fmla="*/ 302 w 332"/>
                  <a:gd name="T67" fmla="*/ 92 h 166"/>
                  <a:gd name="T68" fmla="*/ 318 w 332"/>
                  <a:gd name="T69" fmla="*/ 64 h 166"/>
                  <a:gd name="T70" fmla="*/ 328 w 332"/>
                  <a:gd name="T71" fmla="*/ 34 h 166"/>
                  <a:gd name="T72" fmla="*/ 332 w 332"/>
                  <a:gd name="T73" fmla="*/ 0 h 166"/>
                  <a:gd name="T74" fmla="*/ 330 w 332"/>
                  <a:gd name="T75" fmla="*/ 0 h 166"/>
                  <a:gd name="T76" fmla="*/ 302 w 332"/>
                  <a:gd name="T77" fmla="*/ 0 h 166"/>
                  <a:gd name="T78" fmla="*/ 304 w 332"/>
                  <a:gd name="T7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2" h="166">
                    <a:moveTo>
                      <a:pt x="304" y="0"/>
                    </a:moveTo>
                    <a:lnTo>
                      <a:pt x="304" y="0"/>
                    </a:lnTo>
                    <a:lnTo>
                      <a:pt x="302" y="14"/>
                    </a:lnTo>
                    <a:lnTo>
                      <a:pt x="300" y="28"/>
                    </a:lnTo>
                    <a:lnTo>
                      <a:pt x="296" y="42"/>
                    </a:lnTo>
                    <a:lnTo>
                      <a:pt x="292" y="54"/>
                    </a:lnTo>
                    <a:lnTo>
                      <a:pt x="286" y="66"/>
                    </a:lnTo>
                    <a:lnTo>
                      <a:pt x="280" y="78"/>
                    </a:lnTo>
                    <a:lnTo>
                      <a:pt x="272" y="88"/>
                    </a:lnTo>
                    <a:lnTo>
                      <a:pt x="262" y="98"/>
                    </a:lnTo>
                    <a:lnTo>
                      <a:pt x="254" y="106"/>
                    </a:lnTo>
                    <a:lnTo>
                      <a:pt x="242" y="114"/>
                    </a:lnTo>
                    <a:lnTo>
                      <a:pt x="232" y="120"/>
                    </a:lnTo>
                    <a:lnTo>
                      <a:pt x="220" y="126"/>
                    </a:lnTo>
                    <a:lnTo>
                      <a:pt x="206" y="132"/>
                    </a:lnTo>
                    <a:lnTo>
                      <a:pt x="194" y="134"/>
                    </a:lnTo>
                    <a:lnTo>
                      <a:pt x="180" y="136"/>
                    </a:lnTo>
                    <a:lnTo>
                      <a:pt x="166" y="138"/>
                    </a:lnTo>
                    <a:lnTo>
                      <a:pt x="166" y="138"/>
                    </a:lnTo>
                    <a:lnTo>
                      <a:pt x="152" y="136"/>
                    </a:lnTo>
                    <a:lnTo>
                      <a:pt x="138" y="134"/>
                    </a:lnTo>
                    <a:lnTo>
                      <a:pt x="124" y="132"/>
                    </a:lnTo>
                    <a:lnTo>
                      <a:pt x="112" y="126"/>
                    </a:lnTo>
                    <a:lnTo>
                      <a:pt x="100" y="120"/>
                    </a:lnTo>
                    <a:lnTo>
                      <a:pt x="88" y="114"/>
                    </a:lnTo>
                    <a:lnTo>
                      <a:pt x="78" y="106"/>
                    </a:lnTo>
                    <a:lnTo>
                      <a:pt x="68" y="98"/>
                    </a:lnTo>
                    <a:lnTo>
                      <a:pt x="60" y="88"/>
                    </a:lnTo>
                    <a:lnTo>
                      <a:pt x="52" y="78"/>
                    </a:lnTo>
                    <a:lnTo>
                      <a:pt x="44" y="66"/>
                    </a:lnTo>
                    <a:lnTo>
                      <a:pt x="40" y="54"/>
                    </a:lnTo>
                    <a:lnTo>
                      <a:pt x="34" y="42"/>
                    </a:lnTo>
                    <a:lnTo>
                      <a:pt x="32" y="28"/>
                    </a:lnTo>
                    <a:lnTo>
                      <a:pt x="30" y="14"/>
                    </a:lnTo>
                    <a:lnTo>
                      <a:pt x="28" y="0"/>
                    </a:lnTo>
                    <a:lnTo>
                      <a:pt x="28" y="0"/>
                    </a:lnTo>
                    <a:lnTo>
                      <a:pt x="28" y="0"/>
                    </a:lnTo>
                    <a:lnTo>
                      <a:pt x="0" y="0"/>
                    </a:lnTo>
                    <a:lnTo>
                      <a:pt x="0" y="0"/>
                    </a:lnTo>
                    <a:lnTo>
                      <a:pt x="0" y="0"/>
                    </a:lnTo>
                    <a:lnTo>
                      <a:pt x="0" y="0"/>
                    </a:lnTo>
                    <a:lnTo>
                      <a:pt x="2" y="18"/>
                    </a:lnTo>
                    <a:lnTo>
                      <a:pt x="4" y="34"/>
                    </a:lnTo>
                    <a:lnTo>
                      <a:pt x="8" y="50"/>
                    </a:lnTo>
                    <a:lnTo>
                      <a:pt x="14" y="64"/>
                    </a:lnTo>
                    <a:lnTo>
                      <a:pt x="20" y="80"/>
                    </a:lnTo>
                    <a:lnTo>
                      <a:pt x="28" y="92"/>
                    </a:lnTo>
                    <a:lnTo>
                      <a:pt x="38" y="106"/>
                    </a:lnTo>
                    <a:lnTo>
                      <a:pt x="48" y="118"/>
                    </a:lnTo>
                    <a:lnTo>
                      <a:pt x="60" y="128"/>
                    </a:lnTo>
                    <a:lnTo>
                      <a:pt x="74" y="138"/>
                    </a:lnTo>
                    <a:lnTo>
                      <a:pt x="86" y="146"/>
                    </a:lnTo>
                    <a:lnTo>
                      <a:pt x="102" y="152"/>
                    </a:lnTo>
                    <a:lnTo>
                      <a:pt x="116" y="158"/>
                    </a:lnTo>
                    <a:lnTo>
                      <a:pt x="132" y="162"/>
                    </a:lnTo>
                    <a:lnTo>
                      <a:pt x="148" y="164"/>
                    </a:lnTo>
                    <a:lnTo>
                      <a:pt x="166" y="166"/>
                    </a:lnTo>
                    <a:lnTo>
                      <a:pt x="166" y="166"/>
                    </a:lnTo>
                    <a:lnTo>
                      <a:pt x="182" y="164"/>
                    </a:lnTo>
                    <a:lnTo>
                      <a:pt x="200" y="162"/>
                    </a:lnTo>
                    <a:lnTo>
                      <a:pt x="214" y="158"/>
                    </a:lnTo>
                    <a:lnTo>
                      <a:pt x="230" y="152"/>
                    </a:lnTo>
                    <a:lnTo>
                      <a:pt x="244" y="146"/>
                    </a:lnTo>
                    <a:lnTo>
                      <a:pt x="258" y="138"/>
                    </a:lnTo>
                    <a:lnTo>
                      <a:pt x="270" y="128"/>
                    </a:lnTo>
                    <a:lnTo>
                      <a:pt x="282" y="118"/>
                    </a:lnTo>
                    <a:lnTo>
                      <a:pt x="294" y="106"/>
                    </a:lnTo>
                    <a:lnTo>
                      <a:pt x="302" y="92"/>
                    </a:lnTo>
                    <a:lnTo>
                      <a:pt x="312" y="80"/>
                    </a:lnTo>
                    <a:lnTo>
                      <a:pt x="318" y="64"/>
                    </a:lnTo>
                    <a:lnTo>
                      <a:pt x="324" y="50"/>
                    </a:lnTo>
                    <a:lnTo>
                      <a:pt x="328" y="34"/>
                    </a:lnTo>
                    <a:lnTo>
                      <a:pt x="330" y="18"/>
                    </a:lnTo>
                    <a:lnTo>
                      <a:pt x="332" y="0"/>
                    </a:lnTo>
                    <a:lnTo>
                      <a:pt x="332" y="0"/>
                    </a:lnTo>
                    <a:lnTo>
                      <a:pt x="330" y="0"/>
                    </a:lnTo>
                    <a:lnTo>
                      <a:pt x="302" y="0"/>
                    </a:lnTo>
                    <a:lnTo>
                      <a:pt x="302" y="0"/>
                    </a:lnTo>
                    <a:lnTo>
                      <a:pt x="304" y="0"/>
                    </a:ln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0"/>
              <p:cNvSpPr>
                <a:spLocks noEditPoints="1"/>
              </p:cNvSpPr>
              <p:nvPr/>
            </p:nvSpPr>
            <p:spPr bwMode="auto">
              <a:xfrm>
                <a:off x="2645" y="1385"/>
                <a:ext cx="470" cy="470"/>
              </a:xfrm>
              <a:custGeom>
                <a:avLst/>
                <a:gdLst>
                  <a:gd name="T0" fmla="*/ 260 w 470"/>
                  <a:gd name="T1" fmla="*/ 468 h 470"/>
                  <a:gd name="T2" fmla="*/ 326 w 470"/>
                  <a:gd name="T3" fmla="*/ 452 h 470"/>
                  <a:gd name="T4" fmla="*/ 386 w 470"/>
                  <a:gd name="T5" fmla="*/ 416 h 470"/>
                  <a:gd name="T6" fmla="*/ 430 w 470"/>
                  <a:gd name="T7" fmla="*/ 366 h 470"/>
                  <a:gd name="T8" fmla="*/ 460 w 470"/>
                  <a:gd name="T9" fmla="*/ 304 h 470"/>
                  <a:gd name="T10" fmla="*/ 470 w 470"/>
                  <a:gd name="T11" fmla="*/ 234 h 470"/>
                  <a:gd name="T12" fmla="*/ 466 w 470"/>
                  <a:gd name="T13" fmla="*/ 188 h 470"/>
                  <a:gd name="T14" fmla="*/ 442 w 470"/>
                  <a:gd name="T15" fmla="*/ 122 h 470"/>
                  <a:gd name="T16" fmla="*/ 402 w 470"/>
                  <a:gd name="T17" fmla="*/ 68 h 470"/>
                  <a:gd name="T18" fmla="*/ 348 w 470"/>
                  <a:gd name="T19" fmla="*/ 28 h 470"/>
                  <a:gd name="T20" fmla="*/ 282 w 470"/>
                  <a:gd name="T21" fmla="*/ 4 h 470"/>
                  <a:gd name="T22" fmla="*/ 236 w 470"/>
                  <a:gd name="T23" fmla="*/ 0 h 470"/>
                  <a:gd name="T24" fmla="*/ 166 w 470"/>
                  <a:gd name="T25" fmla="*/ 10 h 470"/>
                  <a:gd name="T26" fmla="*/ 104 w 470"/>
                  <a:gd name="T27" fmla="*/ 40 h 470"/>
                  <a:gd name="T28" fmla="*/ 54 w 470"/>
                  <a:gd name="T29" fmla="*/ 84 h 470"/>
                  <a:gd name="T30" fmla="*/ 18 w 470"/>
                  <a:gd name="T31" fmla="*/ 142 h 470"/>
                  <a:gd name="T32" fmla="*/ 2 w 470"/>
                  <a:gd name="T33" fmla="*/ 210 h 470"/>
                  <a:gd name="T34" fmla="*/ 2 w 470"/>
                  <a:gd name="T35" fmla="*/ 258 h 470"/>
                  <a:gd name="T36" fmla="*/ 18 w 470"/>
                  <a:gd name="T37" fmla="*/ 326 h 470"/>
                  <a:gd name="T38" fmla="*/ 54 w 470"/>
                  <a:gd name="T39" fmla="*/ 384 h 470"/>
                  <a:gd name="T40" fmla="*/ 104 w 470"/>
                  <a:gd name="T41" fmla="*/ 430 h 470"/>
                  <a:gd name="T42" fmla="*/ 166 w 470"/>
                  <a:gd name="T43" fmla="*/ 460 h 470"/>
                  <a:gd name="T44" fmla="*/ 236 w 470"/>
                  <a:gd name="T45" fmla="*/ 470 h 470"/>
                  <a:gd name="T46" fmla="*/ 236 w 470"/>
                  <a:gd name="T47" fmla="*/ 28 h 470"/>
                  <a:gd name="T48" fmla="*/ 296 w 470"/>
                  <a:gd name="T49" fmla="*/ 36 h 470"/>
                  <a:gd name="T50" fmla="*/ 352 w 470"/>
                  <a:gd name="T51" fmla="*/ 62 h 470"/>
                  <a:gd name="T52" fmla="*/ 396 w 470"/>
                  <a:gd name="T53" fmla="*/ 102 h 470"/>
                  <a:gd name="T54" fmla="*/ 426 w 470"/>
                  <a:gd name="T55" fmla="*/ 154 h 470"/>
                  <a:gd name="T56" fmla="*/ 442 w 470"/>
                  <a:gd name="T57" fmla="*/ 214 h 470"/>
                  <a:gd name="T58" fmla="*/ 442 w 470"/>
                  <a:gd name="T59" fmla="*/ 256 h 470"/>
                  <a:gd name="T60" fmla="*/ 426 w 470"/>
                  <a:gd name="T61" fmla="*/ 316 h 470"/>
                  <a:gd name="T62" fmla="*/ 396 w 470"/>
                  <a:gd name="T63" fmla="*/ 366 h 470"/>
                  <a:gd name="T64" fmla="*/ 352 w 470"/>
                  <a:gd name="T65" fmla="*/ 406 h 470"/>
                  <a:gd name="T66" fmla="*/ 296 w 470"/>
                  <a:gd name="T67" fmla="*/ 432 h 470"/>
                  <a:gd name="T68" fmla="*/ 236 w 470"/>
                  <a:gd name="T69" fmla="*/ 442 h 470"/>
                  <a:gd name="T70" fmla="*/ 194 w 470"/>
                  <a:gd name="T71" fmla="*/ 438 h 470"/>
                  <a:gd name="T72" fmla="*/ 136 w 470"/>
                  <a:gd name="T73" fmla="*/ 416 h 470"/>
                  <a:gd name="T74" fmla="*/ 88 w 470"/>
                  <a:gd name="T75" fmla="*/ 382 h 470"/>
                  <a:gd name="T76" fmla="*/ 52 w 470"/>
                  <a:gd name="T77" fmla="*/ 334 h 470"/>
                  <a:gd name="T78" fmla="*/ 32 w 470"/>
                  <a:gd name="T79" fmla="*/ 276 h 470"/>
                  <a:gd name="T80" fmla="*/ 28 w 470"/>
                  <a:gd name="T81" fmla="*/ 234 h 470"/>
                  <a:gd name="T82" fmla="*/ 38 w 470"/>
                  <a:gd name="T83" fmla="*/ 172 h 470"/>
                  <a:gd name="T84" fmla="*/ 64 w 470"/>
                  <a:gd name="T85" fmla="*/ 118 h 470"/>
                  <a:gd name="T86" fmla="*/ 104 w 470"/>
                  <a:gd name="T87" fmla="*/ 74 h 470"/>
                  <a:gd name="T88" fmla="*/ 154 w 470"/>
                  <a:gd name="T89" fmla="*/ 44 h 470"/>
                  <a:gd name="T90" fmla="*/ 214 w 470"/>
                  <a:gd name="T91" fmla="*/ 2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6" y="470"/>
                    </a:moveTo>
                    <a:lnTo>
                      <a:pt x="236" y="470"/>
                    </a:lnTo>
                    <a:lnTo>
                      <a:pt x="260" y="468"/>
                    </a:lnTo>
                    <a:lnTo>
                      <a:pt x="282" y="466"/>
                    </a:lnTo>
                    <a:lnTo>
                      <a:pt x="306" y="460"/>
                    </a:lnTo>
                    <a:lnTo>
                      <a:pt x="326" y="452"/>
                    </a:lnTo>
                    <a:lnTo>
                      <a:pt x="348" y="442"/>
                    </a:lnTo>
                    <a:lnTo>
                      <a:pt x="366" y="430"/>
                    </a:lnTo>
                    <a:lnTo>
                      <a:pt x="386" y="416"/>
                    </a:lnTo>
                    <a:lnTo>
                      <a:pt x="402" y="400"/>
                    </a:lnTo>
                    <a:lnTo>
                      <a:pt x="416" y="384"/>
                    </a:lnTo>
                    <a:lnTo>
                      <a:pt x="430" y="366"/>
                    </a:lnTo>
                    <a:lnTo>
                      <a:pt x="442" y="346"/>
                    </a:lnTo>
                    <a:lnTo>
                      <a:pt x="452" y="326"/>
                    </a:lnTo>
                    <a:lnTo>
                      <a:pt x="460" y="304"/>
                    </a:lnTo>
                    <a:lnTo>
                      <a:pt x="466" y="282"/>
                    </a:lnTo>
                    <a:lnTo>
                      <a:pt x="470" y="258"/>
                    </a:lnTo>
                    <a:lnTo>
                      <a:pt x="470" y="234"/>
                    </a:lnTo>
                    <a:lnTo>
                      <a:pt x="470" y="234"/>
                    </a:lnTo>
                    <a:lnTo>
                      <a:pt x="470" y="210"/>
                    </a:lnTo>
                    <a:lnTo>
                      <a:pt x="466" y="188"/>
                    </a:lnTo>
                    <a:lnTo>
                      <a:pt x="460" y="164"/>
                    </a:lnTo>
                    <a:lnTo>
                      <a:pt x="452" y="142"/>
                    </a:lnTo>
                    <a:lnTo>
                      <a:pt x="442" y="122"/>
                    </a:lnTo>
                    <a:lnTo>
                      <a:pt x="430" y="102"/>
                    </a:lnTo>
                    <a:lnTo>
                      <a:pt x="416" y="84"/>
                    </a:lnTo>
                    <a:lnTo>
                      <a:pt x="402" y="68"/>
                    </a:lnTo>
                    <a:lnTo>
                      <a:pt x="386" y="52"/>
                    </a:lnTo>
                    <a:lnTo>
                      <a:pt x="366" y="40"/>
                    </a:lnTo>
                    <a:lnTo>
                      <a:pt x="348" y="28"/>
                    </a:lnTo>
                    <a:lnTo>
                      <a:pt x="326" y="18"/>
                    </a:lnTo>
                    <a:lnTo>
                      <a:pt x="306" y="10"/>
                    </a:lnTo>
                    <a:lnTo>
                      <a:pt x="282" y="4"/>
                    </a:lnTo>
                    <a:lnTo>
                      <a:pt x="260" y="0"/>
                    </a:lnTo>
                    <a:lnTo>
                      <a:pt x="236" y="0"/>
                    </a:lnTo>
                    <a:lnTo>
                      <a:pt x="236" y="0"/>
                    </a:lnTo>
                    <a:lnTo>
                      <a:pt x="212" y="0"/>
                    </a:lnTo>
                    <a:lnTo>
                      <a:pt x="188" y="4"/>
                    </a:lnTo>
                    <a:lnTo>
                      <a:pt x="166" y="10"/>
                    </a:lnTo>
                    <a:lnTo>
                      <a:pt x="144" y="18"/>
                    </a:lnTo>
                    <a:lnTo>
                      <a:pt x="124" y="28"/>
                    </a:lnTo>
                    <a:lnTo>
                      <a:pt x="104" y="40"/>
                    </a:lnTo>
                    <a:lnTo>
                      <a:pt x="86" y="52"/>
                    </a:lnTo>
                    <a:lnTo>
                      <a:pt x="68" y="68"/>
                    </a:lnTo>
                    <a:lnTo>
                      <a:pt x="54" y="84"/>
                    </a:lnTo>
                    <a:lnTo>
                      <a:pt x="40" y="102"/>
                    </a:lnTo>
                    <a:lnTo>
                      <a:pt x="28" y="122"/>
                    </a:lnTo>
                    <a:lnTo>
                      <a:pt x="18" y="142"/>
                    </a:lnTo>
                    <a:lnTo>
                      <a:pt x="10" y="164"/>
                    </a:lnTo>
                    <a:lnTo>
                      <a:pt x="4" y="188"/>
                    </a:lnTo>
                    <a:lnTo>
                      <a:pt x="2" y="210"/>
                    </a:lnTo>
                    <a:lnTo>
                      <a:pt x="0" y="234"/>
                    </a:lnTo>
                    <a:lnTo>
                      <a:pt x="0" y="234"/>
                    </a:lnTo>
                    <a:lnTo>
                      <a:pt x="2" y="258"/>
                    </a:lnTo>
                    <a:lnTo>
                      <a:pt x="4" y="282"/>
                    </a:lnTo>
                    <a:lnTo>
                      <a:pt x="10" y="304"/>
                    </a:lnTo>
                    <a:lnTo>
                      <a:pt x="18" y="326"/>
                    </a:lnTo>
                    <a:lnTo>
                      <a:pt x="28" y="346"/>
                    </a:lnTo>
                    <a:lnTo>
                      <a:pt x="40" y="366"/>
                    </a:lnTo>
                    <a:lnTo>
                      <a:pt x="54" y="384"/>
                    </a:lnTo>
                    <a:lnTo>
                      <a:pt x="68" y="400"/>
                    </a:lnTo>
                    <a:lnTo>
                      <a:pt x="86" y="416"/>
                    </a:lnTo>
                    <a:lnTo>
                      <a:pt x="104" y="430"/>
                    </a:lnTo>
                    <a:lnTo>
                      <a:pt x="124" y="442"/>
                    </a:lnTo>
                    <a:lnTo>
                      <a:pt x="144" y="452"/>
                    </a:lnTo>
                    <a:lnTo>
                      <a:pt x="166" y="460"/>
                    </a:lnTo>
                    <a:lnTo>
                      <a:pt x="188" y="466"/>
                    </a:lnTo>
                    <a:lnTo>
                      <a:pt x="212" y="468"/>
                    </a:lnTo>
                    <a:lnTo>
                      <a:pt x="236" y="470"/>
                    </a:lnTo>
                    <a:lnTo>
                      <a:pt x="236" y="470"/>
                    </a:lnTo>
                    <a:close/>
                    <a:moveTo>
                      <a:pt x="236" y="28"/>
                    </a:moveTo>
                    <a:lnTo>
                      <a:pt x="236" y="28"/>
                    </a:lnTo>
                    <a:lnTo>
                      <a:pt x="256" y="28"/>
                    </a:lnTo>
                    <a:lnTo>
                      <a:pt x="278" y="32"/>
                    </a:lnTo>
                    <a:lnTo>
                      <a:pt x="296" y="36"/>
                    </a:lnTo>
                    <a:lnTo>
                      <a:pt x="316" y="44"/>
                    </a:lnTo>
                    <a:lnTo>
                      <a:pt x="334" y="52"/>
                    </a:lnTo>
                    <a:lnTo>
                      <a:pt x="352" y="62"/>
                    </a:lnTo>
                    <a:lnTo>
                      <a:pt x="368" y="74"/>
                    </a:lnTo>
                    <a:lnTo>
                      <a:pt x="382" y="88"/>
                    </a:lnTo>
                    <a:lnTo>
                      <a:pt x="396" y="102"/>
                    </a:lnTo>
                    <a:lnTo>
                      <a:pt x="408" y="118"/>
                    </a:lnTo>
                    <a:lnTo>
                      <a:pt x="418" y="136"/>
                    </a:lnTo>
                    <a:lnTo>
                      <a:pt x="426" y="154"/>
                    </a:lnTo>
                    <a:lnTo>
                      <a:pt x="434" y="172"/>
                    </a:lnTo>
                    <a:lnTo>
                      <a:pt x="438" y="192"/>
                    </a:lnTo>
                    <a:lnTo>
                      <a:pt x="442" y="214"/>
                    </a:lnTo>
                    <a:lnTo>
                      <a:pt x="442" y="234"/>
                    </a:lnTo>
                    <a:lnTo>
                      <a:pt x="442" y="234"/>
                    </a:lnTo>
                    <a:lnTo>
                      <a:pt x="442" y="256"/>
                    </a:lnTo>
                    <a:lnTo>
                      <a:pt x="438" y="276"/>
                    </a:lnTo>
                    <a:lnTo>
                      <a:pt x="434" y="296"/>
                    </a:lnTo>
                    <a:lnTo>
                      <a:pt x="426" y="316"/>
                    </a:lnTo>
                    <a:lnTo>
                      <a:pt x="418" y="334"/>
                    </a:lnTo>
                    <a:lnTo>
                      <a:pt x="408" y="350"/>
                    </a:lnTo>
                    <a:lnTo>
                      <a:pt x="396" y="366"/>
                    </a:lnTo>
                    <a:lnTo>
                      <a:pt x="382" y="382"/>
                    </a:lnTo>
                    <a:lnTo>
                      <a:pt x="368" y="394"/>
                    </a:lnTo>
                    <a:lnTo>
                      <a:pt x="352" y="406"/>
                    </a:lnTo>
                    <a:lnTo>
                      <a:pt x="334" y="416"/>
                    </a:lnTo>
                    <a:lnTo>
                      <a:pt x="316" y="426"/>
                    </a:lnTo>
                    <a:lnTo>
                      <a:pt x="296" y="432"/>
                    </a:lnTo>
                    <a:lnTo>
                      <a:pt x="278" y="438"/>
                    </a:lnTo>
                    <a:lnTo>
                      <a:pt x="256" y="440"/>
                    </a:lnTo>
                    <a:lnTo>
                      <a:pt x="236" y="442"/>
                    </a:lnTo>
                    <a:lnTo>
                      <a:pt x="236" y="442"/>
                    </a:lnTo>
                    <a:lnTo>
                      <a:pt x="214" y="440"/>
                    </a:lnTo>
                    <a:lnTo>
                      <a:pt x="194" y="438"/>
                    </a:lnTo>
                    <a:lnTo>
                      <a:pt x="174" y="432"/>
                    </a:lnTo>
                    <a:lnTo>
                      <a:pt x="154" y="426"/>
                    </a:lnTo>
                    <a:lnTo>
                      <a:pt x="136" y="416"/>
                    </a:lnTo>
                    <a:lnTo>
                      <a:pt x="120" y="406"/>
                    </a:lnTo>
                    <a:lnTo>
                      <a:pt x="104" y="394"/>
                    </a:lnTo>
                    <a:lnTo>
                      <a:pt x="88" y="382"/>
                    </a:lnTo>
                    <a:lnTo>
                      <a:pt x="76" y="366"/>
                    </a:lnTo>
                    <a:lnTo>
                      <a:pt x="64" y="350"/>
                    </a:lnTo>
                    <a:lnTo>
                      <a:pt x="52" y="334"/>
                    </a:lnTo>
                    <a:lnTo>
                      <a:pt x="44" y="316"/>
                    </a:lnTo>
                    <a:lnTo>
                      <a:pt x="38" y="296"/>
                    </a:lnTo>
                    <a:lnTo>
                      <a:pt x="32" y="276"/>
                    </a:lnTo>
                    <a:lnTo>
                      <a:pt x="28" y="256"/>
                    </a:lnTo>
                    <a:lnTo>
                      <a:pt x="28" y="234"/>
                    </a:lnTo>
                    <a:lnTo>
                      <a:pt x="28" y="234"/>
                    </a:lnTo>
                    <a:lnTo>
                      <a:pt x="28" y="214"/>
                    </a:lnTo>
                    <a:lnTo>
                      <a:pt x="32" y="192"/>
                    </a:lnTo>
                    <a:lnTo>
                      <a:pt x="38" y="172"/>
                    </a:lnTo>
                    <a:lnTo>
                      <a:pt x="44" y="154"/>
                    </a:lnTo>
                    <a:lnTo>
                      <a:pt x="52" y="136"/>
                    </a:lnTo>
                    <a:lnTo>
                      <a:pt x="64" y="118"/>
                    </a:lnTo>
                    <a:lnTo>
                      <a:pt x="76" y="102"/>
                    </a:lnTo>
                    <a:lnTo>
                      <a:pt x="88" y="88"/>
                    </a:lnTo>
                    <a:lnTo>
                      <a:pt x="104" y="74"/>
                    </a:lnTo>
                    <a:lnTo>
                      <a:pt x="120" y="62"/>
                    </a:lnTo>
                    <a:lnTo>
                      <a:pt x="136" y="52"/>
                    </a:lnTo>
                    <a:lnTo>
                      <a:pt x="154" y="44"/>
                    </a:lnTo>
                    <a:lnTo>
                      <a:pt x="174" y="36"/>
                    </a:lnTo>
                    <a:lnTo>
                      <a:pt x="194" y="32"/>
                    </a:lnTo>
                    <a:lnTo>
                      <a:pt x="214" y="28"/>
                    </a:lnTo>
                    <a:lnTo>
                      <a:pt x="236" y="28"/>
                    </a:lnTo>
                    <a:lnTo>
                      <a:pt x="236"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41"/>
              <p:cNvSpPr>
                <a:spLocks/>
              </p:cNvSpPr>
              <p:nvPr/>
            </p:nvSpPr>
            <p:spPr bwMode="auto">
              <a:xfrm>
                <a:off x="2797" y="1555"/>
                <a:ext cx="40" cy="42"/>
              </a:xfrm>
              <a:custGeom>
                <a:avLst/>
                <a:gdLst>
                  <a:gd name="T0" fmla="*/ 40 w 40"/>
                  <a:gd name="T1" fmla="*/ 22 h 42"/>
                  <a:gd name="T2" fmla="*/ 40 w 40"/>
                  <a:gd name="T3" fmla="*/ 22 h 42"/>
                  <a:gd name="T4" fmla="*/ 40 w 40"/>
                  <a:gd name="T5" fmla="*/ 30 h 42"/>
                  <a:gd name="T6" fmla="*/ 34 w 40"/>
                  <a:gd name="T7" fmla="*/ 36 h 42"/>
                  <a:gd name="T8" fmla="*/ 28 w 40"/>
                  <a:gd name="T9" fmla="*/ 40 h 42"/>
                  <a:gd name="T10" fmla="*/ 20 w 40"/>
                  <a:gd name="T11" fmla="*/ 42 h 42"/>
                  <a:gd name="T12" fmla="*/ 20 w 40"/>
                  <a:gd name="T13" fmla="*/ 42 h 42"/>
                  <a:gd name="T14" fmla="*/ 12 w 40"/>
                  <a:gd name="T15" fmla="*/ 40 h 42"/>
                  <a:gd name="T16" fmla="*/ 6 w 40"/>
                  <a:gd name="T17" fmla="*/ 36 h 42"/>
                  <a:gd name="T18" fmla="*/ 2 w 40"/>
                  <a:gd name="T19" fmla="*/ 30 h 42"/>
                  <a:gd name="T20" fmla="*/ 0 w 40"/>
                  <a:gd name="T21" fmla="*/ 22 h 42"/>
                  <a:gd name="T22" fmla="*/ 0 w 40"/>
                  <a:gd name="T23" fmla="*/ 22 h 42"/>
                  <a:gd name="T24" fmla="*/ 2 w 40"/>
                  <a:gd name="T25" fmla="*/ 14 h 42"/>
                  <a:gd name="T26" fmla="*/ 6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40 w 40"/>
                  <a:gd name="T39" fmla="*/ 14 h 42"/>
                  <a:gd name="T40" fmla="*/ 40 w 40"/>
                  <a:gd name="T41" fmla="*/ 22 h 42"/>
                  <a:gd name="T42" fmla="*/ 40 w 40"/>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2"/>
                    </a:moveTo>
                    <a:lnTo>
                      <a:pt x="40" y="22"/>
                    </a:lnTo>
                    <a:lnTo>
                      <a:pt x="40" y="30"/>
                    </a:lnTo>
                    <a:lnTo>
                      <a:pt x="34" y="36"/>
                    </a:lnTo>
                    <a:lnTo>
                      <a:pt x="28" y="40"/>
                    </a:lnTo>
                    <a:lnTo>
                      <a:pt x="20" y="42"/>
                    </a:lnTo>
                    <a:lnTo>
                      <a:pt x="20" y="42"/>
                    </a:lnTo>
                    <a:lnTo>
                      <a:pt x="12" y="40"/>
                    </a:lnTo>
                    <a:lnTo>
                      <a:pt x="6" y="36"/>
                    </a:lnTo>
                    <a:lnTo>
                      <a:pt x="2" y="30"/>
                    </a:lnTo>
                    <a:lnTo>
                      <a:pt x="0" y="22"/>
                    </a:lnTo>
                    <a:lnTo>
                      <a:pt x="0" y="22"/>
                    </a:lnTo>
                    <a:lnTo>
                      <a:pt x="2" y="14"/>
                    </a:lnTo>
                    <a:lnTo>
                      <a:pt x="6" y="6"/>
                    </a:lnTo>
                    <a:lnTo>
                      <a:pt x="12" y="2"/>
                    </a:lnTo>
                    <a:lnTo>
                      <a:pt x="20" y="0"/>
                    </a:lnTo>
                    <a:lnTo>
                      <a:pt x="20" y="0"/>
                    </a:lnTo>
                    <a:lnTo>
                      <a:pt x="28" y="2"/>
                    </a:lnTo>
                    <a:lnTo>
                      <a:pt x="34" y="6"/>
                    </a:lnTo>
                    <a:lnTo>
                      <a:pt x="40" y="14"/>
                    </a:lnTo>
                    <a:lnTo>
                      <a:pt x="40" y="22"/>
                    </a:lnTo>
                    <a:lnTo>
                      <a:pt x="4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42"/>
              <p:cNvSpPr>
                <a:spLocks/>
              </p:cNvSpPr>
              <p:nvPr/>
            </p:nvSpPr>
            <p:spPr bwMode="auto">
              <a:xfrm>
                <a:off x="2925" y="1555"/>
                <a:ext cx="42" cy="42"/>
              </a:xfrm>
              <a:custGeom>
                <a:avLst/>
                <a:gdLst>
                  <a:gd name="T0" fmla="*/ 42 w 42"/>
                  <a:gd name="T1" fmla="*/ 22 h 42"/>
                  <a:gd name="T2" fmla="*/ 42 w 42"/>
                  <a:gd name="T3" fmla="*/ 22 h 42"/>
                  <a:gd name="T4" fmla="*/ 40 w 42"/>
                  <a:gd name="T5" fmla="*/ 30 h 42"/>
                  <a:gd name="T6" fmla="*/ 36 w 42"/>
                  <a:gd name="T7" fmla="*/ 36 h 42"/>
                  <a:gd name="T8" fmla="*/ 30 w 42"/>
                  <a:gd name="T9" fmla="*/ 40 h 42"/>
                  <a:gd name="T10" fmla="*/ 22 w 42"/>
                  <a:gd name="T11" fmla="*/ 42 h 42"/>
                  <a:gd name="T12" fmla="*/ 22 w 42"/>
                  <a:gd name="T13" fmla="*/ 42 h 42"/>
                  <a:gd name="T14" fmla="*/ 14 w 42"/>
                  <a:gd name="T15" fmla="*/ 40 h 42"/>
                  <a:gd name="T16" fmla="*/ 6 w 42"/>
                  <a:gd name="T17" fmla="*/ 36 h 42"/>
                  <a:gd name="T18" fmla="*/ 2 w 42"/>
                  <a:gd name="T19" fmla="*/ 30 h 42"/>
                  <a:gd name="T20" fmla="*/ 0 w 42"/>
                  <a:gd name="T21" fmla="*/ 22 h 42"/>
                  <a:gd name="T22" fmla="*/ 0 w 42"/>
                  <a:gd name="T23" fmla="*/ 22 h 42"/>
                  <a:gd name="T24" fmla="*/ 2 w 42"/>
                  <a:gd name="T25" fmla="*/ 14 h 42"/>
                  <a:gd name="T26" fmla="*/ 6 w 42"/>
                  <a:gd name="T27" fmla="*/ 6 h 42"/>
                  <a:gd name="T28" fmla="*/ 14 w 42"/>
                  <a:gd name="T29" fmla="*/ 2 h 42"/>
                  <a:gd name="T30" fmla="*/ 22 w 42"/>
                  <a:gd name="T31" fmla="*/ 0 h 42"/>
                  <a:gd name="T32" fmla="*/ 22 w 42"/>
                  <a:gd name="T33" fmla="*/ 0 h 42"/>
                  <a:gd name="T34" fmla="*/ 30 w 42"/>
                  <a:gd name="T35" fmla="*/ 2 h 42"/>
                  <a:gd name="T36" fmla="*/ 36 w 42"/>
                  <a:gd name="T37" fmla="*/ 6 h 42"/>
                  <a:gd name="T38" fmla="*/ 40 w 42"/>
                  <a:gd name="T39" fmla="*/ 14 h 42"/>
                  <a:gd name="T40" fmla="*/ 42 w 42"/>
                  <a:gd name="T41" fmla="*/ 22 h 42"/>
                  <a:gd name="T42" fmla="*/ 42 w 42"/>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42" y="22"/>
                    </a:moveTo>
                    <a:lnTo>
                      <a:pt x="42" y="22"/>
                    </a:lnTo>
                    <a:lnTo>
                      <a:pt x="40" y="30"/>
                    </a:lnTo>
                    <a:lnTo>
                      <a:pt x="36" y="36"/>
                    </a:lnTo>
                    <a:lnTo>
                      <a:pt x="30" y="40"/>
                    </a:lnTo>
                    <a:lnTo>
                      <a:pt x="22" y="42"/>
                    </a:lnTo>
                    <a:lnTo>
                      <a:pt x="22" y="42"/>
                    </a:lnTo>
                    <a:lnTo>
                      <a:pt x="14" y="40"/>
                    </a:lnTo>
                    <a:lnTo>
                      <a:pt x="6" y="36"/>
                    </a:lnTo>
                    <a:lnTo>
                      <a:pt x="2" y="30"/>
                    </a:lnTo>
                    <a:lnTo>
                      <a:pt x="0" y="22"/>
                    </a:lnTo>
                    <a:lnTo>
                      <a:pt x="0" y="22"/>
                    </a:lnTo>
                    <a:lnTo>
                      <a:pt x="2" y="14"/>
                    </a:lnTo>
                    <a:lnTo>
                      <a:pt x="6" y="6"/>
                    </a:lnTo>
                    <a:lnTo>
                      <a:pt x="14" y="2"/>
                    </a:lnTo>
                    <a:lnTo>
                      <a:pt x="22" y="0"/>
                    </a:lnTo>
                    <a:lnTo>
                      <a:pt x="22" y="0"/>
                    </a:lnTo>
                    <a:lnTo>
                      <a:pt x="30" y="2"/>
                    </a:lnTo>
                    <a:lnTo>
                      <a:pt x="36" y="6"/>
                    </a:lnTo>
                    <a:lnTo>
                      <a:pt x="40" y="14"/>
                    </a:lnTo>
                    <a:lnTo>
                      <a:pt x="42" y="22"/>
                    </a:lnTo>
                    <a:lnTo>
                      <a:pt x="4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60" name="Straight Connector 59"/>
            <p:cNvCxnSpPr/>
            <p:nvPr/>
          </p:nvCxnSpPr>
          <p:spPr>
            <a:xfrm>
              <a:off x="400920" y="3622387"/>
              <a:ext cx="8369300" cy="0"/>
            </a:xfrm>
            <a:prstGeom prst="line">
              <a:avLst/>
            </a:prstGeom>
            <a:ln w="9525" cap="rnd">
              <a:gradFill>
                <a:gsLst>
                  <a:gs pos="0">
                    <a:schemeClr val="bg1">
                      <a:lumMod val="85000"/>
                    </a:schemeClr>
                  </a:gs>
                  <a:gs pos="100000">
                    <a:schemeClr val="bg1">
                      <a:lumMod val="7500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962018" y="2334001"/>
              <a:ext cx="0" cy="2623147"/>
            </a:xfrm>
            <a:prstGeom prst="line">
              <a:avLst/>
            </a:prstGeom>
            <a:ln w="9525" cap="rnd">
              <a:gradFill>
                <a:gsLst>
                  <a:gs pos="0">
                    <a:schemeClr val="bg1">
                      <a:lumMod val="85000"/>
                    </a:schemeClr>
                  </a:gs>
                  <a:gs pos="100000">
                    <a:schemeClr val="bg1">
                      <a:lumMod val="7500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709821" y="2334001"/>
              <a:ext cx="0" cy="2623147"/>
            </a:xfrm>
            <a:prstGeom prst="line">
              <a:avLst/>
            </a:prstGeom>
            <a:ln w="9525" cap="rnd">
              <a:gradFill>
                <a:gsLst>
                  <a:gs pos="0">
                    <a:schemeClr val="bg1">
                      <a:lumMod val="85000"/>
                    </a:schemeClr>
                  </a:gs>
                  <a:gs pos="100000">
                    <a:schemeClr val="bg1">
                      <a:lumMod val="7500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439456" y="2381391"/>
              <a:ext cx="0" cy="2623147"/>
            </a:xfrm>
            <a:prstGeom prst="line">
              <a:avLst/>
            </a:prstGeom>
            <a:ln w="9525" cap="rnd">
              <a:gradFill>
                <a:gsLst>
                  <a:gs pos="0">
                    <a:schemeClr val="bg1">
                      <a:lumMod val="85000"/>
                    </a:schemeClr>
                  </a:gs>
                  <a:gs pos="100000">
                    <a:schemeClr val="bg1">
                      <a:lumMod val="7500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169090" y="2381391"/>
              <a:ext cx="0" cy="2623147"/>
            </a:xfrm>
            <a:prstGeom prst="line">
              <a:avLst/>
            </a:prstGeom>
            <a:ln w="9525" cap="rnd">
              <a:gradFill>
                <a:gsLst>
                  <a:gs pos="0">
                    <a:schemeClr val="bg1">
                      <a:lumMod val="85000"/>
                    </a:schemeClr>
                  </a:gs>
                  <a:gs pos="100000">
                    <a:schemeClr val="bg1">
                      <a:lumMod val="7500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1503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968" y="2813351"/>
            <a:ext cx="6263015" cy="994172"/>
          </a:xfrm>
        </p:spPr>
        <p:txBody>
          <a:bodyPr>
            <a:noAutofit/>
          </a:bodyPr>
          <a:lstStyle/>
          <a:p>
            <a:pPr lvl="1">
              <a:lnSpc>
                <a:spcPct val="120000"/>
              </a:lnSpc>
              <a:spcAft>
                <a:spcPts val="450"/>
              </a:spcAft>
            </a:pPr>
            <a:r>
              <a:rPr lang="en-US" sz="4950" b="1" i="1" dirty="0">
                <a:latin typeface="+mj-lt"/>
              </a:rPr>
              <a:t>How are you going to</a:t>
            </a:r>
            <a:br>
              <a:rPr lang="en-US" sz="4950" b="1" i="1" dirty="0">
                <a:latin typeface="+mj-lt"/>
              </a:rPr>
            </a:br>
            <a:r>
              <a:rPr lang="en-US" sz="4950" b="1" i="1" u="sng" dirty="0">
                <a:solidFill>
                  <a:schemeClr val="accent6"/>
                </a:solidFill>
                <a:latin typeface="+mj-lt"/>
              </a:rPr>
              <a:t>STOP IT ? </a:t>
            </a:r>
            <a:r>
              <a:rPr lang="en-US" sz="4950" b="1" i="1" dirty="0">
                <a:latin typeface="+mj-lt"/>
              </a:rPr>
              <a:t/>
            </a:r>
            <a:br>
              <a:rPr lang="en-US" sz="4950" b="1" i="1" dirty="0">
                <a:latin typeface="+mj-lt"/>
              </a:rPr>
            </a:br>
            <a:r>
              <a:rPr lang="en-US" sz="1350" b="1" i="1" dirty="0">
                <a:latin typeface="+mj-lt"/>
              </a:rPr>
              <a:t/>
            </a:r>
            <a:br>
              <a:rPr lang="en-US" sz="1350" b="1" i="1" dirty="0">
                <a:latin typeface="+mj-lt"/>
              </a:rPr>
            </a:br>
            <a:endParaRPr lang="en-US" sz="4950" b="1" i="1" dirty="0">
              <a:solidFill>
                <a:srgbClr val="000000"/>
              </a:solidFill>
              <a:latin typeface="+mj-lt"/>
              <a:cs typeface="Rancho"/>
            </a:endParaRPr>
          </a:p>
        </p:txBody>
      </p:sp>
      <p:pic>
        <p:nvPicPr>
          <p:cNvPr id="3" name="Picture 2"/>
          <p:cNvPicPr>
            <a:picLocks noChangeAspect="1"/>
          </p:cNvPicPr>
          <p:nvPr/>
        </p:nvPicPr>
        <p:blipFill>
          <a:blip r:embed="rId2"/>
          <a:stretch>
            <a:fillRect/>
          </a:stretch>
        </p:blipFill>
        <p:spPr>
          <a:xfrm>
            <a:off x="903667" y="955839"/>
            <a:ext cx="524301" cy="512108"/>
          </a:xfrm>
          <a:prstGeom prst="rect">
            <a:avLst/>
          </a:prstGeom>
        </p:spPr>
      </p:pic>
    </p:spTree>
    <p:extLst>
      <p:ext uri="{BB962C8B-B14F-4D97-AF65-F5344CB8AC3E}">
        <p14:creationId xmlns:p14="http://schemas.microsoft.com/office/powerpoint/2010/main" val="16679398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292" y="2813351"/>
            <a:ext cx="6726477" cy="994172"/>
          </a:xfrm>
        </p:spPr>
        <p:txBody>
          <a:bodyPr>
            <a:noAutofit/>
          </a:bodyPr>
          <a:lstStyle/>
          <a:p>
            <a:pPr lvl="1">
              <a:lnSpc>
                <a:spcPct val="120000"/>
              </a:lnSpc>
              <a:spcAft>
                <a:spcPts val="450"/>
              </a:spcAft>
            </a:pPr>
            <a:r>
              <a:rPr lang="en-US" sz="1350" b="1" i="1" dirty="0">
                <a:latin typeface="+mj-lt"/>
              </a:rPr>
              <a:t/>
            </a:r>
            <a:br>
              <a:rPr lang="en-US" sz="1350" b="1" i="1" dirty="0">
                <a:latin typeface="+mj-lt"/>
              </a:rPr>
            </a:br>
            <a:r>
              <a:rPr lang="en-US" sz="4950" b="1" i="1" dirty="0">
                <a:latin typeface="+mj-lt"/>
              </a:rPr>
              <a:t>What’s </a:t>
            </a:r>
            <a:r>
              <a:rPr lang="en-US" sz="4950" b="1" i="1" u="sng" dirty="0">
                <a:solidFill>
                  <a:schemeClr val="accent6"/>
                </a:solidFill>
                <a:latin typeface="+mj-lt"/>
              </a:rPr>
              <a:t>your first move to shifting</a:t>
            </a:r>
            <a:r>
              <a:rPr lang="en-US" sz="4950" b="1" i="1" dirty="0">
                <a:latin typeface="+mj-lt"/>
              </a:rPr>
              <a:t> this counter-productive pattern?</a:t>
            </a:r>
            <a:endParaRPr lang="en-US" sz="4950" b="1" i="1" dirty="0">
              <a:solidFill>
                <a:srgbClr val="000000"/>
              </a:solidFill>
              <a:latin typeface="+mj-lt"/>
              <a:cs typeface="Rancho"/>
            </a:endParaRPr>
          </a:p>
        </p:txBody>
      </p:sp>
      <p:pic>
        <p:nvPicPr>
          <p:cNvPr id="3" name="Picture 2"/>
          <p:cNvPicPr>
            <a:picLocks noChangeAspect="1"/>
          </p:cNvPicPr>
          <p:nvPr/>
        </p:nvPicPr>
        <p:blipFill>
          <a:blip r:embed="rId2"/>
          <a:stretch>
            <a:fillRect/>
          </a:stretch>
        </p:blipFill>
        <p:spPr>
          <a:xfrm>
            <a:off x="577989" y="918262"/>
            <a:ext cx="524301" cy="512108"/>
          </a:xfrm>
          <a:prstGeom prst="rect">
            <a:avLst/>
          </a:prstGeom>
        </p:spPr>
      </p:pic>
    </p:spTree>
    <p:extLst>
      <p:ext uri="{BB962C8B-B14F-4D97-AF65-F5344CB8AC3E}">
        <p14:creationId xmlns:p14="http://schemas.microsoft.com/office/powerpoint/2010/main" val="11621391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904" y="2813351"/>
            <a:ext cx="6162806" cy="994172"/>
          </a:xfrm>
        </p:spPr>
        <p:txBody>
          <a:bodyPr>
            <a:noAutofit/>
          </a:bodyPr>
          <a:lstStyle/>
          <a:p>
            <a:pPr lvl="1">
              <a:lnSpc>
                <a:spcPct val="120000"/>
              </a:lnSpc>
              <a:spcAft>
                <a:spcPts val="450"/>
              </a:spcAft>
            </a:pPr>
            <a:r>
              <a:rPr lang="en-US" sz="4950" b="1" i="1" u="sng" dirty="0">
                <a:solidFill>
                  <a:schemeClr val="accent6"/>
                </a:solidFill>
                <a:latin typeface="+mj-lt"/>
                <a:cs typeface="Rancho"/>
              </a:rPr>
              <a:t>What triggers </a:t>
            </a:r>
            <a:r>
              <a:rPr lang="en-US" sz="4950" b="1" i="1" dirty="0" smtClean="0">
                <a:solidFill>
                  <a:srgbClr val="000000"/>
                </a:solidFill>
                <a:latin typeface="+mj-lt"/>
                <a:cs typeface="Rancho"/>
              </a:rPr>
              <a:t>these </a:t>
            </a:r>
            <a:r>
              <a:rPr lang="en-US" sz="4950" b="1" i="1" dirty="0">
                <a:solidFill>
                  <a:srgbClr val="000000"/>
                </a:solidFill>
                <a:latin typeface="+mj-lt"/>
                <a:cs typeface="Rancho"/>
              </a:rPr>
              <a:t>behaviors? </a:t>
            </a:r>
          </a:p>
        </p:txBody>
      </p:sp>
      <p:sp>
        <p:nvSpPr>
          <p:cNvPr id="3" name="TextBox 2"/>
          <p:cNvSpPr txBox="1"/>
          <p:nvPr/>
        </p:nvSpPr>
        <p:spPr>
          <a:xfrm>
            <a:off x="6776583" y="5711869"/>
            <a:ext cx="1628383" cy="461665"/>
          </a:xfrm>
          <a:prstGeom prst="rect">
            <a:avLst/>
          </a:prstGeom>
          <a:noFill/>
        </p:spPr>
        <p:txBody>
          <a:bodyPr wrap="square" rtlCol="0">
            <a:spAutoFit/>
          </a:bodyPr>
          <a:lstStyle/>
          <a:p>
            <a:pPr defTabSz="457200"/>
            <a:r>
              <a:rPr lang="en-US" sz="2400" dirty="0">
                <a:solidFill>
                  <a:prstClr val="black"/>
                </a:solidFill>
              </a:rPr>
              <a:t>Bonus</a:t>
            </a:r>
          </a:p>
        </p:txBody>
      </p:sp>
      <p:pic>
        <p:nvPicPr>
          <p:cNvPr id="4" name="Picture 3"/>
          <p:cNvPicPr>
            <a:picLocks noChangeAspect="1"/>
          </p:cNvPicPr>
          <p:nvPr/>
        </p:nvPicPr>
        <p:blipFill>
          <a:blip r:embed="rId2"/>
          <a:stretch>
            <a:fillRect/>
          </a:stretch>
        </p:blipFill>
        <p:spPr>
          <a:xfrm>
            <a:off x="915298" y="868158"/>
            <a:ext cx="524301" cy="512108"/>
          </a:xfrm>
          <a:prstGeom prst="rect">
            <a:avLst/>
          </a:prstGeom>
        </p:spPr>
      </p:pic>
    </p:spTree>
    <p:extLst>
      <p:ext uri="{BB962C8B-B14F-4D97-AF65-F5344CB8AC3E}">
        <p14:creationId xmlns:p14="http://schemas.microsoft.com/office/powerpoint/2010/main" val="24226027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493" y="2813351"/>
            <a:ext cx="6588692" cy="994172"/>
          </a:xfrm>
        </p:spPr>
        <p:txBody>
          <a:bodyPr>
            <a:noAutofit/>
          </a:bodyPr>
          <a:lstStyle/>
          <a:p>
            <a:pPr lvl="1">
              <a:lnSpc>
                <a:spcPct val="120000"/>
              </a:lnSpc>
              <a:spcAft>
                <a:spcPts val="450"/>
              </a:spcAft>
            </a:pPr>
            <a:r>
              <a:rPr lang="en-US" sz="4950" b="1" i="1" dirty="0">
                <a:solidFill>
                  <a:srgbClr val="000000"/>
                </a:solidFill>
                <a:latin typeface="+mj-lt"/>
                <a:cs typeface="Rancho"/>
              </a:rPr>
              <a:t>How do you know </a:t>
            </a:r>
            <a:r>
              <a:rPr lang="en-US" sz="4950" b="1" i="1" u="sng" dirty="0">
                <a:solidFill>
                  <a:schemeClr val="accent6"/>
                </a:solidFill>
                <a:latin typeface="+mj-lt"/>
                <a:cs typeface="Rancho"/>
              </a:rPr>
              <a:t>you are about to fall back </a:t>
            </a:r>
            <a:r>
              <a:rPr lang="en-US" sz="4950" b="1" i="1" dirty="0" smtClean="0">
                <a:solidFill>
                  <a:srgbClr val="000000"/>
                </a:solidFill>
                <a:latin typeface="+mj-lt"/>
                <a:cs typeface="Rancho"/>
              </a:rPr>
              <a:t>into </a:t>
            </a:r>
            <a:r>
              <a:rPr lang="en-US" sz="4950" b="1" i="1" dirty="0">
                <a:solidFill>
                  <a:srgbClr val="000000"/>
                </a:solidFill>
                <a:latin typeface="+mj-lt"/>
                <a:cs typeface="Rancho"/>
              </a:rPr>
              <a:t>those behaviors? </a:t>
            </a:r>
          </a:p>
        </p:txBody>
      </p:sp>
      <p:sp>
        <p:nvSpPr>
          <p:cNvPr id="3" name="TextBox 2"/>
          <p:cNvSpPr txBox="1"/>
          <p:nvPr/>
        </p:nvSpPr>
        <p:spPr>
          <a:xfrm>
            <a:off x="6701424" y="5824605"/>
            <a:ext cx="1716066" cy="461665"/>
          </a:xfrm>
          <a:prstGeom prst="rect">
            <a:avLst/>
          </a:prstGeom>
          <a:noFill/>
        </p:spPr>
        <p:txBody>
          <a:bodyPr wrap="square" rtlCol="0">
            <a:spAutoFit/>
          </a:bodyPr>
          <a:lstStyle/>
          <a:p>
            <a:pPr defTabSz="457200"/>
            <a:r>
              <a:rPr lang="en-US" sz="2400" dirty="0">
                <a:solidFill>
                  <a:prstClr val="black"/>
                </a:solidFill>
              </a:rPr>
              <a:t>Bonus</a:t>
            </a:r>
          </a:p>
        </p:txBody>
      </p:sp>
      <p:pic>
        <p:nvPicPr>
          <p:cNvPr id="4" name="Picture 3"/>
          <p:cNvPicPr>
            <a:picLocks noChangeAspect="1"/>
          </p:cNvPicPr>
          <p:nvPr/>
        </p:nvPicPr>
        <p:blipFill>
          <a:blip r:embed="rId2"/>
          <a:stretch>
            <a:fillRect/>
          </a:stretch>
        </p:blipFill>
        <p:spPr>
          <a:xfrm>
            <a:off x="916194" y="980891"/>
            <a:ext cx="524301" cy="512108"/>
          </a:xfrm>
          <a:prstGeom prst="rect">
            <a:avLst/>
          </a:prstGeom>
        </p:spPr>
      </p:pic>
    </p:spTree>
    <p:extLst>
      <p:ext uri="{BB962C8B-B14F-4D97-AF65-F5344CB8AC3E}">
        <p14:creationId xmlns:p14="http://schemas.microsoft.com/office/powerpoint/2010/main" val="13807822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181" y="2813351"/>
            <a:ext cx="6889316" cy="994172"/>
          </a:xfrm>
        </p:spPr>
        <p:txBody>
          <a:bodyPr>
            <a:noAutofit/>
          </a:bodyPr>
          <a:lstStyle/>
          <a:p>
            <a:pPr lvl="1">
              <a:lnSpc>
                <a:spcPct val="120000"/>
              </a:lnSpc>
              <a:spcAft>
                <a:spcPts val="450"/>
              </a:spcAft>
            </a:pPr>
            <a:r>
              <a:rPr lang="en-US" sz="4950" b="1" i="1" dirty="0">
                <a:solidFill>
                  <a:srgbClr val="000000"/>
                </a:solidFill>
                <a:latin typeface="+mj-lt"/>
                <a:cs typeface="Rancho"/>
              </a:rPr>
              <a:t>What do </a:t>
            </a:r>
            <a:r>
              <a:rPr lang="en-US" sz="4950" b="1" i="1" u="sng" dirty="0">
                <a:solidFill>
                  <a:schemeClr val="accent6"/>
                </a:solidFill>
                <a:latin typeface="+mj-lt"/>
                <a:cs typeface="Rancho"/>
              </a:rPr>
              <a:t>you need from others </a:t>
            </a:r>
            <a:r>
              <a:rPr lang="en-US" sz="4950" b="1" i="1" dirty="0">
                <a:solidFill>
                  <a:srgbClr val="000000"/>
                </a:solidFill>
                <a:latin typeface="+mj-lt"/>
                <a:cs typeface="Rancho"/>
              </a:rPr>
              <a:t>to help you </a:t>
            </a:r>
            <a:r>
              <a:rPr lang="en-US" sz="4950" b="1" i="1" u="sng" dirty="0">
                <a:solidFill>
                  <a:schemeClr val="accent6"/>
                </a:solidFill>
                <a:latin typeface="+mj-lt"/>
                <a:cs typeface="Rancho"/>
              </a:rPr>
              <a:t>STOP </a:t>
            </a:r>
            <a:r>
              <a:rPr lang="en-US" sz="4950" b="1" i="1" u="sng" dirty="0" smtClean="0">
                <a:solidFill>
                  <a:schemeClr val="accent6"/>
                </a:solidFill>
                <a:latin typeface="+mj-lt"/>
                <a:cs typeface="Rancho"/>
              </a:rPr>
              <a:t>IT ?</a:t>
            </a:r>
            <a:endParaRPr lang="en-US" sz="4950" b="1" i="1" u="sng" dirty="0">
              <a:solidFill>
                <a:schemeClr val="accent6"/>
              </a:solidFill>
              <a:latin typeface="+mj-lt"/>
              <a:cs typeface="Rancho"/>
            </a:endParaRPr>
          </a:p>
        </p:txBody>
      </p:sp>
      <p:sp>
        <p:nvSpPr>
          <p:cNvPr id="3" name="TextBox 2"/>
          <p:cNvSpPr txBox="1"/>
          <p:nvPr/>
        </p:nvSpPr>
        <p:spPr>
          <a:xfrm>
            <a:off x="7177414" y="5796328"/>
            <a:ext cx="1703540" cy="461665"/>
          </a:xfrm>
          <a:prstGeom prst="rect">
            <a:avLst/>
          </a:prstGeom>
          <a:noFill/>
        </p:spPr>
        <p:txBody>
          <a:bodyPr wrap="square" rtlCol="0">
            <a:spAutoFit/>
          </a:bodyPr>
          <a:lstStyle/>
          <a:p>
            <a:pPr defTabSz="457200"/>
            <a:r>
              <a:rPr lang="en-US" sz="2400" dirty="0">
                <a:solidFill>
                  <a:prstClr val="black"/>
                </a:solidFill>
              </a:rPr>
              <a:t>Bonus</a:t>
            </a:r>
          </a:p>
        </p:txBody>
      </p:sp>
      <p:pic>
        <p:nvPicPr>
          <p:cNvPr id="4" name="Picture 3"/>
          <p:cNvPicPr>
            <a:picLocks noChangeAspect="1"/>
          </p:cNvPicPr>
          <p:nvPr/>
        </p:nvPicPr>
        <p:blipFill>
          <a:blip r:embed="rId2"/>
          <a:stretch>
            <a:fillRect/>
          </a:stretch>
        </p:blipFill>
        <p:spPr>
          <a:xfrm>
            <a:off x="765881" y="1056047"/>
            <a:ext cx="524301" cy="512108"/>
          </a:xfrm>
          <a:prstGeom prst="rect">
            <a:avLst/>
          </a:prstGeom>
        </p:spPr>
      </p:pic>
    </p:spTree>
    <p:extLst>
      <p:ext uri="{BB962C8B-B14F-4D97-AF65-F5344CB8AC3E}">
        <p14:creationId xmlns:p14="http://schemas.microsoft.com/office/powerpoint/2010/main" val="1314617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9435" y="1082387"/>
            <a:ext cx="7897091" cy="1123951"/>
          </a:xfrm>
        </p:spPr>
        <p:txBody>
          <a:bodyPr>
            <a:normAutofit/>
          </a:bodyPr>
          <a:lstStyle/>
          <a:p>
            <a:pPr algn="ctr"/>
            <a:r>
              <a:rPr lang="en-US" b="1" dirty="0" smtClean="0"/>
              <a:t>TRIZ: Schedule of Steps &amp; Sequence</a:t>
            </a:r>
            <a:endParaRPr lang="en-US" b="1" dirty="0"/>
          </a:p>
        </p:txBody>
      </p:sp>
      <p:sp>
        <p:nvSpPr>
          <p:cNvPr id="7" name="Content Placeholder 2"/>
          <p:cNvSpPr txBox="1">
            <a:spLocks/>
          </p:cNvSpPr>
          <p:nvPr/>
        </p:nvSpPr>
        <p:spPr>
          <a:xfrm>
            <a:off x="2424533" y="2526257"/>
            <a:ext cx="1428750" cy="3188731"/>
          </a:xfrm>
          <a:prstGeom prst="rect">
            <a:avLst/>
          </a:prstGeom>
          <a:solidFill>
            <a:srgbClr val="D9D9D9"/>
          </a:solidFill>
          <a:ln>
            <a:solidFill>
              <a:srgbClr val="000000"/>
            </a:solidFill>
          </a:ln>
        </p:spPr>
        <p:txBody>
          <a:bodyPr lIns="68580" tIns="34290" rIns="68580" bIns="3429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29776" indent="-129776" defTabSz="342892">
              <a:lnSpc>
                <a:spcPct val="80000"/>
              </a:lnSpc>
              <a:spcBef>
                <a:spcPts val="900"/>
              </a:spcBef>
              <a:spcAft>
                <a:spcPts val="150"/>
              </a:spcAft>
              <a:buClr>
                <a:srgbClr val="5B9BD5"/>
              </a:buClr>
              <a:buFont typeface="Tw Cen MT" panose="020B0602020104020603" pitchFamily="34" charset="0"/>
              <a:buNone/>
              <a:defRPr/>
            </a:pPr>
            <a:r>
              <a:rPr lang="en-US" sz="1500" dirty="0">
                <a:solidFill>
                  <a:prstClr val="black"/>
                </a:solidFill>
                <a:cs typeface="Rancho"/>
              </a:rPr>
              <a:t>2. First alone, then in your group, go down your list and ask:</a:t>
            </a:r>
            <a:endParaRPr lang="en-US" sz="1500" i="1" dirty="0">
              <a:solidFill>
                <a:srgbClr val="000000"/>
              </a:solidFill>
              <a:cs typeface="Rancho"/>
            </a:endParaRPr>
          </a:p>
          <a:p>
            <a:pPr marL="68580" indent="0" defTabSz="342892">
              <a:lnSpc>
                <a:spcPct val="80000"/>
              </a:lnSpc>
              <a:spcBef>
                <a:spcPts val="900"/>
              </a:spcBef>
              <a:spcAft>
                <a:spcPts val="150"/>
              </a:spcAft>
              <a:buClr>
                <a:srgbClr val="5B9BD5"/>
              </a:buClr>
              <a:buFont typeface="Tw Cen MT" panose="020B0602020104020603" pitchFamily="34" charset="0"/>
              <a:buNone/>
              <a:defRPr/>
            </a:pPr>
            <a:r>
              <a:rPr lang="en-US" sz="1500" dirty="0">
                <a:solidFill>
                  <a:srgbClr val="000000"/>
                </a:solidFill>
                <a:cs typeface="Rancho"/>
              </a:rPr>
              <a:t>Is there anything we are doing that resembles in any shape or form to-do’s on our list?</a:t>
            </a:r>
            <a:endParaRPr lang="en-US" sz="1500" dirty="0">
              <a:solidFill>
                <a:prstClr val="black"/>
              </a:solidFill>
              <a:cs typeface="Rancho"/>
            </a:endParaRPr>
          </a:p>
        </p:txBody>
      </p:sp>
      <p:sp>
        <p:nvSpPr>
          <p:cNvPr id="8" name="Content Placeholder 2"/>
          <p:cNvSpPr>
            <a:spLocks/>
          </p:cNvSpPr>
          <p:nvPr/>
        </p:nvSpPr>
        <p:spPr bwMode="auto">
          <a:xfrm>
            <a:off x="4210040" y="2526257"/>
            <a:ext cx="4449041" cy="3188731"/>
          </a:xfrm>
          <a:prstGeom prst="rect">
            <a:avLst/>
          </a:prstGeom>
          <a:solidFill>
            <a:srgbClr val="D9D9D9"/>
          </a:solidFill>
          <a:ln w="9525">
            <a:solidFill>
              <a:schemeClr val="tx1"/>
            </a:solidFill>
            <a:miter lim="800000"/>
            <a:headEnd/>
            <a:tailEnd/>
          </a:ln>
        </p:spPr>
        <p:txBody>
          <a:bodyPr lIns="68580" tIns="34290" rIns="68580" bIns="34290"/>
          <a:lstStyle/>
          <a:p>
            <a:pPr marL="257168" indent="-257168" defTabSz="342892" eaLnBrk="0" hangingPunct="0">
              <a:spcBef>
                <a:spcPct val="20000"/>
              </a:spcBef>
              <a:defRPr/>
            </a:pPr>
            <a:r>
              <a:rPr lang="en-US" sz="1500" dirty="0">
                <a:solidFill>
                  <a:prstClr val="black"/>
                </a:solidFill>
                <a:cs typeface="Rancho"/>
              </a:rPr>
              <a:t>3. First alone, then in your group, compile the list of what needs to be stopped</a:t>
            </a:r>
          </a:p>
          <a:p>
            <a:pPr marL="257168" indent="-257168" defTabSz="342892" eaLnBrk="0" hangingPunct="0">
              <a:spcBef>
                <a:spcPct val="20000"/>
              </a:spcBef>
              <a:buFontTx/>
              <a:buChar char="•"/>
              <a:defRPr/>
            </a:pPr>
            <a:r>
              <a:rPr lang="en-US" sz="1500" dirty="0">
                <a:solidFill>
                  <a:prstClr val="black"/>
                </a:solidFill>
                <a:cs typeface="Rancho"/>
              </a:rPr>
              <a:t>Ask:  </a:t>
            </a:r>
            <a:r>
              <a:rPr lang="en-US" sz="1500" dirty="0">
                <a:solidFill>
                  <a:srgbClr val="FF0000"/>
                </a:solidFill>
                <a:cs typeface="Rancho"/>
              </a:rPr>
              <a:t>How am I and how are we going to stop it? What is your first move to STOP this behavior?</a:t>
            </a:r>
          </a:p>
          <a:p>
            <a:pPr marL="257168" indent="-257168" defTabSz="342892" eaLnBrk="0" hangingPunct="0">
              <a:spcBef>
                <a:spcPct val="20000"/>
              </a:spcBef>
              <a:defRPr/>
            </a:pPr>
            <a:endParaRPr lang="en-US" sz="150" b="1" dirty="0">
              <a:solidFill>
                <a:prstClr val="black"/>
              </a:solidFill>
              <a:cs typeface="Rancho"/>
            </a:endParaRPr>
          </a:p>
          <a:p>
            <a:pPr marL="257168" indent="-257168" defTabSz="342892" eaLnBrk="0" hangingPunct="0">
              <a:spcBef>
                <a:spcPct val="20000"/>
              </a:spcBef>
              <a:buFontTx/>
              <a:buChar char="•"/>
              <a:defRPr/>
            </a:pPr>
            <a:r>
              <a:rPr lang="en-US" sz="1500" dirty="0">
                <a:solidFill>
                  <a:prstClr val="black"/>
                </a:solidFill>
                <a:cs typeface="Rancho"/>
              </a:rPr>
              <a:t>Be as concrete as you can </a:t>
            </a:r>
            <a:endParaRPr lang="en-US" sz="1050" dirty="0">
              <a:solidFill>
                <a:prstClr val="black"/>
              </a:solidFill>
              <a:cs typeface="Rancho"/>
            </a:endParaRPr>
          </a:p>
          <a:p>
            <a:pPr marL="257168" indent="-257168" defTabSz="342892" eaLnBrk="0" hangingPunct="0">
              <a:spcBef>
                <a:spcPct val="20000"/>
              </a:spcBef>
              <a:buFontTx/>
              <a:buChar char="•"/>
              <a:defRPr/>
            </a:pPr>
            <a:r>
              <a:rPr lang="en-US" sz="1500" b="1" dirty="0">
                <a:solidFill>
                  <a:prstClr val="black"/>
                </a:solidFill>
                <a:cs typeface="Rancho"/>
              </a:rPr>
              <a:t>Bonus questions: </a:t>
            </a:r>
          </a:p>
          <a:p>
            <a:pPr marL="557199" lvl="1" indent="-214308" defTabSz="685800" eaLnBrk="0" hangingPunct="0">
              <a:spcBef>
                <a:spcPct val="20000"/>
              </a:spcBef>
              <a:buFont typeface="Arial"/>
              <a:buChar char="•"/>
              <a:defRPr/>
            </a:pPr>
            <a:r>
              <a:rPr lang="en-US" sz="1350" dirty="0">
                <a:solidFill>
                  <a:prstClr val="black"/>
                </a:solidFill>
                <a:cs typeface="Rancho"/>
              </a:rPr>
              <a:t>What triggers this behavior?</a:t>
            </a:r>
          </a:p>
          <a:p>
            <a:pPr marL="557199" lvl="1" indent="-214308" defTabSz="685800" eaLnBrk="0" hangingPunct="0">
              <a:spcBef>
                <a:spcPct val="20000"/>
              </a:spcBef>
              <a:buFont typeface="Arial"/>
              <a:buChar char="•"/>
              <a:defRPr/>
            </a:pPr>
            <a:r>
              <a:rPr lang="en-US" sz="1350" dirty="0">
                <a:solidFill>
                  <a:prstClr val="black"/>
                </a:solidFill>
                <a:cs typeface="Rancho"/>
              </a:rPr>
              <a:t>What competing commitments and assumptions may be holding you back?</a:t>
            </a:r>
          </a:p>
          <a:p>
            <a:pPr marL="557199" lvl="1" indent="-214308" defTabSz="685800" eaLnBrk="0" hangingPunct="0">
              <a:spcBef>
                <a:spcPct val="20000"/>
              </a:spcBef>
              <a:buFont typeface="Arial"/>
              <a:buChar char="•"/>
              <a:defRPr/>
            </a:pPr>
            <a:r>
              <a:rPr lang="en-US" sz="1350" dirty="0">
                <a:solidFill>
                  <a:prstClr val="black"/>
                </a:solidFill>
                <a:cs typeface="Rancho"/>
              </a:rPr>
              <a:t>What do you need from others to STOP?</a:t>
            </a:r>
          </a:p>
        </p:txBody>
      </p:sp>
      <p:sp>
        <p:nvSpPr>
          <p:cNvPr id="10" name="Content Placeholder 2"/>
          <p:cNvSpPr txBox="1">
            <a:spLocks/>
          </p:cNvSpPr>
          <p:nvPr/>
        </p:nvSpPr>
        <p:spPr bwMode="auto">
          <a:xfrm>
            <a:off x="579186" y="2517599"/>
            <a:ext cx="1293254" cy="3197388"/>
          </a:xfrm>
          <a:prstGeom prst="rect">
            <a:avLst/>
          </a:prstGeom>
          <a:solidFill>
            <a:schemeClr val="bg1">
              <a:lumMod val="85000"/>
            </a:schemeClr>
          </a:solidFill>
          <a:ln>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68580" tIns="34290" rIns="68580" bIns="34290"/>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18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1800">
                <a:solidFill>
                  <a:schemeClr val="tx1"/>
                </a:solidFill>
                <a:latin typeface="+mn-lt"/>
                <a:ea typeface="Arial" charset="0"/>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129776" indent="-129776" defTabSz="342892">
              <a:lnSpc>
                <a:spcPct val="80000"/>
              </a:lnSpc>
              <a:buFontTx/>
              <a:buNone/>
              <a:defRPr/>
            </a:pPr>
            <a:r>
              <a:rPr lang="en-US" sz="1500" dirty="0">
                <a:solidFill>
                  <a:prstClr val="black"/>
                </a:solidFill>
                <a:cs typeface="Rancho"/>
              </a:rPr>
              <a:t>1</a:t>
            </a:r>
            <a:r>
              <a:rPr lang="en-US" sz="1800" dirty="0">
                <a:solidFill>
                  <a:prstClr val="black"/>
                </a:solidFill>
                <a:cs typeface="Rancho"/>
              </a:rPr>
              <a:t>. </a:t>
            </a:r>
            <a:r>
              <a:rPr lang="en-US" sz="1500" dirty="0">
                <a:solidFill>
                  <a:prstClr val="black"/>
                </a:solidFill>
                <a:cs typeface="Rancho"/>
              </a:rPr>
              <a:t>First alone, then in your small group, compile a list of to-do</a:t>
            </a:r>
            <a:r>
              <a:rPr lang="ja-JP" altLang="en-US" sz="1500" dirty="0">
                <a:solidFill>
                  <a:prstClr val="black"/>
                </a:solidFill>
                <a:cs typeface="Rancho"/>
              </a:rPr>
              <a:t>’</a:t>
            </a:r>
            <a:r>
              <a:rPr lang="en-US" sz="1500" dirty="0">
                <a:solidFill>
                  <a:prstClr val="black"/>
                </a:solidFill>
                <a:cs typeface="Rancho"/>
              </a:rPr>
              <a:t>s in answer to: </a:t>
            </a:r>
          </a:p>
          <a:p>
            <a:pPr marL="84533" indent="0" defTabSz="342892">
              <a:lnSpc>
                <a:spcPct val="80000"/>
              </a:lnSpc>
              <a:buFontTx/>
              <a:buNone/>
              <a:defRPr/>
            </a:pPr>
            <a:endParaRPr lang="en-US" sz="825" dirty="0">
              <a:solidFill>
                <a:prstClr val="black"/>
              </a:solidFill>
              <a:cs typeface="Rancho"/>
            </a:endParaRPr>
          </a:p>
          <a:p>
            <a:pPr marL="84533" indent="0" defTabSz="342892">
              <a:lnSpc>
                <a:spcPct val="80000"/>
              </a:lnSpc>
              <a:buFontTx/>
              <a:buNone/>
              <a:defRPr/>
            </a:pPr>
            <a:r>
              <a:rPr lang="en-US" sz="1500" dirty="0">
                <a:solidFill>
                  <a:prstClr val="black"/>
                </a:solidFill>
                <a:cs typeface="Rancho"/>
              </a:rPr>
              <a:t>How can I/we reliably create…</a:t>
            </a:r>
          </a:p>
          <a:p>
            <a:pPr marL="84533" indent="0" defTabSz="342892">
              <a:lnSpc>
                <a:spcPct val="80000"/>
              </a:lnSpc>
              <a:buFontTx/>
              <a:buNone/>
              <a:defRPr/>
            </a:pPr>
            <a:endParaRPr lang="en-US" sz="1500" dirty="0">
              <a:solidFill>
                <a:prstClr val="black"/>
              </a:solidFill>
              <a:cs typeface="Rancho"/>
            </a:endParaRPr>
          </a:p>
          <a:p>
            <a:pPr marL="84533" indent="0" defTabSz="342892">
              <a:lnSpc>
                <a:spcPct val="80000"/>
              </a:lnSpc>
              <a:buFontTx/>
              <a:buNone/>
              <a:defRPr/>
            </a:pPr>
            <a:r>
              <a:rPr lang="en-US" sz="1500" dirty="0">
                <a:solidFill>
                  <a:prstClr val="black"/>
                </a:solidFill>
                <a:cs typeface="Rancho"/>
              </a:rPr>
              <a:t>Go wild!</a:t>
            </a:r>
          </a:p>
        </p:txBody>
      </p:sp>
      <p:sp>
        <p:nvSpPr>
          <p:cNvPr id="9" name="Right Arrow 8"/>
          <p:cNvSpPr/>
          <p:nvPr/>
        </p:nvSpPr>
        <p:spPr>
          <a:xfrm>
            <a:off x="3853284" y="3433600"/>
            <a:ext cx="319520" cy="446251"/>
          </a:xfrm>
          <a:prstGeom prst="rightArrow">
            <a:avLst>
              <a:gd name="adj1" fmla="val 43644"/>
              <a:gd name="adj2" fmla="val 50000"/>
            </a:avLst>
          </a:prstGeom>
          <a:solidFill>
            <a:srgbClr val="00CCFF"/>
          </a:solidFill>
        </p:spPr>
        <p:style>
          <a:lnRef idx="0">
            <a:schemeClr val="accent1"/>
          </a:lnRef>
          <a:fillRef idx="3">
            <a:schemeClr val="accent1"/>
          </a:fillRef>
          <a:effectRef idx="3">
            <a:schemeClr val="accent1"/>
          </a:effectRef>
          <a:fontRef idx="minor">
            <a:schemeClr val="lt1"/>
          </a:fontRef>
        </p:style>
        <p:txBody>
          <a:bodyPr lIns="68580" tIns="34290" rIns="68580" bIns="34290" anchor="ctr"/>
          <a:lstStyle/>
          <a:p>
            <a:pPr algn="ctr" defTabSz="685800">
              <a:defRPr/>
            </a:pPr>
            <a:endParaRPr lang="en-US">
              <a:solidFill>
                <a:prstClr val="white"/>
              </a:solidFill>
            </a:endParaRPr>
          </a:p>
        </p:txBody>
      </p:sp>
      <p:sp>
        <p:nvSpPr>
          <p:cNvPr id="11" name="Right Arrow 10"/>
          <p:cNvSpPr/>
          <p:nvPr/>
        </p:nvSpPr>
        <p:spPr>
          <a:xfrm>
            <a:off x="1982922" y="3424942"/>
            <a:ext cx="352312" cy="454909"/>
          </a:xfrm>
          <a:prstGeom prst="rightArrow">
            <a:avLst/>
          </a:prstGeom>
          <a:solidFill>
            <a:srgbClr val="00CCFF"/>
          </a:solidFill>
        </p:spPr>
        <p:style>
          <a:lnRef idx="0">
            <a:schemeClr val="accent1"/>
          </a:lnRef>
          <a:fillRef idx="3">
            <a:schemeClr val="accent1"/>
          </a:fillRef>
          <a:effectRef idx="3">
            <a:schemeClr val="accent1"/>
          </a:effectRef>
          <a:fontRef idx="minor">
            <a:schemeClr val="lt1"/>
          </a:fontRef>
        </p:style>
        <p:txBody>
          <a:bodyPr lIns="68580" tIns="34290" rIns="68580" bIns="34290" anchor="ctr"/>
          <a:lstStyle/>
          <a:p>
            <a:pPr algn="ctr" defTabSz="685800">
              <a:defRPr/>
            </a:pPr>
            <a:endParaRPr lang="en-US">
              <a:solidFill>
                <a:prstClr val="white"/>
              </a:solidFill>
            </a:endParaRPr>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38" y="1400738"/>
            <a:ext cx="521494" cy="514351"/>
          </a:xfrm>
          <a:prstGeom prst="rect">
            <a:avLst/>
          </a:prstGeom>
        </p:spPr>
      </p:pic>
    </p:spTree>
    <p:extLst>
      <p:ext uri="{BB962C8B-B14F-4D97-AF65-F5344CB8AC3E}">
        <p14:creationId xmlns:p14="http://schemas.microsoft.com/office/powerpoint/2010/main" val="28246073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3852" y="892125"/>
            <a:ext cx="7538369" cy="5001929"/>
          </a:xfrm>
          <a:prstGeom prst="rect">
            <a:avLst/>
          </a:prstGeom>
        </p:spPr>
      </p:pic>
      <p:sp>
        <p:nvSpPr>
          <p:cNvPr id="3" name="Rectangle 2"/>
          <p:cNvSpPr txBox="1">
            <a:spLocks noChangeArrowheads="1"/>
          </p:cNvSpPr>
          <p:nvPr/>
        </p:nvSpPr>
        <p:spPr>
          <a:xfrm>
            <a:off x="1520418" y="1149418"/>
            <a:ext cx="7700720" cy="11391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b="1" u="sng" dirty="0">
                <a:solidFill>
                  <a:srgbClr val="33006F"/>
                </a:solidFill>
                <a:effectLst>
                  <a:glow rad="101600">
                    <a:srgbClr val="E8D3A2">
                      <a:alpha val="75000"/>
                    </a:srgbClr>
                  </a:glow>
                </a:effectLst>
                <a:cs typeface="Palatino"/>
              </a:rPr>
              <a:t>25/10 Crowd Sourcing</a:t>
            </a:r>
            <a:br>
              <a:rPr lang="en-US" sz="2400" b="1" u="sng" dirty="0">
                <a:solidFill>
                  <a:srgbClr val="33006F"/>
                </a:solidFill>
                <a:effectLst>
                  <a:glow rad="101600">
                    <a:srgbClr val="E8D3A2">
                      <a:alpha val="75000"/>
                    </a:srgbClr>
                  </a:glow>
                </a:effectLst>
                <a:cs typeface="Palatino"/>
              </a:rPr>
            </a:br>
            <a:r>
              <a:rPr lang="en-US" sz="2400" b="1" dirty="0">
                <a:solidFill>
                  <a:srgbClr val="0000FF"/>
                </a:solidFill>
                <a:effectLst>
                  <a:glow rad="101600">
                    <a:srgbClr val="E8D3A2">
                      <a:alpha val="75000"/>
                    </a:srgbClr>
                  </a:glow>
                </a:effectLst>
                <a:cs typeface="Palatino"/>
              </a:rPr>
              <a:t>Rapidly generate and sift a group’s most powerful actionable ideas</a:t>
            </a:r>
            <a:r>
              <a:rPr lang="en-US" sz="2400" b="1" dirty="0">
                <a:solidFill>
                  <a:srgbClr val="0000FF"/>
                </a:solidFill>
                <a:cs typeface="Palatino"/>
              </a:rPr>
              <a:t/>
            </a:r>
            <a:br>
              <a:rPr lang="en-US" sz="2400" b="1" dirty="0">
                <a:solidFill>
                  <a:srgbClr val="0000FF"/>
                </a:solidFill>
                <a:cs typeface="Palatino"/>
              </a:rPr>
            </a:br>
            <a:endParaRPr lang="en-US" sz="2400" b="1" u="sng" dirty="0">
              <a:solidFill>
                <a:srgbClr val="0000FF"/>
              </a:solidFill>
              <a:cs typeface="Palatino"/>
            </a:endParaRPr>
          </a:p>
        </p:txBody>
      </p:sp>
      <p:sp>
        <p:nvSpPr>
          <p:cNvPr id="4" name="Rectangle 3"/>
          <p:cNvSpPr txBox="1">
            <a:spLocks noChangeArrowheads="1"/>
          </p:cNvSpPr>
          <p:nvPr/>
        </p:nvSpPr>
        <p:spPr>
          <a:xfrm>
            <a:off x="44561" y="2892972"/>
            <a:ext cx="3580976" cy="3097187"/>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defRPr/>
            </a:pPr>
            <a:r>
              <a:rPr lang="en-US" sz="1800" dirty="0">
                <a:solidFill>
                  <a:srgbClr val="33006F"/>
                </a:solidFill>
                <a:cs typeface="MS PGothic" charset="0"/>
              </a:rPr>
              <a:t>	</a:t>
            </a:r>
            <a:r>
              <a:rPr lang="en-US" sz="1800" b="1" dirty="0">
                <a:solidFill>
                  <a:srgbClr val="33006F"/>
                </a:solidFill>
                <a:effectLst>
                  <a:glow rad="101600">
                    <a:srgbClr val="E8D3A2">
                      <a:alpha val="75000"/>
                    </a:srgbClr>
                  </a:glow>
                </a:effectLst>
                <a:cs typeface="Palatino"/>
              </a:rPr>
              <a:t>On index cards, each participant writes:</a:t>
            </a:r>
            <a:endParaRPr lang="en-US" sz="1350" b="1" dirty="0">
              <a:solidFill>
                <a:srgbClr val="33006F"/>
              </a:solidFill>
              <a:effectLst>
                <a:glow rad="101600">
                  <a:srgbClr val="E8D3A2">
                    <a:alpha val="75000"/>
                  </a:srgbClr>
                </a:glow>
              </a:effectLst>
              <a:cs typeface="Palatino"/>
            </a:endParaRPr>
          </a:p>
          <a:p>
            <a:pPr>
              <a:defRPr/>
            </a:pPr>
            <a:r>
              <a:rPr lang="en-US" sz="1800" b="1" dirty="0">
                <a:solidFill>
                  <a:srgbClr val="33006F"/>
                </a:solidFill>
                <a:effectLst>
                  <a:glow rad="101600">
                    <a:srgbClr val="E8D3A2">
                      <a:alpha val="75000"/>
                    </a:srgbClr>
                  </a:glow>
                </a:effectLst>
                <a:cs typeface="Palatino"/>
              </a:rPr>
              <a:t>If you were 10 times bolder and in charge of redesigning some aspect of </a:t>
            </a:r>
            <a:r>
              <a:rPr lang="en-US" sz="1800" b="1" dirty="0" smtClean="0">
                <a:solidFill>
                  <a:srgbClr val="33006F"/>
                </a:solidFill>
                <a:effectLst>
                  <a:glow rad="101600">
                    <a:srgbClr val="E8D3A2">
                      <a:alpha val="75000"/>
                    </a:srgbClr>
                  </a:glow>
                </a:effectLst>
                <a:cs typeface="Palatino"/>
              </a:rPr>
              <a:t>attracting talent, </a:t>
            </a:r>
            <a:r>
              <a:rPr lang="en-US" sz="1800" b="1" dirty="0">
                <a:solidFill>
                  <a:srgbClr val="33006F"/>
                </a:solidFill>
                <a:effectLst>
                  <a:glow rad="101600">
                    <a:srgbClr val="E8D3A2">
                      <a:alpha val="75000"/>
                    </a:srgbClr>
                  </a:glow>
                </a:effectLst>
                <a:cs typeface="Palatino"/>
              </a:rPr>
              <a:t>what would you do </a:t>
            </a:r>
            <a:r>
              <a:rPr lang="en-US" sz="1800" b="1" dirty="0">
                <a:solidFill>
                  <a:srgbClr val="0000FF"/>
                </a:solidFill>
                <a:effectLst>
                  <a:glow rad="101600">
                    <a:srgbClr val="E8D3A2">
                      <a:alpha val="75000"/>
                    </a:srgbClr>
                  </a:glow>
                </a:effectLst>
                <a:cs typeface="Palatino"/>
              </a:rPr>
              <a:t>to boost the love of learning AND practical skill development simultaneously?</a:t>
            </a:r>
          </a:p>
          <a:p>
            <a:pPr>
              <a:defRPr/>
            </a:pPr>
            <a:r>
              <a:rPr lang="en-US" sz="1800" b="1" dirty="0">
                <a:solidFill>
                  <a:srgbClr val="33006F"/>
                </a:solidFill>
                <a:effectLst>
                  <a:glow rad="101600">
                    <a:srgbClr val="E8D3A2">
                      <a:alpha val="75000"/>
                    </a:srgbClr>
                  </a:glow>
                </a:effectLst>
                <a:cs typeface="Palatino"/>
              </a:rPr>
              <a:t>What is your first move? </a:t>
            </a:r>
            <a:endParaRPr lang="en-US" sz="900" b="1" dirty="0">
              <a:solidFill>
                <a:srgbClr val="CC0000"/>
              </a:solidFill>
              <a:effectLst>
                <a:glow rad="101600">
                  <a:srgbClr val="E8D3A2">
                    <a:alpha val="75000"/>
                  </a:srgbClr>
                </a:glow>
              </a:effectLst>
              <a:ea typeface="MS PGothic" charset="0"/>
              <a:cs typeface="Palatino"/>
            </a:endParaRPr>
          </a:p>
          <a:p>
            <a:pPr lvl="1">
              <a:lnSpc>
                <a:spcPct val="80000"/>
              </a:lnSpc>
              <a:buFontTx/>
              <a:buNone/>
              <a:defRPr/>
            </a:pPr>
            <a:r>
              <a:rPr lang="en-US" sz="1800" b="1" dirty="0">
                <a:solidFill>
                  <a:srgbClr val="CC0000"/>
                </a:solidFill>
                <a:effectLst>
                  <a:glow rad="101600">
                    <a:srgbClr val="E8D3A2">
                      <a:alpha val="75000"/>
                    </a:srgbClr>
                  </a:glow>
                </a:effectLst>
                <a:ea typeface="MS PGothic" charset="0"/>
                <a:cs typeface="Palatino"/>
              </a:rPr>
              <a:t>No names</a:t>
            </a:r>
          </a:p>
          <a:p>
            <a:pPr lvl="1">
              <a:lnSpc>
                <a:spcPct val="80000"/>
              </a:lnSpc>
              <a:buFontTx/>
              <a:buNone/>
              <a:defRPr/>
            </a:pPr>
            <a:r>
              <a:rPr lang="en-US" sz="1800" b="1" dirty="0">
                <a:solidFill>
                  <a:srgbClr val="CC0000"/>
                </a:solidFill>
                <a:effectLst>
                  <a:glow rad="101600">
                    <a:srgbClr val="E8D3A2">
                      <a:alpha val="75000"/>
                    </a:srgbClr>
                  </a:glow>
                </a:effectLst>
                <a:ea typeface="MS PGothic" charset="0"/>
                <a:cs typeface="Palatino"/>
              </a:rPr>
              <a:t>Write legibly</a:t>
            </a:r>
            <a:endParaRPr lang="en-US" sz="1800" b="1" dirty="0">
              <a:solidFill>
                <a:srgbClr val="0033CC"/>
              </a:solidFill>
              <a:effectLst>
                <a:glow rad="101600">
                  <a:srgbClr val="E8D3A2">
                    <a:alpha val="75000"/>
                  </a:srgbClr>
                </a:glow>
              </a:effectLst>
              <a:ea typeface="MS PGothic" charset="0"/>
              <a:cs typeface="Palatino"/>
            </a:endParaRPr>
          </a:p>
        </p:txBody>
      </p:sp>
      <p:pic>
        <p:nvPicPr>
          <p:cNvPr id="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680" y="1109105"/>
            <a:ext cx="975671" cy="67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8697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1" name="Rectangle 2"/>
          <p:cNvSpPr>
            <a:spLocks noGrp="1" noChangeArrowheads="1"/>
          </p:cNvSpPr>
          <p:nvPr>
            <p:ph type="title"/>
          </p:nvPr>
        </p:nvSpPr>
        <p:spPr>
          <a:xfrm>
            <a:off x="1600200" y="1428749"/>
            <a:ext cx="5715000" cy="857251"/>
          </a:xfrm>
        </p:spPr>
        <p:txBody>
          <a:bodyPr>
            <a:normAutofit fontScale="90000"/>
          </a:bodyPr>
          <a:lstStyle/>
          <a:p>
            <a:pPr algn="l">
              <a:defRPr/>
            </a:pPr>
            <a:r>
              <a:rPr lang="en-US" altLang="en-US" sz="3600" u="sng" dirty="0">
                <a:latin typeface="Calibri" pitchFamily="34" charset="0"/>
                <a:ea typeface="ＭＳ Ｐゴシック" pitchFamily="34" charset="-128"/>
              </a:rPr>
              <a:t>25/10 Crowdsourcing</a:t>
            </a:r>
            <a:r>
              <a:rPr lang="en-US" altLang="en-US" sz="3600" dirty="0">
                <a:latin typeface="Calibri" pitchFamily="34" charset="0"/>
                <a:ea typeface="ＭＳ Ｐゴシック" pitchFamily="34" charset="-128"/>
              </a:rPr>
              <a:t/>
            </a:r>
            <a:br>
              <a:rPr lang="en-US" altLang="en-US" sz="3600" dirty="0">
                <a:latin typeface="Calibri" pitchFamily="34" charset="0"/>
                <a:ea typeface="ＭＳ Ｐゴシック" pitchFamily="34" charset="-128"/>
              </a:rPr>
            </a:br>
            <a:r>
              <a:rPr lang="en-US" altLang="en-US" sz="2200" dirty="0">
                <a:solidFill>
                  <a:srgbClr val="0000FF"/>
                </a:solidFill>
                <a:latin typeface="Calibri" pitchFamily="34" charset="0"/>
                <a:ea typeface="ＭＳ Ｐゴシック" pitchFamily="34" charset="-128"/>
              </a:rPr>
              <a:t>Rapidly generate and sift a group’s</a:t>
            </a:r>
            <a:br>
              <a:rPr lang="en-US" altLang="en-US" sz="2200" dirty="0">
                <a:solidFill>
                  <a:srgbClr val="0000FF"/>
                </a:solidFill>
                <a:latin typeface="Calibri" pitchFamily="34" charset="0"/>
                <a:ea typeface="ＭＳ Ｐゴシック" pitchFamily="34" charset="-128"/>
              </a:rPr>
            </a:br>
            <a:r>
              <a:rPr lang="en-US" altLang="en-US" sz="2200" dirty="0">
                <a:solidFill>
                  <a:srgbClr val="0000FF"/>
                </a:solidFill>
                <a:latin typeface="Calibri" pitchFamily="34" charset="0"/>
                <a:ea typeface="ＭＳ Ｐゴシック" pitchFamily="34" charset="-128"/>
              </a:rPr>
              <a:t>most powerful actionable ideas</a:t>
            </a:r>
            <a:br>
              <a:rPr lang="en-US" altLang="en-US" sz="2200" dirty="0">
                <a:solidFill>
                  <a:srgbClr val="0000FF"/>
                </a:solidFill>
                <a:latin typeface="Calibri" pitchFamily="34" charset="0"/>
                <a:ea typeface="ＭＳ Ｐゴシック" pitchFamily="34" charset="-128"/>
              </a:rPr>
            </a:br>
            <a:endParaRPr lang="en-US" altLang="en-US" sz="2200" dirty="0">
              <a:solidFill>
                <a:srgbClr val="0000FF"/>
              </a:solidFill>
              <a:latin typeface="Calibri" pitchFamily="34" charset="0"/>
              <a:ea typeface="ＭＳ Ｐゴシック" pitchFamily="34" charset="-128"/>
            </a:endParaRPr>
          </a:p>
        </p:txBody>
      </p:sp>
      <p:sp>
        <p:nvSpPr>
          <p:cNvPr id="355332" name="Rectangle 3"/>
          <p:cNvSpPr>
            <a:spLocks noGrp="1" noChangeArrowheads="1"/>
          </p:cNvSpPr>
          <p:nvPr>
            <p:ph type="body" idx="1"/>
          </p:nvPr>
        </p:nvSpPr>
        <p:spPr>
          <a:xfrm>
            <a:off x="685800" y="2457451"/>
            <a:ext cx="6019800" cy="3200400"/>
          </a:xfrm>
        </p:spPr>
        <p:txBody>
          <a:bodyPr>
            <a:normAutofit fontScale="92500" lnSpcReduction="10000"/>
          </a:bodyPr>
          <a:lstStyle/>
          <a:p>
            <a:pPr>
              <a:defRPr/>
            </a:pPr>
            <a:r>
              <a:rPr lang="en-US" altLang="en-US" sz="2800" b="1" dirty="0">
                <a:latin typeface="Calibri" pitchFamily="34" charset="0"/>
                <a:ea typeface="ＭＳ Ｐゴシック" pitchFamily="34" charset="-128"/>
              </a:rPr>
              <a:t>Pass cards around while milling</a:t>
            </a:r>
          </a:p>
          <a:p>
            <a:pPr>
              <a:defRPr/>
            </a:pPr>
            <a:r>
              <a:rPr lang="en-US" altLang="en-US" sz="2800" b="1" dirty="0">
                <a:latin typeface="Calibri" pitchFamily="34" charset="0"/>
                <a:ea typeface="ＭＳ Ｐゴシック" pitchFamily="34" charset="-128"/>
              </a:rPr>
              <a:t>5 rounds</a:t>
            </a:r>
          </a:p>
          <a:p>
            <a:pPr>
              <a:defRPr/>
            </a:pPr>
            <a:r>
              <a:rPr lang="en-US" altLang="en-US" sz="2800" b="1" dirty="0">
                <a:latin typeface="Calibri" pitchFamily="34" charset="0"/>
                <a:ea typeface="ＭＳ Ｐゴシック" pitchFamily="34" charset="-128"/>
              </a:rPr>
              <a:t>Rate each card: 1 = ho-hum to 5 = fabulous, “I’m in!”</a:t>
            </a:r>
            <a:r>
              <a:rPr lang="en-US" altLang="ja-JP" sz="1400" b="1" dirty="0">
                <a:solidFill>
                  <a:srgbClr val="FF6600"/>
                </a:solidFill>
                <a:latin typeface="Calibri" pitchFamily="34" charset="0"/>
                <a:ea typeface="ＭＳ Ｐゴシック" pitchFamily="34" charset="-128"/>
              </a:rPr>
              <a:t>[adjust scale to the challenge]</a:t>
            </a:r>
            <a:endParaRPr lang="en-US" altLang="ja-JP" sz="1800" b="1" dirty="0">
              <a:solidFill>
                <a:srgbClr val="FF6600"/>
              </a:solidFill>
              <a:latin typeface="Calibri" pitchFamily="34" charset="0"/>
              <a:ea typeface="ＭＳ Ｐゴシック" pitchFamily="34" charset="-128"/>
            </a:endParaRPr>
          </a:p>
          <a:p>
            <a:pPr>
              <a:defRPr/>
            </a:pPr>
            <a:r>
              <a:rPr lang="en-US" altLang="en-US" sz="2800" b="1" dirty="0">
                <a:latin typeface="Calibri" pitchFamily="34" charset="0"/>
                <a:ea typeface="ＭＳ Ｐゴシック" pitchFamily="34" charset="-128"/>
              </a:rPr>
              <a:t>Decide* </a:t>
            </a:r>
            <a:r>
              <a:rPr lang="en-US" altLang="en-US" sz="2800" b="1" u="sng" dirty="0">
                <a:latin typeface="Calibri" pitchFamily="34" charset="0"/>
                <a:ea typeface="ＭＳ Ｐゴシック" pitchFamily="34" charset="-128"/>
              </a:rPr>
              <a:t>before</a:t>
            </a:r>
            <a:r>
              <a:rPr lang="en-US" altLang="en-US" sz="2800" b="1" dirty="0">
                <a:latin typeface="Calibri" pitchFamily="34" charset="0"/>
                <a:ea typeface="ＭＳ Ｐゴシック" pitchFamily="34" charset="-128"/>
              </a:rPr>
              <a:t> looking at other scores Put rating on the back of the card</a:t>
            </a:r>
          </a:p>
          <a:p>
            <a:pPr>
              <a:buFontTx/>
              <a:buNone/>
              <a:defRPr/>
            </a:pPr>
            <a:endParaRPr lang="en-US" altLang="en-US" sz="1200" b="1" dirty="0">
              <a:latin typeface="Calibri" pitchFamily="34" charset="0"/>
              <a:ea typeface="ＭＳ Ｐゴシック" pitchFamily="34" charset="-128"/>
            </a:endParaRPr>
          </a:p>
          <a:p>
            <a:pPr>
              <a:buFontTx/>
              <a:buNone/>
              <a:defRPr/>
            </a:pPr>
            <a:r>
              <a:rPr lang="en-US" altLang="en-US" sz="1800" b="1" dirty="0">
                <a:latin typeface="Calibri" pitchFamily="34" charset="0"/>
                <a:ea typeface="ＭＳ Ｐゴシック" pitchFamily="34" charset="-128"/>
              </a:rPr>
              <a:t>* Option: before you score your card, confer with one other person for 2 minutes</a:t>
            </a:r>
          </a:p>
        </p:txBody>
      </p:sp>
      <p:pic>
        <p:nvPicPr>
          <p:cNvPr id="3891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286" y="1268213"/>
            <a:ext cx="992187" cy="8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8464" y="857251"/>
            <a:ext cx="2413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474642"/>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295" y="200418"/>
            <a:ext cx="9191347" cy="6338169"/>
          </a:xfrm>
          <a:prstGeom prst="rect">
            <a:avLst/>
          </a:prstGeom>
        </p:spPr>
      </p:pic>
    </p:spTree>
    <p:extLst>
      <p:ext uri="{BB962C8B-B14F-4D97-AF65-F5344CB8AC3E}">
        <p14:creationId xmlns:p14="http://schemas.microsoft.com/office/powerpoint/2010/main" val="25602038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914400" y="1257301"/>
            <a:ext cx="5562600" cy="742951"/>
          </a:xfrm>
        </p:spPr>
        <p:txBody>
          <a:bodyPr>
            <a:normAutofit fontScale="90000"/>
          </a:bodyPr>
          <a:lstStyle/>
          <a:p>
            <a:pPr algn="l" eaLnBrk="1" hangingPunct="1">
              <a:defRPr/>
            </a:pPr>
            <a:r>
              <a:rPr lang="en-US" altLang="en-US" sz="4000" u="sng" dirty="0">
                <a:latin typeface="Calibri" pitchFamily="34" charset="0"/>
                <a:ea typeface="ＭＳ Ｐゴシック" pitchFamily="34" charset="-128"/>
              </a:rPr>
              <a:t>What³  Debrief</a:t>
            </a:r>
            <a:br>
              <a:rPr lang="en-US" altLang="en-US" sz="4000" u="sng" dirty="0">
                <a:latin typeface="Calibri" pitchFamily="34" charset="0"/>
                <a:ea typeface="ＭＳ Ｐゴシック" pitchFamily="34" charset="-128"/>
              </a:rPr>
            </a:br>
            <a:r>
              <a:rPr lang="en-US" altLang="en-US" sz="2000" b="1" dirty="0">
                <a:solidFill>
                  <a:srgbClr val="0000FF"/>
                </a:solidFill>
                <a:ea typeface="ＭＳ Ｐゴシック" pitchFamily="34" charset="-128"/>
              </a:rPr>
              <a:t>Together, look back on progress and decide what adjustments are needed *  </a:t>
            </a:r>
            <a:endParaRPr lang="en-US" altLang="en-US" sz="2000" b="1" u="sng" dirty="0">
              <a:solidFill>
                <a:srgbClr val="0000FF"/>
              </a:solidFill>
              <a:latin typeface="Calibri" pitchFamily="34" charset="0"/>
              <a:ea typeface="ＭＳ Ｐゴシック" pitchFamily="34" charset="-128"/>
            </a:endParaRPr>
          </a:p>
        </p:txBody>
      </p:sp>
      <p:sp>
        <p:nvSpPr>
          <p:cNvPr id="78851" name="Rectangle 3"/>
          <p:cNvSpPr>
            <a:spLocks noGrp="1" noChangeArrowheads="1"/>
          </p:cNvSpPr>
          <p:nvPr>
            <p:ph type="body" idx="4294967295"/>
          </p:nvPr>
        </p:nvSpPr>
        <p:spPr>
          <a:xfrm>
            <a:off x="914400" y="2228851"/>
            <a:ext cx="5638800" cy="3086100"/>
          </a:xfrm>
        </p:spPr>
        <p:txBody>
          <a:bodyPr>
            <a:normAutofit/>
          </a:bodyPr>
          <a:lstStyle/>
          <a:p>
            <a:pPr eaLnBrk="1" hangingPunct="1">
              <a:defRPr/>
            </a:pPr>
            <a:r>
              <a:rPr lang="en-US" b="1" dirty="0">
                <a:solidFill>
                  <a:srgbClr val="000000"/>
                </a:solidFill>
                <a:latin typeface="Calibri" charset="0"/>
                <a:ea typeface="MS PGothic" charset="0"/>
                <a:cs typeface="MS PGothic" charset="0"/>
              </a:rPr>
              <a:t>WHAT? </a:t>
            </a:r>
            <a:r>
              <a:rPr lang="en-US" b="1" dirty="0" smtClean="0">
                <a:solidFill>
                  <a:srgbClr val="000000"/>
                </a:solidFill>
                <a:latin typeface="Calibri" charset="0"/>
                <a:ea typeface="MS PGothic" charset="0"/>
                <a:cs typeface="MS PGothic" charset="0"/>
              </a:rPr>
              <a:t> </a:t>
            </a:r>
            <a:r>
              <a:rPr lang="en-US" sz="1700" b="1" dirty="0">
                <a:solidFill>
                  <a:srgbClr val="000000"/>
                </a:solidFill>
                <a:latin typeface="Calibri" charset="0"/>
                <a:ea typeface="MS PGothic" charset="0"/>
                <a:cs typeface="MS PGothic" charset="0"/>
              </a:rPr>
              <a:t>[5 minutes]</a:t>
            </a:r>
          </a:p>
          <a:p>
            <a:pPr marL="914378" lvl="2" indent="0">
              <a:buNone/>
              <a:defRPr/>
            </a:pPr>
            <a:r>
              <a:rPr lang="en-US" dirty="0" smtClean="0">
                <a:solidFill>
                  <a:srgbClr val="000000"/>
                </a:solidFill>
                <a:latin typeface="Calibri" charset="0"/>
                <a:ea typeface="MS PGothic" charset="0"/>
                <a:cs typeface="MS PGothic" charset="0"/>
              </a:rPr>
              <a:t>Looking back, what </a:t>
            </a:r>
            <a:r>
              <a:rPr lang="en-US" dirty="0">
                <a:solidFill>
                  <a:srgbClr val="000000"/>
                </a:solidFill>
                <a:latin typeface="Calibri" charset="0"/>
                <a:ea typeface="MS PGothic" charset="0"/>
                <a:cs typeface="MS PGothic" charset="0"/>
              </a:rPr>
              <a:t>facts, data, &amp; observations stand out?</a:t>
            </a:r>
          </a:p>
          <a:p>
            <a:pPr>
              <a:defRPr/>
            </a:pPr>
            <a:r>
              <a:rPr lang="en-US" b="1" dirty="0">
                <a:solidFill>
                  <a:srgbClr val="000000"/>
                </a:solidFill>
                <a:latin typeface="Calibri" charset="0"/>
                <a:ea typeface="MS PGothic" charset="0"/>
                <a:cs typeface="MS PGothic" charset="0"/>
              </a:rPr>
              <a:t>SO WHAT? </a:t>
            </a:r>
            <a:r>
              <a:rPr lang="en-US" sz="1700" b="1" dirty="0">
                <a:solidFill>
                  <a:srgbClr val="000000"/>
                </a:solidFill>
                <a:latin typeface="Calibri" charset="0"/>
                <a:ea typeface="MS PGothic" charset="0"/>
                <a:cs typeface="MS PGothic" charset="0"/>
              </a:rPr>
              <a:t>[5 minutes]</a:t>
            </a:r>
            <a:endParaRPr lang="en-US" b="1" dirty="0">
              <a:solidFill>
                <a:srgbClr val="000000"/>
              </a:solidFill>
              <a:latin typeface="Calibri" charset="0"/>
              <a:ea typeface="MS PGothic" charset="0"/>
              <a:cs typeface="MS PGothic" charset="0"/>
            </a:endParaRPr>
          </a:p>
          <a:p>
            <a:pPr marL="914378" lvl="2" indent="0">
              <a:buNone/>
              <a:defRPr/>
            </a:pPr>
            <a:r>
              <a:rPr lang="en-US" dirty="0">
                <a:solidFill>
                  <a:srgbClr val="000000"/>
                </a:solidFill>
                <a:latin typeface="Calibri" charset="0"/>
                <a:ea typeface="MS PGothic" charset="0"/>
                <a:cs typeface="MS PGothic" charset="0"/>
              </a:rPr>
              <a:t>How do you explain those facts? </a:t>
            </a:r>
            <a:r>
              <a:rPr lang="en-US" dirty="0" smtClean="0">
                <a:solidFill>
                  <a:srgbClr val="000000"/>
                </a:solidFill>
                <a:latin typeface="Calibri" charset="0"/>
                <a:ea typeface="MS PGothic" charset="0"/>
                <a:cs typeface="MS PGothic" charset="0"/>
              </a:rPr>
              <a:t>Assumptions?  Patterns</a:t>
            </a:r>
            <a:r>
              <a:rPr lang="en-US" dirty="0">
                <a:solidFill>
                  <a:srgbClr val="000000"/>
                </a:solidFill>
                <a:latin typeface="Calibri" charset="0"/>
                <a:ea typeface="MS PGothic" charset="0"/>
                <a:cs typeface="MS PGothic" charset="0"/>
              </a:rPr>
              <a:t>?  What is important?</a:t>
            </a:r>
          </a:p>
          <a:p>
            <a:pPr>
              <a:defRPr/>
            </a:pPr>
            <a:r>
              <a:rPr lang="en-US" b="1" dirty="0" smtClean="0">
                <a:solidFill>
                  <a:srgbClr val="000000"/>
                </a:solidFill>
                <a:latin typeface="Calibri" charset="0"/>
                <a:ea typeface="MS PGothic" charset="0"/>
                <a:cs typeface="MS PGothic" charset="0"/>
              </a:rPr>
              <a:t>NOW </a:t>
            </a:r>
            <a:r>
              <a:rPr lang="en-US" b="1" dirty="0">
                <a:solidFill>
                  <a:srgbClr val="000000"/>
                </a:solidFill>
                <a:latin typeface="Calibri" charset="0"/>
                <a:ea typeface="MS PGothic" charset="0"/>
                <a:cs typeface="MS PGothic" charset="0"/>
              </a:rPr>
              <a:t>WHAT? </a:t>
            </a:r>
            <a:r>
              <a:rPr lang="en-US" sz="1700" b="1" dirty="0">
                <a:solidFill>
                  <a:srgbClr val="000000"/>
                </a:solidFill>
                <a:latin typeface="Calibri" charset="0"/>
                <a:ea typeface="MS PGothic" charset="0"/>
                <a:cs typeface="MS PGothic" charset="0"/>
              </a:rPr>
              <a:t>[5 minutes]</a:t>
            </a:r>
          </a:p>
          <a:p>
            <a:pPr marL="914378" lvl="2" indent="0">
              <a:buNone/>
              <a:defRPr/>
            </a:pPr>
            <a:r>
              <a:rPr lang="en-US" dirty="0">
                <a:solidFill>
                  <a:srgbClr val="000000"/>
                </a:solidFill>
                <a:latin typeface="Calibri" charset="0"/>
                <a:ea typeface="MS PGothic" charset="0"/>
                <a:cs typeface="MS PGothic" charset="0"/>
              </a:rPr>
              <a:t>What action may help you move forward? Who else should be here</a:t>
            </a:r>
            <a:r>
              <a:rPr lang="en-US" dirty="0">
                <a:latin typeface="Calibri" charset="0"/>
                <a:ea typeface="MS PGothic" charset="0"/>
                <a:cs typeface="MS PGothic" charset="0"/>
              </a:rPr>
              <a:t>?</a:t>
            </a:r>
          </a:p>
        </p:txBody>
      </p:sp>
      <p:pic>
        <p:nvPicPr>
          <p:cNvPr id="28676" name="Picture 4" descr="Madron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876300"/>
            <a:ext cx="2438400" cy="512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83" y="1343047"/>
            <a:ext cx="606425" cy="56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9780" y="2498380"/>
            <a:ext cx="44669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3027" y="3213077"/>
            <a:ext cx="44669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651" y="4086469"/>
            <a:ext cx="44669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1801" y="5453451"/>
            <a:ext cx="6031234" cy="369332"/>
          </a:xfrm>
          <a:prstGeom prst="rect">
            <a:avLst/>
          </a:prstGeom>
          <a:noFill/>
        </p:spPr>
        <p:txBody>
          <a:bodyPr wrap="square" rtlCol="0">
            <a:spAutoFit/>
          </a:bodyPr>
          <a:lstStyle/>
          <a:p>
            <a:pPr defTabSz="685800"/>
            <a:r>
              <a:rPr lang="en-US" dirty="0">
                <a:solidFill>
                  <a:prstClr val="black"/>
                </a:solidFill>
              </a:rPr>
              <a:t>* Twist:  With use of talking objects</a:t>
            </a:r>
          </a:p>
        </p:txBody>
      </p:sp>
    </p:spTree>
    <p:extLst>
      <p:ext uri="{BB962C8B-B14F-4D97-AF65-F5344CB8AC3E}">
        <p14:creationId xmlns:p14="http://schemas.microsoft.com/office/powerpoint/2010/main" val="303670476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algn="l"/>
            <a:r>
              <a:rPr lang="en-US" dirty="0" smtClean="0"/>
              <a:t>External Validation</a:t>
            </a:r>
            <a:endParaRPr lang="en-US" dirty="0"/>
          </a:p>
        </p:txBody>
      </p:sp>
      <p:sp>
        <p:nvSpPr>
          <p:cNvPr id="3" name="Slide Number Placeholder 2"/>
          <p:cNvSpPr>
            <a:spLocks noGrp="1"/>
          </p:cNvSpPr>
          <p:nvPr>
            <p:ph type="sldNum" sz="quarter" idx="12"/>
          </p:nvPr>
        </p:nvSpPr>
        <p:spPr/>
        <p:txBody>
          <a:bodyPr/>
          <a:lstStyle/>
          <a:p>
            <a:fld id="{FCEE2C88-6C8F-484D-AF69-578F576B1F44}" type="slidenum">
              <a:rPr lang="en-US" smtClean="0"/>
              <a:pPr/>
              <a:t>9</a:t>
            </a:fld>
            <a:endParaRPr lang="en-US"/>
          </a:p>
        </p:txBody>
      </p:sp>
      <p:grpSp>
        <p:nvGrpSpPr>
          <p:cNvPr id="41" name="Group 40"/>
          <p:cNvGrpSpPr>
            <a:grpSpLocks/>
          </p:cNvGrpSpPr>
          <p:nvPr/>
        </p:nvGrpSpPr>
        <p:grpSpPr bwMode="auto">
          <a:xfrm rot="942467">
            <a:off x="5087150" y="1700526"/>
            <a:ext cx="3920119" cy="1810620"/>
            <a:chOff x="2796" y="1738"/>
            <a:chExt cx="2550" cy="1404"/>
          </a:xfrm>
        </p:grpSpPr>
        <p:pic>
          <p:nvPicPr>
            <p:cNvPr id="42" name="Picture 15" descr="headline quote white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 y="1738"/>
              <a:ext cx="255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6"/>
            <p:cNvSpPr txBox="1">
              <a:spLocks noChangeArrowheads="1"/>
            </p:cNvSpPr>
            <p:nvPr/>
          </p:nvSpPr>
          <p:spPr bwMode="auto">
            <a:xfrm>
              <a:off x="2908" y="1974"/>
              <a:ext cx="2377" cy="93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eaLnBrk="0" fontAlgn="base" hangingPunct="0">
                <a:spcBef>
                  <a:spcPct val="0"/>
                </a:spcBef>
                <a:spcAft>
                  <a:spcPct val="0"/>
                </a:spcAft>
                <a:defRPr sz="2400">
                  <a:solidFill>
                    <a:schemeClr val="tx1"/>
                  </a:solidFill>
                  <a:latin typeface="Segoe" pitchFamily="34" charset="0"/>
                </a:defRPr>
              </a:lvl6pPr>
              <a:lvl7pPr marL="2971800" indent="-228600" eaLnBrk="0" fontAlgn="base" hangingPunct="0">
                <a:spcBef>
                  <a:spcPct val="0"/>
                </a:spcBef>
                <a:spcAft>
                  <a:spcPct val="0"/>
                </a:spcAft>
                <a:defRPr sz="2400">
                  <a:solidFill>
                    <a:schemeClr val="tx1"/>
                  </a:solidFill>
                  <a:latin typeface="Segoe" pitchFamily="34" charset="0"/>
                </a:defRPr>
              </a:lvl7pPr>
              <a:lvl8pPr marL="3429000" indent="-228600" eaLnBrk="0" fontAlgn="base" hangingPunct="0">
                <a:spcBef>
                  <a:spcPct val="0"/>
                </a:spcBef>
                <a:spcAft>
                  <a:spcPct val="0"/>
                </a:spcAft>
                <a:defRPr sz="2400">
                  <a:solidFill>
                    <a:schemeClr val="tx1"/>
                  </a:solidFill>
                  <a:latin typeface="Segoe" pitchFamily="34" charset="0"/>
                </a:defRPr>
              </a:lvl8pPr>
              <a:lvl9pPr marL="3886200" indent="-228600" eaLnBrk="0" fontAlgn="base" hangingPunct="0">
                <a:spcBef>
                  <a:spcPct val="0"/>
                </a:spcBef>
                <a:spcAft>
                  <a:spcPct val="0"/>
                </a:spcAft>
                <a:defRPr sz="2400">
                  <a:solidFill>
                    <a:schemeClr val="tx1"/>
                  </a:solidFill>
                  <a:latin typeface="Segoe" pitchFamily="34" charset="0"/>
                </a:defRPr>
              </a:lvl9pPr>
            </a:lstStyle>
            <a:p>
              <a:pPr algn="ctr"/>
              <a:r>
                <a:rPr lang="en-US" b="1" dirty="0" smtClean="0">
                  <a:latin typeface="Book Antiqua" panose="02040602050305030304" pitchFamily="18" charset="0"/>
                </a:rPr>
                <a:t>Great Workplaces in Consulting &amp; Professional Services</a:t>
              </a:r>
              <a:endParaRPr lang="en-US" b="1" dirty="0">
                <a:latin typeface="Book Antiqua" panose="02040602050305030304" pitchFamily="18" charset="0"/>
              </a:endParaRPr>
            </a:p>
          </p:txBody>
        </p:sp>
      </p:grpSp>
      <p:grpSp>
        <p:nvGrpSpPr>
          <p:cNvPr id="51" name="Group 50"/>
          <p:cNvGrpSpPr>
            <a:grpSpLocks/>
          </p:cNvGrpSpPr>
          <p:nvPr/>
        </p:nvGrpSpPr>
        <p:grpSpPr bwMode="auto">
          <a:xfrm>
            <a:off x="2432971" y="5790354"/>
            <a:ext cx="4792905" cy="1036860"/>
            <a:chOff x="2796" y="1738"/>
            <a:chExt cx="2550" cy="1404"/>
          </a:xfrm>
        </p:grpSpPr>
        <p:pic>
          <p:nvPicPr>
            <p:cNvPr id="52" name="Picture 15" descr="headline quote white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 y="1738"/>
              <a:ext cx="255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6"/>
            <p:cNvSpPr txBox="1">
              <a:spLocks noChangeArrowheads="1"/>
            </p:cNvSpPr>
            <p:nvPr/>
          </p:nvSpPr>
          <p:spPr bwMode="auto">
            <a:xfrm>
              <a:off x="2908" y="2127"/>
              <a:ext cx="2377" cy="6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eaLnBrk="0" fontAlgn="base" hangingPunct="0">
                <a:spcBef>
                  <a:spcPct val="0"/>
                </a:spcBef>
                <a:spcAft>
                  <a:spcPct val="0"/>
                </a:spcAft>
                <a:defRPr sz="2400">
                  <a:solidFill>
                    <a:schemeClr val="tx1"/>
                  </a:solidFill>
                  <a:latin typeface="Segoe" pitchFamily="34" charset="0"/>
                </a:defRPr>
              </a:lvl6pPr>
              <a:lvl7pPr marL="2971800" indent="-228600" eaLnBrk="0" fontAlgn="base" hangingPunct="0">
                <a:spcBef>
                  <a:spcPct val="0"/>
                </a:spcBef>
                <a:spcAft>
                  <a:spcPct val="0"/>
                </a:spcAft>
                <a:defRPr sz="2400">
                  <a:solidFill>
                    <a:schemeClr val="tx1"/>
                  </a:solidFill>
                  <a:latin typeface="Segoe" pitchFamily="34" charset="0"/>
                </a:defRPr>
              </a:lvl7pPr>
              <a:lvl8pPr marL="3429000" indent="-228600" eaLnBrk="0" fontAlgn="base" hangingPunct="0">
                <a:spcBef>
                  <a:spcPct val="0"/>
                </a:spcBef>
                <a:spcAft>
                  <a:spcPct val="0"/>
                </a:spcAft>
                <a:defRPr sz="2400">
                  <a:solidFill>
                    <a:schemeClr val="tx1"/>
                  </a:solidFill>
                  <a:latin typeface="Segoe" pitchFamily="34" charset="0"/>
                </a:defRPr>
              </a:lvl8pPr>
              <a:lvl9pPr marL="3886200" indent="-228600" eaLnBrk="0" fontAlgn="base" hangingPunct="0">
                <a:spcBef>
                  <a:spcPct val="0"/>
                </a:spcBef>
                <a:spcAft>
                  <a:spcPct val="0"/>
                </a:spcAft>
                <a:defRPr sz="2400">
                  <a:solidFill>
                    <a:schemeClr val="tx1"/>
                  </a:solidFill>
                  <a:latin typeface="Segoe" pitchFamily="34" charset="0"/>
                </a:defRPr>
              </a:lvl9pPr>
            </a:lstStyle>
            <a:p>
              <a:pPr algn="ctr"/>
              <a:r>
                <a:rPr lang="en-US" b="1" dirty="0" smtClean="0">
                  <a:latin typeface="Book Antiqua" panose="02040602050305030304" pitchFamily="18" charset="0"/>
                </a:rPr>
                <a:t>People Companies That Care</a:t>
              </a:r>
              <a:endParaRPr lang="en-US" b="1" dirty="0">
                <a:latin typeface="Book Antiqua" panose="02040602050305030304" pitchFamily="18" charset="0"/>
              </a:endParaRPr>
            </a:p>
          </p:txBody>
        </p:sp>
      </p:grpSp>
      <p:grpSp>
        <p:nvGrpSpPr>
          <p:cNvPr id="54" name="Group 53"/>
          <p:cNvGrpSpPr>
            <a:grpSpLocks/>
          </p:cNvGrpSpPr>
          <p:nvPr/>
        </p:nvGrpSpPr>
        <p:grpSpPr bwMode="auto">
          <a:xfrm rot="20854709">
            <a:off x="-12596" y="1559908"/>
            <a:ext cx="3846151" cy="1410157"/>
            <a:chOff x="2796" y="1738"/>
            <a:chExt cx="2550" cy="1404"/>
          </a:xfrm>
        </p:grpSpPr>
        <p:pic>
          <p:nvPicPr>
            <p:cNvPr id="55" name="Picture 15" descr="headline quote white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 y="1738"/>
              <a:ext cx="255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16"/>
            <p:cNvSpPr txBox="1">
              <a:spLocks noChangeArrowheads="1"/>
            </p:cNvSpPr>
            <p:nvPr/>
          </p:nvSpPr>
          <p:spPr bwMode="auto">
            <a:xfrm>
              <a:off x="2908" y="2026"/>
              <a:ext cx="2377" cy="82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eaLnBrk="0" fontAlgn="base" hangingPunct="0">
                <a:spcBef>
                  <a:spcPct val="0"/>
                </a:spcBef>
                <a:spcAft>
                  <a:spcPct val="0"/>
                </a:spcAft>
                <a:defRPr sz="2400">
                  <a:solidFill>
                    <a:schemeClr val="tx1"/>
                  </a:solidFill>
                  <a:latin typeface="Segoe" pitchFamily="34" charset="0"/>
                </a:defRPr>
              </a:lvl6pPr>
              <a:lvl7pPr marL="2971800" indent="-228600" eaLnBrk="0" fontAlgn="base" hangingPunct="0">
                <a:spcBef>
                  <a:spcPct val="0"/>
                </a:spcBef>
                <a:spcAft>
                  <a:spcPct val="0"/>
                </a:spcAft>
                <a:defRPr sz="2400">
                  <a:solidFill>
                    <a:schemeClr val="tx1"/>
                  </a:solidFill>
                  <a:latin typeface="Segoe" pitchFamily="34" charset="0"/>
                </a:defRPr>
              </a:lvl7pPr>
              <a:lvl8pPr marL="3429000" indent="-228600" eaLnBrk="0" fontAlgn="base" hangingPunct="0">
                <a:spcBef>
                  <a:spcPct val="0"/>
                </a:spcBef>
                <a:spcAft>
                  <a:spcPct val="0"/>
                </a:spcAft>
                <a:defRPr sz="2400">
                  <a:solidFill>
                    <a:schemeClr val="tx1"/>
                  </a:solidFill>
                  <a:latin typeface="Segoe" pitchFamily="34" charset="0"/>
                </a:defRPr>
              </a:lvl8pPr>
              <a:lvl9pPr marL="3886200" indent="-228600" eaLnBrk="0" fontAlgn="base" hangingPunct="0">
                <a:spcBef>
                  <a:spcPct val="0"/>
                </a:spcBef>
                <a:spcAft>
                  <a:spcPct val="0"/>
                </a:spcAft>
                <a:defRPr sz="2400">
                  <a:solidFill>
                    <a:schemeClr val="tx1"/>
                  </a:solidFill>
                  <a:latin typeface="Segoe" pitchFamily="34" charset="0"/>
                </a:defRPr>
              </a:lvl9pPr>
            </a:lstStyle>
            <a:p>
              <a:pPr algn="ctr"/>
              <a:r>
                <a:rPr lang="en-US" b="1" dirty="0" smtClean="0">
                  <a:latin typeface="Book Antiqua" panose="02040602050305030304" pitchFamily="18" charset="0"/>
                </a:rPr>
                <a:t>Fortune 100 Best Companies to Work For</a:t>
              </a:r>
              <a:endParaRPr lang="en-US" b="1" dirty="0">
                <a:latin typeface="Book Antiqua" panose="02040602050305030304" pitchFamily="18" charset="0"/>
              </a:endParaRPr>
            </a:p>
          </p:txBody>
        </p:sp>
      </p:grpSp>
      <p:grpSp>
        <p:nvGrpSpPr>
          <p:cNvPr id="57" name="Group 56"/>
          <p:cNvGrpSpPr>
            <a:grpSpLocks/>
          </p:cNvGrpSpPr>
          <p:nvPr/>
        </p:nvGrpSpPr>
        <p:grpSpPr bwMode="auto">
          <a:xfrm>
            <a:off x="3064855" y="2958971"/>
            <a:ext cx="3020643" cy="1558688"/>
            <a:chOff x="2796" y="1738"/>
            <a:chExt cx="2550" cy="1404"/>
          </a:xfrm>
        </p:grpSpPr>
        <p:pic>
          <p:nvPicPr>
            <p:cNvPr id="58" name="Picture 15" descr="headline quote white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 y="1738"/>
              <a:ext cx="255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16"/>
            <p:cNvSpPr txBox="1">
              <a:spLocks noChangeArrowheads="1"/>
            </p:cNvSpPr>
            <p:nvPr/>
          </p:nvSpPr>
          <p:spPr bwMode="auto">
            <a:xfrm>
              <a:off x="2908" y="2065"/>
              <a:ext cx="2377" cy="74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eaLnBrk="0" fontAlgn="base" hangingPunct="0">
                <a:spcBef>
                  <a:spcPct val="0"/>
                </a:spcBef>
                <a:spcAft>
                  <a:spcPct val="0"/>
                </a:spcAft>
                <a:defRPr sz="2400">
                  <a:solidFill>
                    <a:schemeClr val="tx1"/>
                  </a:solidFill>
                  <a:latin typeface="Segoe" pitchFamily="34" charset="0"/>
                </a:defRPr>
              </a:lvl6pPr>
              <a:lvl7pPr marL="2971800" indent="-228600" eaLnBrk="0" fontAlgn="base" hangingPunct="0">
                <a:spcBef>
                  <a:spcPct val="0"/>
                </a:spcBef>
                <a:spcAft>
                  <a:spcPct val="0"/>
                </a:spcAft>
                <a:defRPr sz="2400">
                  <a:solidFill>
                    <a:schemeClr val="tx1"/>
                  </a:solidFill>
                  <a:latin typeface="Segoe" pitchFamily="34" charset="0"/>
                </a:defRPr>
              </a:lvl7pPr>
              <a:lvl8pPr marL="3429000" indent="-228600" eaLnBrk="0" fontAlgn="base" hangingPunct="0">
                <a:spcBef>
                  <a:spcPct val="0"/>
                </a:spcBef>
                <a:spcAft>
                  <a:spcPct val="0"/>
                </a:spcAft>
                <a:defRPr sz="2400">
                  <a:solidFill>
                    <a:schemeClr val="tx1"/>
                  </a:solidFill>
                  <a:latin typeface="Segoe" pitchFamily="34" charset="0"/>
                </a:defRPr>
              </a:lvl8pPr>
              <a:lvl9pPr marL="3886200" indent="-228600" eaLnBrk="0" fontAlgn="base" hangingPunct="0">
                <a:spcBef>
                  <a:spcPct val="0"/>
                </a:spcBef>
                <a:spcAft>
                  <a:spcPct val="0"/>
                </a:spcAft>
                <a:defRPr sz="2400">
                  <a:solidFill>
                    <a:schemeClr val="tx1"/>
                  </a:solidFill>
                  <a:latin typeface="Segoe" pitchFamily="34" charset="0"/>
                </a:defRPr>
              </a:lvl9pPr>
            </a:lstStyle>
            <a:p>
              <a:pPr algn="ctr"/>
              <a:r>
                <a:rPr lang="en-US" b="1" dirty="0" smtClean="0">
                  <a:latin typeface="Book Antiqua" panose="02040602050305030304" pitchFamily="18" charset="0"/>
                </a:rPr>
                <a:t>Best Workplaces for Diversity</a:t>
              </a:r>
              <a:endParaRPr lang="en-US" b="1" dirty="0">
                <a:latin typeface="Book Antiqua" panose="02040602050305030304" pitchFamily="18" charset="0"/>
              </a:endParaRPr>
            </a:p>
          </p:txBody>
        </p:sp>
      </p:grpSp>
      <p:grpSp>
        <p:nvGrpSpPr>
          <p:cNvPr id="60" name="Group 59"/>
          <p:cNvGrpSpPr>
            <a:grpSpLocks/>
          </p:cNvGrpSpPr>
          <p:nvPr/>
        </p:nvGrpSpPr>
        <p:grpSpPr bwMode="auto">
          <a:xfrm rot="21192740">
            <a:off x="54036" y="4336651"/>
            <a:ext cx="3106364" cy="1645904"/>
            <a:chOff x="2796" y="1738"/>
            <a:chExt cx="2550" cy="1404"/>
          </a:xfrm>
        </p:grpSpPr>
        <p:pic>
          <p:nvPicPr>
            <p:cNvPr id="61" name="Picture 15" descr="headline quote white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 y="1738"/>
              <a:ext cx="255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16"/>
            <p:cNvSpPr txBox="1">
              <a:spLocks noChangeArrowheads="1"/>
            </p:cNvSpPr>
            <p:nvPr/>
          </p:nvSpPr>
          <p:spPr bwMode="auto">
            <a:xfrm>
              <a:off x="2908" y="2084"/>
              <a:ext cx="2377" cy="70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eaLnBrk="0" fontAlgn="base" hangingPunct="0">
                <a:spcBef>
                  <a:spcPct val="0"/>
                </a:spcBef>
                <a:spcAft>
                  <a:spcPct val="0"/>
                </a:spcAft>
                <a:defRPr sz="2400">
                  <a:solidFill>
                    <a:schemeClr val="tx1"/>
                  </a:solidFill>
                  <a:latin typeface="Segoe" pitchFamily="34" charset="0"/>
                </a:defRPr>
              </a:lvl6pPr>
              <a:lvl7pPr marL="2971800" indent="-228600" eaLnBrk="0" fontAlgn="base" hangingPunct="0">
                <a:spcBef>
                  <a:spcPct val="0"/>
                </a:spcBef>
                <a:spcAft>
                  <a:spcPct val="0"/>
                </a:spcAft>
                <a:defRPr sz="2400">
                  <a:solidFill>
                    <a:schemeClr val="tx1"/>
                  </a:solidFill>
                  <a:latin typeface="Segoe" pitchFamily="34" charset="0"/>
                </a:defRPr>
              </a:lvl7pPr>
              <a:lvl8pPr marL="3429000" indent="-228600" eaLnBrk="0" fontAlgn="base" hangingPunct="0">
                <a:spcBef>
                  <a:spcPct val="0"/>
                </a:spcBef>
                <a:spcAft>
                  <a:spcPct val="0"/>
                </a:spcAft>
                <a:defRPr sz="2400">
                  <a:solidFill>
                    <a:schemeClr val="tx1"/>
                  </a:solidFill>
                  <a:latin typeface="Segoe" pitchFamily="34" charset="0"/>
                </a:defRPr>
              </a:lvl8pPr>
              <a:lvl9pPr marL="3886200" indent="-228600" eaLnBrk="0" fontAlgn="base" hangingPunct="0">
                <a:spcBef>
                  <a:spcPct val="0"/>
                </a:spcBef>
                <a:spcAft>
                  <a:spcPct val="0"/>
                </a:spcAft>
                <a:defRPr sz="2400">
                  <a:solidFill>
                    <a:schemeClr val="tx1"/>
                  </a:solidFill>
                  <a:latin typeface="Segoe" pitchFamily="34" charset="0"/>
                </a:defRPr>
              </a:lvl9pPr>
            </a:lstStyle>
            <a:p>
              <a:pPr algn="ctr"/>
              <a:r>
                <a:rPr lang="en-US" b="1" dirty="0" smtClean="0">
                  <a:latin typeface="Book Antiqua" panose="02040602050305030304" pitchFamily="18" charset="0"/>
                </a:rPr>
                <a:t>Best Workplaces for Millennials</a:t>
              </a:r>
              <a:endParaRPr lang="en-US" b="1" dirty="0">
                <a:latin typeface="Book Antiqua" panose="02040602050305030304" pitchFamily="18" charset="0"/>
              </a:endParaRPr>
            </a:p>
          </p:txBody>
        </p:sp>
      </p:grpSp>
      <p:grpSp>
        <p:nvGrpSpPr>
          <p:cNvPr id="63" name="Group 62"/>
          <p:cNvGrpSpPr>
            <a:grpSpLocks/>
          </p:cNvGrpSpPr>
          <p:nvPr/>
        </p:nvGrpSpPr>
        <p:grpSpPr bwMode="auto">
          <a:xfrm rot="888161">
            <a:off x="5925810" y="4750099"/>
            <a:ext cx="3316046" cy="1236108"/>
            <a:chOff x="2796" y="1738"/>
            <a:chExt cx="2550" cy="1404"/>
          </a:xfrm>
        </p:grpSpPr>
        <p:pic>
          <p:nvPicPr>
            <p:cNvPr id="64" name="Picture 15" descr="headline quote white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 y="1738"/>
              <a:ext cx="255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16"/>
            <p:cNvSpPr txBox="1">
              <a:spLocks noChangeArrowheads="1"/>
            </p:cNvSpPr>
            <p:nvPr/>
          </p:nvSpPr>
          <p:spPr bwMode="auto">
            <a:xfrm>
              <a:off x="2908" y="1967"/>
              <a:ext cx="2377" cy="94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Segoe" pitchFamily="34" charset="0"/>
                </a:defRPr>
              </a:lvl1pPr>
              <a:lvl2pPr marL="742950" indent="-285750" eaLnBrk="0" hangingPunct="0">
                <a:defRPr sz="2400">
                  <a:solidFill>
                    <a:schemeClr val="tx1"/>
                  </a:solidFill>
                  <a:latin typeface="Segoe" pitchFamily="34" charset="0"/>
                </a:defRPr>
              </a:lvl2pPr>
              <a:lvl3pPr marL="1143000" indent="-228600" eaLnBrk="0" hangingPunct="0">
                <a:defRPr sz="2400">
                  <a:solidFill>
                    <a:schemeClr val="tx1"/>
                  </a:solidFill>
                  <a:latin typeface="Segoe" pitchFamily="34" charset="0"/>
                </a:defRPr>
              </a:lvl3pPr>
              <a:lvl4pPr marL="1600200" indent="-228600" eaLnBrk="0" hangingPunct="0">
                <a:defRPr sz="2400">
                  <a:solidFill>
                    <a:schemeClr val="tx1"/>
                  </a:solidFill>
                  <a:latin typeface="Segoe" pitchFamily="34" charset="0"/>
                </a:defRPr>
              </a:lvl4pPr>
              <a:lvl5pPr marL="2057400" indent="-228600" eaLnBrk="0" hangingPunct="0">
                <a:defRPr sz="2400">
                  <a:solidFill>
                    <a:schemeClr val="tx1"/>
                  </a:solidFill>
                  <a:latin typeface="Segoe" pitchFamily="34" charset="0"/>
                </a:defRPr>
              </a:lvl5pPr>
              <a:lvl6pPr marL="2514600" indent="-228600" eaLnBrk="0" fontAlgn="base" hangingPunct="0">
                <a:spcBef>
                  <a:spcPct val="0"/>
                </a:spcBef>
                <a:spcAft>
                  <a:spcPct val="0"/>
                </a:spcAft>
                <a:defRPr sz="2400">
                  <a:solidFill>
                    <a:schemeClr val="tx1"/>
                  </a:solidFill>
                  <a:latin typeface="Segoe" pitchFamily="34" charset="0"/>
                </a:defRPr>
              </a:lvl6pPr>
              <a:lvl7pPr marL="2971800" indent="-228600" eaLnBrk="0" fontAlgn="base" hangingPunct="0">
                <a:spcBef>
                  <a:spcPct val="0"/>
                </a:spcBef>
                <a:spcAft>
                  <a:spcPct val="0"/>
                </a:spcAft>
                <a:defRPr sz="2400">
                  <a:solidFill>
                    <a:schemeClr val="tx1"/>
                  </a:solidFill>
                  <a:latin typeface="Segoe" pitchFamily="34" charset="0"/>
                </a:defRPr>
              </a:lvl7pPr>
              <a:lvl8pPr marL="3429000" indent="-228600" eaLnBrk="0" fontAlgn="base" hangingPunct="0">
                <a:spcBef>
                  <a:spcPct val="0"/>
                </a:spcBef>
                <a:spcAft>
                  <a:spcPct val="0"/>
                </a:spcAft>
                <a:defRPr sz="2400">
                  <a:solidFill>
                    <a:schemeClr val="tx1"/>
                  </a:solidFill>
                  <a:latin typeface="Segoe" pitchFamily="34" charset="0"/>
                </a:defRPr>
              </a:lvl8pPr>
              <a:lvl9pPr marL="3886200" indent="-228600" eaLnBrk="0" fontAlgn="base" hangingPunct="0">
                <a:spcBef>
                  <a:spcPct val="0"/>
                </a:spcBef>
                <a:spcAft>
                  <a:spcPct val="0"/>
                </a:spcAft>
                <a:defRPr sz="2400">
                  <a:solidFill>
                    <a:schemeClr val="tx1"/>
                  </a:solidFill>
                  <a:latin typeface="Segoe" pitchFamily="34" charset="0"/>
                </a:defRPr>
              </a:lvl9pPr>
            </a:lstStyle>
            <a:p>
              <a:pPr algn="ctr"/>
              <a:r>
                <a:rPr lang="en-US" b="1" dirty="0" smtClean="0">
                  <a:latin typeface="Book Antiqua" panose="02040602050305030304" pitchFamily="18" charset="0"/>
                </a:rPr>
                <a:t>Best Workplaces for Generation X</a:t>
              </a:r>
              <a:endParaRPr lang="en-US" b="1" dirty="0">
                <a:latin typeface="Book Antiqua" panose="02040602050305030304" pitchFamily="18" charset="0"/>
              </a:endParaRPr>
            </a:p>
          </p:txBody>
        </p:sp>
      </p:grpSp>
    </p:spTree>
    <p:extLst>
      <p:ext uri="{BB962C8B-B14F-4D97-AF65-F5344CB8AC3E}">
        <p14:creationId xmlns:p14="http://schemas.microsoft.com/office/powerpoint/2010/main" val="228642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What did you notice?</a:t>
            </a:r>
            <a:endParaRPr lang="en-US" dirty="0"/>
          </a:p>
        </p:txBody>
      </p:sp>
      <p:sp>
        <p:nvSpPr>
          <p:cNvPr id="5" name="Text Placeholder 4"/>
          <p:cNvSpPr>
            <a:spLocks noGrp="1"/>
          </p:cNvSpPr>
          <p:nvPr>
            <p:ph type="body" sz="quarter" idx="11"/>
          </p:nvPr>
        </p:nvSpPr>
        <p:spPr>
          <a:xfrm>
            <a:off x="473443" y="4505143"/>
            <a:ext cx="8197114" cy="1698659"/>
          </a:xfrm>
        </p:spPr>
        <p:txBody>
          <a:bodyPr/>
          <a:lstStyle/>
          <a:p>
            <a:pPr algn="ctr" defTabSz="609585">
              <a:spcBef>
                <a:spcPct val="0"/>
              </a:spcBef>
              <a:buNone/>
            </a:pPr>
            <a:r>
              <a:rPr lang="en-US" altLang="en-US" b="1" dirty="0">
                <a:solidFill>
                  <a:srgbClr val="000000"/>
                </a:solidFill>
              </a:rPr>
              <a:t>What opportunities do you have to use this LS?</a:t>
            </a:r>
          </a:p>
          <a:p>
            <a:pPr algn="ctr" defTabSz="609585">
              <a:spcBef>
                <a:spcPct val="0"/>
              </a:spcBef>
              <a:buNone/>
            </a:pPr>
            <a:endParaRPr lang="en-US" altLang="en-US" sz="1200" b="1" dirty="0">
              <a:solidFill>
                <a:srgbClr val="000000"/>
              </a:solidFill>
            </a:endParaRPr>
          </a:p>
          <a:p>
            <a:pPr algn="ctr" defTabSz="609585">
              <a:spcBef>
                <a:spcPct val="0"/>
              </a:spcBef>
              <a:buNone/>
            </a:pPr>
            <a:r>
              <a:rPr lang="en-US" altLang="en-US" b="1" dirty="0">
                <a:solidFill>
                  <a:srgbClr val="000000"/>
                </a:solidFill>
              </a:rPr>
              <a:t>What invitation would you make? </a:t>
            </a:r>
          </a:p>
          <a:p>
            <a:endParaRPr lang="en-US" dirty="0"/>
          </a:p>
        </p:txBody>
      </p:sp>
      <p:sp>
        <p:nvSpPr>
          <p:cNvPr id="6" name="Text Placeholder 5"/>
          <p:cNvSpPr>
            <a:spLocks noGrp="1"/>
          </p:cNvSpPr>
          <p:nvPr>
            <p:ph type="body" sz="quarter" idx="12"/>
          </p:nvPr>
        </p:nvSpPr>
        <p:spPr/>
        <p:txBody>
          <a:bodyPr/>
          <a:lstStyle/>
          <a:p>
            <a:r>
              <a:rPr lang="en-US" dirty="0" smtClean="0"/>
              <a:t>What was structured? What was liberated?</a:t>
            </a:r>
            <a:endParaRPr lang="en-US" dirty="0"/>
          </a:p>
        </p:txBody>
      </p:sp>
      <p:pic>
        <p:nvPicPr>
          <p:cNvPr id="7" name="Picture 6"/>
          <p:cNvPicPr>
            <a:picLocks noChangeAspect="1"/>
          </p:cNvPicPr>
          <p:nvPr/>
        </p:nvPicPr>
        <p:blipFill>
          <a:blip r:embed="rId2"/>
          <a:stretch>
            <a:fillRect/>
          </a:stretch>
        </p:blipFill>
        <p:spPr>
          <a:xfrm>
            <a:off x="0" y="2359177"/>
            <a:ext cx="9144000" cy="1928628"/>
          </a:xfrm>
          <a:prstGeom prst="rect">
            <a:avLst/>
          </a:prstGeom>
        </p:spPr>
      </p:pic>
    </p:spTree>
    <p:extLst>
      <p:ext uri="{BB962C8B-B14F-4D97-AF65-F5344CB8AC3E}">
        <p14:creationId xmlns:p14="http://schemas.microsoft.com/office/powerpoint/2010/main" val="40892475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Liberating structures</a:t>
            </a:r>
            <a:endParaRPr lang="en-US" dirty="0"/>
          </a:p>
        </p:txBody>
      </p:sp>
      <p:sp>
        <p:nvSpPr>
          <p:cNvPr id="5" name="Text Placeholder 4"/>
          <p:cNvSpPr>
            <a:spLocks noGrp="1"/>
          </p:cNvSpPr>
          <p:nvPr>
            <p:ph type="body" sz="quarter" idx="11"/>
          </p:nvPr>
        </p:nvSpPr>
        <p:spPr>
          <a:xfrm>
            <a:off x="659305" y="2320241"/>
            <a:ext cx="8197114" cy="3894823"/>
          </a:xfrm>
        </p:spPr>
        <p:txBody>
          <a:bodyPr numCol="2"/>
          <a:lstStyle/>
          <a:p>
            <a:r>
              <a:rPr lang="en-US" sz="1800" dirty="0" smtClean="0">
                <a:solidFill>
                  <a:schemeClr val="tx1"/>
                </a:solidFill>
                <a:latin typeface="Open Sans" charset="0"/>
                <a:ea typeface="Open Sans" charset="0"/>
                <a:cs typeface="Open Sans" charset="0"/>
              </a:rPr>
              <a:t>Simple</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takes a few minutes </a:t>
            </a:r>
            <a:r>
              <a:rPr lang="en-US" sz="1600" dirty="0" smtClean="0">
                <a:latin typeface="Open Sans" charset="0"/>
                <a:ea typeface="Open Sans" charset="0"/>
                <a:cs typeface="Open Sans" charset="0"/>
              </a:rPr>
              <a:t>to</a:t>
            </a:r>
            <a:endParaRPr lang="en-US" sz="1600" dirty="0">
              <a:latin typeface="Open Sans" charset="0"/>
              <a:ea typeface="Open Sans" charset="0"/>
              <a:cs typeface="Open Sans" charset="0"/>
            </a:endParaRPr>
          </a:p>
          <a:p>
            <a:pPr marL="0" indent="0">
              <a:buNone/>
            </a:pPr>
            <a:r>
              <a:rPr lang="en-US" sz="1600" dirty="0" smtClean="0">
                <a:latin typeface="Open Sans" charset="0"/>
                <a:ea typeface="Open Sans" charset="0"/>
                <a:cs typeface="Open Sans" charset="0"/>
              </a:rPr>
              <a:t>      introduce</a:t>
            </a:r>
            <a:endParaRPr lang="en-US" sz="1600" dirty="0">
              <a:latin typeface="Open Sans" charset="0"/>
              <a:ea typeface="Open Sans" charset="0"/>
              <a:cs typeface="Open Sans" charset="0"/>
            </a:endParaRPr>
          </a:p>
          <a:p>
            <a:r>
              <a:rPr lang="en-US" sz="1800" dirty="0" smtClean="0">
                <a:solidFill>
                  <a:schemeClr val="tx1"/>
                </a:solidFill>
                <a:latin typeface="Open Sans" charset="0"/>
                <a:ea typeface="Open Sans" charset="0"/>
                <a:cs typeface="Open Sans" charset="0"/>
              </a:rPr>
              <a:t>Expert-less</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beginners can succeed</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right away</a:t>
            </a:r>
            <a:endParaRPr lang="en-US" sz="1600" dirty="0">
              <a:latin typeface="Open Sans" charset="0"/>
              <a:ea typeface="Open Sans" charset="0"/>
              <a:cs typeface="Open Sans" charset="0"/>
            </a:endParaRPr>
          </a:p>
          <a:p>
            <a:r>
              <a:rPr lang="en-US" sz="1800" dirty="0" smtClean="0">
                <a:solidFill>
                  <a:schemeClr val="tx1"/>
                </a:solidFill>
                <a:latin typeface="Open Sans" charset="0"/>
                <a:ea typeface="Open Sans" charset="0"/>
                <a:cs typeface="Open Sans" charset="0"/>
              </a:rPr>
              <a:t>Results-focused</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helps generate</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better-than-expected</a:t>
            </a:r>
            <a:r>
              <a:rPr lang="en-US" sz="1600" dirty="0">
                <a:latin typeface="Open Sans" charset="0"/>
                <a:ea typeface="Open Sans" charset="0"/>
                <a:cs typeface="Open Sans" charset="0"/>
              </a:rPr>
              <a:t>, innovative results</a:t>
            </a:r>
          </a:p>
          <a:p>
            <a:r>
              <a:rPr lang="en-US" sz="1800" dirty="0" smtClean="0">
                <a:solidFill>
                  <a:schemeClr val="tx1"/>
                </a:solidFill>
                <a:latin typeface="Open Sans" charset="0"/>
                <a:ea typeface="Open Sans" charset="0"/>
                <a:cs typeface="Open Sans" charset="0"/>
              </a:rPr>
              <a:t>Rapid </a:t>
            </a:r>
            <a:r>
              <a:rPr lang="en-US" sz="1800" dirty="0">
                <a:solidFill>
                  <a:schemeClr val="tx1"/>
                </a:solidFill>
                <a:latin typeface="Open Sans" charset="0"/>
                <a:ea typeface="Open Sans" charset="0"/>
                <a:cs typeface="Open Sans" charset="0"/>
              </a:rPr>
              <a:t>cycling: </a:t>
            </a:r>
            <a:r>
              <a:rPr lang="en-US" sz="1600" dirty="0">
                <a:latin typeface="Open Sans" charset="0"/>
                <a:ea typeface="Open Sans" charset="0"/>
                <a:cs typeface="Open Sans" charset="0"/>
              </a:rPr>
              <a:t>fast iterative rounds</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are </a:t>
            </a:r>
            <a:r>
              <a:rPr lang="en-US" sz="1600" dirty="0">
                <a:latin typeface="Open Sans" charset="0"/>
                <a:ea typeface="Open Sans" charset="0"/>
                <a:cs typeface="Open Sans" charset="0"/>
              </a:rPr>
              <a:t>very productive</a:t>
            </a:r>
          </a:p>
          <a:p>
            <a:r>
              <a:rPr lang="en-US" sz="1800" dirty="0" smtClean="0">
                <a:solidFill>
                  <a:schemeClr val="tx1"/>
                </a:solidFill>
                <a:latin typeface="Open Sans" charset="0"/>
                <a:ea typeface="Open Sans" charset="0"/>
                <a:cs typeface="Open Sans" charset="0"/>
              </a:rPr>
              <a:t>Innovative</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sparks creative</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relationships </a:t>
            </a:r>
            <a:r>
              <a:rPr lang="en-US" sz="1600" dirty="0">
                <a:latin typeface="Open Sans" charset="0"/>
                <a:ea typeface="Open Sans" charset="0"/>
                <a:cs typeface="Open Sans" charset="0"/>
              </a:rPr>
              <a:t>with clients or customers</a:t>
            </a:r>
          </a:p>
          <a:p>
            <a:r>
              <a:rPr lang="en-US" sz="1800" dirty="0" smtClean="0">
                <a:solidFill>
                  <a:schemeClr val="tx1"/>
                </a:solidFill>
                <a:latin typeface="Open Sans" charset="0"/>
                <a:ea typeface="Open Sans" charset="0"/>
                <a:cs typeface="Open Sans" charset="0"/>
              </a:rPr>
              <a:t>Inclusive</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together, everyone is</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invited </a:t>
            </a:r>
            <a:r>
              <a:rPr lang="en-US" sz="1600" dirty="0">
                <a:latin typeface="Open Sans" charset="0"/>
                <a:ea typeface="Open Sans" charset="0"/>
                <a:cs typeface="Open Sans" charset="0"/>
              </a:rPr>
              <a:t>to shape next steps</a:t>
            </a:r>
          </a:p>
          <a:p>
            <a:r>
              <a:rPr lang="en-US" sz="1800" dirty="0" smtClean="0">
                <a:solidFill>
                  <a:schemeClr val="tx1"/>
                </a:solidFill>
                <a:latin typeface="Open Sans" charset="0"/>
                <a:ea typeface="Open Sans" charset="0"/>
                <a:cs typeface="Open Sans" charset="0"/>
              </a:rPr>
              <a:t>Multi-scale</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works for everyday</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solutions</a:t>
            </a:r>
            <a:r>
              <a:rPr lang="en-US" sz="1600" dirty="0">
                <a:latin typeface="Open Sans" charset="0"/>
                <a:ea typeface="Open Sans" charset="0"/>
                <a:cs typeface="Open Sans" charset="0"/>
              </a:rPr>
              <a:t>, big projects, strategy, &amp;</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transforming </a:t>
            </a:r>
            <a:r>
              <a:rPr lang="en-US" sz="1600" dirty="0">
                <a:latin typeface="Open Sans" charset="0"/>
                <a:ea typeface="Open Sans" charset="0"/>
                <a:cs typeface="Open Sans" charset="0"/>
              </a:rPr>
              <a:t>movements</a:t>
            </a:r>
          </a:p>
          <a:p>
            <a:r>
              <a:rPr lang="en-US" sz="1800" dirty="0" smtClean="0">
                <a:solidFill>
                  <a:schemeClr val="tx1"/>
                </a:solidFill>
                <a:latin typeface="Open Sans" charset="0"/>
                <a:ea typeface="Open Sans" charset="0"/>
                <a:cs typeface="Open Sans" charset="0"/>
              </a:rPr>
              <a:t>Seriously </a:t>
            </a:r>
            <a:r>
              <a:rPr lang="en-US" sz="1800" dirty="0">
                <a:solidFill>
                  <a:schemeClr val="tx1"/>
                </a:solidFill>
                <a:latin typeface="Open Sans" charset="0"/>
                <a:ea typeface="Open Sans" charset="0"/>
                <a:cs typeface="Open Sans" charset="0"/>
              </a:rPr>
              <a:t>fun: </a:t>
            </a:r>
            <a:r>
              <a:rPr lang="en-US" sz="1600" dirty="0">
                <a:latin typeface="Open Sans" charset="0"/>
                <a:ea typeface="Open Sans" charset="0"/>
                <a:cs typeface="Open Sans" charset="0"/>
              </a:rPr>
              <a:t>boosts freedom &amp;</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responsibility</a:t>
            </a:r>
            <a:endParaRPr lang="en-US" sz="1600" dirty="0">
              <a:latin typeface="Open Sans" charset="0"/>
              <a:ea typeface="Open Sans" charset="0"/>
              <a:cs typeface="Open Sans" charset="0"/>
            </a:endParaRPr>
          </a:p>
          <a:p>
            <a:r>
              <a:rPr lang="en-US" sz="1800" dirty="0" smtClean="0">
                <a:solidFill>
                  <a:schemeClr val="tx1"/>
                </a:solidFill>
                <a:latin typeface="Open Sans" charset="0"/>
                <a:ea typeface="Open Sans" charset="0"/>
                <a:cs typeface="Open Sans" charset="0"/>
              </a:rPr>
              <a:t>Self-spreading</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easy to copy without</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formal </a:t>
            </a:r>
            <a:r>
              <a:rPr lang="en-US" sz="1600" dirty="0">
                <a:latin typeface="Open Sans" charset="0"/>
                <a:ea typeface="Open Sans" charset="0"/>
                <a:cs typeface="Open Sans" charset="0"/>
              </a:rPr>
              <a:t>training</a:t>
            </a:r>
          </a:p>
          <a:p>
            <a:r>
              <a:rPr lang="en-US" sz="1800" dirty="0" smtClean="0">
                <a:solidFill>
                  <a:schemeClr val="tx1"/>
                </a:solidFill>
                <a:latin typeface="Open Sans" charset="0"/>
                <a:ea typeface="Open Sans" charset="0"/>
                <a:cs typeface="Open Sans" charset="0"/>
              </a:rPr>
              <a:t>Adaptable</a:t>
            </a:r>
            <a:r>
              <a:rPr lang="en-US" sz="1800" dirty="0">
                <a:solidFill>
                  <a:schemeClr val="tx1"/>
                </a:solidFill>
                <a:latin typeface="Open Sans" charset="0"/>
                <a:ea typeface="Open Sans" charset="0"/>
                <a:cs typeface="Open Sans" charset="0"/>
              </a:rPr>
              <a:t>: </a:t>
            </a:r>
            <a:r>
              <a:rPr lang="en-US" sz="1600" dirty="0">
                <a:latin typeface="Open Sans" charset="0"/>
                <a:ea typeface="Open Sans" charset="0"/>
                <a:cs typeface="Open Sans" charset="0"/>
              </a:rPr>
              <a:t>spreads with fidelity and</a:t>
            </a:r>
            <a:br>
              <a:rPr lang="en-US" sz="1600" dirty="0">
                <a:latin typeface="Open Sans" charset="0"/>
                <a:ea typeface="Open Sans" charset="0"/>
                <a:cs typeface="Open Sans" charset="0"/>
              </a:rPr>
            </a:br>
            <a:r>
              <a:rPr lang="en-US" sz="1600" dirty="0" smtClean="0">
                <a:latin typeface="Open Sans" charset="0"/>
                <a:ea typeface="Open Sans" charset="0"/>
                <a:cs typeface="Open Sans" charset="0"/>
              </a:rPr>
              <a:t>adapts </a:t>
            </a:r>
            <a:r>
              <a:rPr lang="en-US" sz="1600" dirty="0">
                <a:latin typeface="Open Sans" charset="0"/>
                <a:ea typeface="Open Sans" charset="0"/>
                <a:cs typeface="Open Sans" charset="0"/>
              </a:rPr>
              <a:t>to local conditions via </a:t>
            </a:r>
            <a:r>
              <a:rPr lang="en-US" sz="1600" dirty="0" smtClean="0">
                <a:latin typeface="Open Sans" charset="0"/>
                <a:ea typeface="Open Sans" charset="0"/>
                <a:cs typeface="Open Sans" charset="0"/>
              </a:rPr>
              <a:t>Minimum</a:t>
            </a:r>
            <a:r>
              <a:rPr lang="en-US" sz="1600" dirty="0">
                <a:latin typeface="Open Sans" charset="0"/>
                <a:ea typeface="Open Sans" charset="0"/>
                <a:cs typeface="Open Sans" charset="0"/>
              </a:rPr>
              <a:t> </a:t>
            </a:r>
            <a:r>
              <a:rPr lang="en-US" sz="1600" dirty="0" smtClean="0">
                <a:latin typeface="Open Sans" charset="0"/>
                <a:ea typeface="Open Sans" charset="0"/>
                <a:cs typeface="Open Sans" charset="0"/>
              </a:rPr>
              <a:t>Specifications</a:t>
            </a:r>
            <a:endParaRPr lang="en-US" sz="1600" dirty="0">
              <a:latin typeface="Open Sans" charset="0"/>
              <a:ea typeface="Open Sans" charset="0"/>
              <a:cs typeface="Open Sans" charset="0"/>
            </a:endParaRPr>
          </a:p>
          <a:p>
            <a:endParaRPr lang="en-US" sz="1600" dirty="0">
              <a:latin typeface="Open Sans" charset="0"/>
              <a:ea typeface="Open Sans" charset="0"/>
              <a:cs typeface="Open Sans" charset="0"/>
            </a:endParaRPr>
          </a:p>
        </p:txBody>
      </p:sp>
      <p:sp>
        <p:nvSpPr>
          <p:cNvPr id="6" name="Text Placeholder 5"/>
          <p:cNvSpPr>
            <a:spLocks noGrp="1"/>
          </p:cNvSpPr>
          <p:nvPr>
            <p:ph type="body" sz="quarter" idx="12"/>
          </p:nvPr>
        </p:nvSpPr>
        <p:spPr/>
        <p:txBody>
          <a:bodyPr/>
          <a:lstStyle/>
          <a:p>
            <a:r>
              <a:rPr lang="en-US" dirty="0" smtClean="0"/>
              <a:t>Including and unleashing everyone</a:t>
            </a:r>
            <a:endParaRPr lang="en-US" dirty="0"/>
          </a:p>
        </p:txBody>
      </p:sp>
    </p:spTree>
    <p:extLst>
      <p:ext uri="{BB962C8B-B14F-4D97-AF65-F5344CB8AC3E}">
        <p14:creationId xmlns:p14="http://schemas.microsoft.com/office/powerpoint/2010/main" val="21949111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2800" dirty="0" smtClean="0"/>
              <a:t>We are Changing how we meet, Plan, conference and relate to each other</a:t>
            </a:r>
            <a:endParaRPr lang="en-US" sz="2800" dirty="0"/>
          </a:p>
        </p:txBody>
      </p:sp>
      <p:sp>
        <p:nvSpPr>
          <p:cNvPr id="3" name="Text Placeholder 2"/>
          <p:cNvSpPr>
            <a:spLocks noGrp="1"/>
          </p:cNvSpPr>
          <p:nvPr>
            <p:ph type="body" sz="quarter" idx="11"/>
          </p:nvPr>
        </p:nvSpPr>
        <p:spPr>
          <a:xfrm>
            <a:off x="659305" y="1956183"/>
            <a:ext cx="8196210" cy="3701376"/>
          </a:xfrm>
        </p:spPr>
        <p:txBody>
          <a:bodyPr/>
          <a:lstStyle/>
          <a:p>
            <a:pPr marL="0" indent="0" algn="ctr">
              <a:buNone/>
            </a:pPr>
            <a:r>
              <a:rPr lang="en-US" sz="2800" dirty="0" smtClean="0"/>
              <a:t>“it (Liberating Structures) puts in the hands of every leader and every citizen the facilitative power that was once reserved for the trained expert….”</a:t>
            </a:r>
          </a:p>
          <a:p>
            <a:pPr algn="ctr"/>
            <a:endParaRPr lang="en-US" sz="2800" dirty="0"/>
          </a:p>
          <a:p>
            <a:pPr marL="457200" lvl="1" indent="0" algn="ctr">
              <a:buNone/>
            </a:pPr>
            <a:r>
              <a:rPr lang="en-US" sz="2400" dirty="0" smtClean="0"/>
              <a:t>Peter Block, author, </a:t>
            </a:r>
          </a:p>
          <a:p>
            <a:pPr marL="457200" lvl="1" indent="0" algn="ctr">
              <a:buNone/>
            </a:pPr>
            <a:r>
              <a:rPr lang="en-US" sz="2400" dirty="0" smtClean="0"/>
              <a:t>Flawless Consulting, Stewardship, and Community</a:t>
            </a:r>
            <a:endParaRPr lang="en-US" sz="2400" dirty="0"/>
          </a:p>
        </p:txBody>
      </p:sp>
    </p:spTree>
    <p:extLst>
      <p:ext uri="{BB962C8B-B14F-4D97-AF65-F5344CB8AC3E}">
        <p14:creationId xmlns:p14="http://schemas.microsoft.com/office/powerpoint/2010/main" val="15030284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Learning resources</a:t>
            </a:r>
            <a:endParaRPr lang="en-US" dirty="0"/>
          </a:p>
        </p:txBody>
      </p:sp>
      <p:sp>
        <p:nvSpPr>
          <p:cNvPr id="3" name="Text Placeholder 2"/>
          <p:cNvSpPr>
            <a:spLocks noGrp="1"/>
          </p:cNvSpPr>
          <p:nvPr>
            <p:ph type="body" sz="quarter" idx="11"/>
          </p:nvPr>
        </p:nvSpPr>
        <p:spPr>
          <a:xfrm>
            <a:off x="671757" y="3410388"/>
            <a:ext cx="3155458" cy="3701376"/>
          </a:xfrm>
        </p:spPr>
        <p:txBody>
          <a:bodyPr/>
          <a:lstStyle/>
          <a:p>
            <a:pPr marL="0" indent="0">
              <a:buNone/>
            </a:pPr>
            <a:r>
              <a:rPr lang="en-US" sz="1800" dirty="0" smtClean="0"/>
              <a:t>Organizational Excellence</a:t>
            </a:r>
          </a:p>
          <a:p>
            <a:pPr marL="0" indent="0">
              <a:buNone/>
            </a:pPr>
            <a:r>
              <a:rPr lang="en-US" sz="1800" dirty="0" smtClean="0">
                <a:solidFill>
                  <a:schemeClr val="tx1"/>
                </a:solidFill>
              </a:rPr>
              <a:t>http://www.washington.edu/2y2d/oe</a:t>
            </a:r>
          </a:p>
          <a:p>
            <a:pPr marL="0" indent="0">
              <a:buNone/>
            </a:pPr>
            <a:endParaRPr lang="en-US" sz="1800" dirty="0"/>
          </a:p>
          <a:p>
            <a:pPr marL="0" indent="0">
              <a:buNone/>
            </a:pPr>
            <a:r>
              <a:rPr lang="en-US" sz="1800" dirty="0" smtClean="0"/>
              <a:t>Transforming Administration Program</a:t>
            </a:r>
          </a:p>
          <a:p>
            <a:pPr marL="0" indent="0">
              <a:buNone/>
            </a:pPr>
            <a:r>
              <a:rPr lang="en-US" sz="1800" dirty="0" smtClean="0">
                <a:solidFill>
                  <a:schemeClr val="tx1"/>
                </a:solidFill>
              </a:rPr>
              <a:t>https://tap.uw.edu/ </a:t>
            </a:r>
            <a:endParaRPr lang="en-US" sz="1800" dirty="0">
              <a:solidFill>
                <a:schemeClr val="tx1"/>
              </a:solidFill>
            </a:endParaRPr>
          </a:p>
        </p:txBody>
      </p:sp>
      <p:pic>
        <p:nvPicPr>
          <p:cNvPr id="4" name="Content Placeholder 3"/>
          <p:cNvPicPr>
            <a:picLocks noChangeAspect="1"/>
          </p:cNvPicPr>
          <p:nvPr/>
        </p:nvPicPr>
        <p:blipFill>
          <a:blip r:embed="rId3"/>
          <a:stretch>
            <a:fillRect/>
          </a:stretch>
        </p:blipFill>
        <p:spPr>
          <a:xfrm>
            <a:off x="4082079" y="1736727"/>
            <a:ext cx="4774340" cy="4269917"/>
          </a:xfrm>
          <a:prstGeom prst="rect">
            <a:avLst/>
          </a:prstGeom>
        </p:spPr>
      </p:pic>
      <p:sp>
        <p:nvSpPr>
          <p:cNvPr id="5" name="Oval 4"/>
          <p:cNvSpPr/>
          <p:nvPr/>
        </p:nvSpPr>
        <p:spPr>
          <a:xfrm>
            <a:off x="7943210" y="5261076"/>
            <a:ext cx="898221" cy="384048"/>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E8D3A2"/>
              </a:solidFill>
            </a:endParaRPr>
          </a:p>
        </p:txBody>
      </p:sp>
      <p:cxnSp>
        <p:nvCxnSpPr>
          <p:cNvPr id="7" name="Straight Arrow Connector 6"/>
          <p:cNvCxnSpPr>
            <a:stCxn id="5" idx="2"/>
          </p:cNvCxnSpPr>
          <p:nvPr/>
        </p:nvCxnSpPr>
        <p:spPr>
          <a:xfrm flipH="1">
            <a:off x="3200400" y="5453100"/>
            <a:ext cx="474280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588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457" y="361729"/>
            <a:ext cx="10122240" cy="5776025"/>
          </a:xfrm>
          <a:prstGeom prst="rect">
            <a:avLst/>
          </a:prstGeom>
        </p:spPr>
      </p:pic>
    </p:spTree>
    <p:extLst>
      <p:ext uri="{BB962C8B-B14F-4D97-AF65-F5344CB8AC3E}">
        <p14:creationId xmlns:p14="http://schemas.microsoft.com/office/powerpoint/2010/main" val="3986016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955885" y="2197958"/>
            <a:ext cx="1394593" cy="1394593"/>
          </a:xfrm>
        </p:spPr>
      </p:pic>
      <p:sp>
        <p:nvSpPr>
          <p:cNvPr id="6" name="Title 5"/>
          <p:cNvSpPr txBox="1">
            <a:spLocks noGrp="1"/>
          </p:cNvSpPr>
          <p:nvPr>
            <p:ph type="title"/>
          </p:nvPr>
        </p:nvSpPr>
        <p:spPr>
          <a:xfrm>
            <a:off x="154445" y="1169048"/>
            <a:ext cx="8722086" cy="867930"/>
          </a:xfrm>
          <a:prstGeom prst="rect">
            <a:avLst/>
          </a:prstGeom>
          <a:noFill/>
        </p:spPr>
        <p:txBody>
          <a:bodyPr wrap="square" rtlCol="0">
            <a:spAutoFit/>
          </a:bodyPr>
          <a:lstStyle/>
          <a:p>
            <a:pPr algn="ctr"/>
            <a:r>
              <a:rPr lang="en-US" sz="2800" dirty="0">
                <a:cs typeface="Abadi MT Condensed Light"/>
              </a:rPr>
              <a:t>Made available through a Creative Commons Non-Commercial, Attribution, Share-and-Share Alike License</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6562" y="2197958"/>
            <a:ext cx="1394593" cy="139459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5207" y="2197958"/>
            <a:ext cx="1394593" cy="1394593"/>
          </a:xfrm>
          <a:prstGeom prst="rect">
            <a:avLst/>
          </a:prstGeom>
        </p:spPr>
      </p:pic>
      <p:sp>
        <p:nvSpPr>
          <p:cNvPr id="10" name="TextBox 9"/>
          <p:cNvSpPr txBox="1"/>
          <p:nvPr/>
        </p:nvSpPr>
        <p:spPr>
          <a:xfrm>
            <a:off x="1279122" y="3785078"/>
            <a:ext cx="6472733" cy="992579"/>
          </a:xfrm>
          <a:prstGeom prst="rect">
            <a:avLst/>
          </a:prstGeom>
          <a:noFill/>
        </p:spPr>
        <p:txBody>
          <a:bodyPr wrap="none" lIns="68580" tIns="34290" rIns="68580" bIns="34290" rtlCol="0">
            <a:spAutoFit/>
          </a:bodyPr>
          <a:lstStyle/>
          <a:p>
            <a:pPr algn="ctr" defTabSz="685800"/>
            <a:r>
              <a:rPr lang="en-US" sz="3000" b="1" dirty="0">
                <a:solidFill>
                  <a:srgbClr val="ED7D31"/>
                </a:solidFill>
                <a:cs typeface="Abadi MT Condensed Extra Bold"/>
              </a:rPr>
              <a:t>You can use ‘</a:t>
            </a:r>
            <a:r>
              <a:rPr lang="en-US" sz="3000" b="1" dirty="0" err="1">
                <a:solidFill>
                  <a:srgbClr val="ED7D31"/>
                </a:solidFill>
                <a:cs typeface="Abadi MT Condensed Extra Bold"/>
              </a:rPr>
              <a:t>em</a:t>
            </a:r>
            <a:r>
              <a:rPr lang="en-US" sz="3000" b="1" dirty="0">
                <a:solidFill>
                  <a:srgbClr val="ED7D31"/>
                </a:solidFill>
                <a:cs typeface="Abadi MT Condensed Extra Bold"/>
              </a:rPr>
              <a:t>, you can share ‘</a:t>
            </a:r>
            <a:r>
              <a:rPr lang="en-US" sz="3000" b="1" dirty="0" err="1">
                <a:solidFill>
                  <a:srgbClr val="ED7D31"/>
                </a:solidFill>
                <a:cs typeface="Abadi MT Condensed Extra Bold"/>
              </a:rPr>
              <a:t>em</a:t>
            </a:r>
            <a:r>
              <a:rPr lang="en-US" sz="3000" b="1" dirty="0">
                <a:solidFill>
                  <a:srgbClr val="ED7D31"/>
                </a:solidFill>
                <a:cs typeface="Abadi MT Condensed Extra Bold"/>
              </a:rPr>
              <a:t>,</a:t>
            </a:r>
          </a:p>
          <a:p>
            <a:pPr algn="ctr" defTabSz="685800"/>
            <a:r>
              <a:rPr lang="en-US" sz="3000" b="1" dirty="0">
                <a:solidFill>
                  <a:srgbClr val="ED7D31"/>
                </a:solidFill>
                <a:cs typeface="Abadi MT Condensed Extra Bold"/>
              </a:rPr>
              <a:t> but you can’t sell ‘</a:t>
            </a:r>
            <a:r>
              <a:rPr lang="en-US" sz="3000" b="1" dirty="0" err="1">
                <a:solidFill>
                  <a:srgbClr val="ED7D31"/>
                </a:solidFill>
                <a:cs typeface="Abadi MT Condensed Extra Bold"/>
              </a:rPr>
              <a:t>em</a:t>
            </a:r>
            <a:endParaRPr lang="en-US" sz="3000" b="1" dirty="0">
              <a:solidFill>
                <a:srgbClr val="ED7D31"/>
              </a:solidFill>
              <a:cs typeface="Abadi MT Condensed Extra Bold"/>
            </a:endParaRPr>
          </a:p>
        </p:txBody>
      </p:sp>
      <p:sp>
        <p:nvSpPr>
          <p:cNvPr id="2" name="Rectangle 1"/>
          <p:cNvSpPr/>
          <p:nvPr/>
        </p:nvSpPr>
        <p:spPr>
          <a:xfrm>
            <a:off x="1067953" y="5261851"/>
            <a:ext cx="6895070" cy="646331"/>
          </a:xfrm>
          <a:prstGeom prst="rect">
            <a:avLst/>
          </a:prstGeom>
        </p:spPr>
        <p:txBody>
          <a:bodyPr wrap="square">
            <a:spAutoFit/>
          </a:bodyPr>
          <a:lstStyle/>
          <a:p>
            <a:pPr algn="ctr" defTabSz="685800"/>
            <a:r>
              <a:rPr lang="en-US" dirty="0">
                <a:solidFill>
                  <a:prstClr val="black"/>
                </a:solidFill>
              </a:rPr>
              <a:t>Slide content adapted from materials developed by Keith McCandless</a:t>
            </a:r>
          </a:p>
          <a:p>
            <a:pPr algn="ctr" defTabSz="685800"/>
            <a:r>
              <a:rPr lang="en-US" dirty="0">
                <a:solidFill>
                  <a:prstClr val="black"/>
                </a:solidFill>
              </a:rPr>
              <a:t>Most photographs by Keith McCandless</a:t>
            </a:r>
          </a:p>
        </p:txBody>
      </p:sp>
    </p:spTree>
    <p:extLst>
      <p:ext uri="{BB962C8B-B14F-4D97-AF65-F5344CB8AC3E}">
        <p14:creationId xmlns:p14="http://schemas.microsoft.com/office/powerpoint/2010/main" val="22136917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Learning resources</a:t>
            </a:r>
            <a:endParaRPr lang="en-US" dirty="0"/>
          </a:p>
        </p:txBody>
      </p:sp>
      <p:sp>
        <p:nvSpPr>
          <p:cNvPr id="9" name="Text Placeholder 8"/>
          <p:cNvSpPr>
            <a:spLocks noGrp="1"/>
          </p:cNvSpPr>
          <p:nvPr>
            <p:ph type="body" sz="quarter" idx="12"/>
          </p:nvPr>
        </p:nvSpPr>
        <p:spPr/>
        <p:txBody>
          <a:bodyPr/>
          <a:lstStyle/>
          <a:p>
            <a:r>
              <a:rPr lang="en-US" dirty="0" smtClean="0"/>
              <a:t>Liberating structures</a:t>
            </a:r>
            <a:endParaRPr lang="en-US" dirty="0"/>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703" y="726774"/>
            <a:ext cx="1572304" cy="1562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875" y="2556462"/>
            <a:ext cx="2013544" cy="164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User group footprint 3 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9930" y="4413027"/>
            <a:ext cx="1327079" cy="1703943"/>
          </a:xfrm>
          <a:prstGeom prst="rect">
            <a:avLst/>
          </a:prstGeom>
        </p:spPr>
      </p:pic>
      <p:sp>
        <p:nvSpPr>
          <p:cNvPr id="7" name="Rectangle 2"/>
          <p:cNvSpPr txBox="1">
            <a:spLocks/>
          </p:cNvSpPr>
          <p:nvPr/>
        </p:nvSpPr>
        <p:spPr>
          <a:xfrm>
            <a:off x="671757" y="2434905"/>
            <a:ext cx="5588000" cy="368206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1600" dirty="0" smtClean="0">
                <a:solidFill>
                  <a:srgbClr val="0000FF"/>
                </a:solidFill>
                <a:latin typeface="Open Sans" charset="0"/>
                <a:ea typeface="Open Sans" charset="0"/>
                <a:cs typeface="Open Sans" charset="0"/>
              </a:rPr>
              <a:t/>
            </a:r>
            <a:br>
              <a:rPr lang="en-US" sz="1600" dirty="0" smtClean="0">
                <a:solidFill>
                  <a:srgbClr val="0000FF"/>
                </a:solidFill>
                <a:latin typeface="Open Sans" charset="0"/>
                <a:ea typeface="Open Sans" charset="0"/>
                <a:cs typeface="Open Sans" charset="0"/>
              </a:rPr>
            </a:br>
            <a:r>
              <a:rPr lang="en-US" sz="1600" b="1" dirty="0" smtClean="0">
                <a:solidFill>
                  <a:srgbClr val="33006F"/>
                </a:solidFill>
                <a:latin typeface="Open Sans" charset="0"/>
                <a:ea typeface="Open Sans" charset="0"/>
                <a:cs typeface="Open Sans" charset="0"/>
              </a:rPr>
              <a:t>The Surprising Power of Liberating Structures: Simple Rules to Unleash A Culture of Innovation</a:t>
            </a:r>
            <a:r>
              <a:rPr lang="en-US" sz="1600" dirty="0" smtClean="0">
                <a:solidFill>
                  <a:srgbClr val="33006F"/>
                </a:solidFill>
                <a:latin typeface="Open Sans" charset="0"/>
                <a:ea typeface="Open Sans" charset="0"/>
                <a:cs typeface="Open Sans" charset="0"/>
              </a:rPr>
              <a:t/>
            </a:r>
            <a:br>
              <a:rPr lang="en-US" sz="1600" dirty="0" smtClean="0">
                <a:solidFill>
                  <a:srgbClr val="33006F"/>
                </a:solidFill>
                <a:latin typeface="Open Sans" charset="0"/>
                <a:ea typeface="Open Sans" charset="0"/>
                <a:cs typeface="Open Sans" charset="0"/>
              </a:rPr>
            </a:br>
            <a:r>
              <a:rPr lang="en-US" sz="1600" b="1" dirty="0" smtClean="0">
                <a:solidFill>
                  <a:srgbClr val="33006F"/>
                </a:solidFill>
                <a:latin typeface="Open Sans" charset="0"/>
                <a:ea typeface="Open Sans" charset="0"/>
                <a:cs typeface="Open Sans" charset="0"/>
              </a:rPr>
              <a:t>by Henri </a:t>
            </a:r>
            <a:r>
              <a:rPr lang="en-US" sz="1600" b="1" dirty="0" err="1" smtClean="0">
                <a:solidFill>
                  <a:srgbClr val="33006F"/>
                </a:solidFill>
                <a:latin typeface="Open Sans" charset="0"/>
                <a:ea typeface="Open Sans" charset="0"/>
                <a:cs typeface="Open Sans" charset="0"/>
              </a:rPr>
              <a:t>Lipmanowicz</a:t>
            </a:r>
            <a:r>
              <a:rPr lang="en-US" sz="1600" b="1" dirty="0" smtClean="0">
                <a:solidFill>
                  <a:srgbClr val="33006F"/>
                </a:solidFill>
                <a:latin typeface="Open Sans" charset="0"/>
                <a:ea typeface="Open Sans" charset="0"/>
                <a:cs typeface="Open Sans" charset="0"/>
              </a:rPr>
              <a:t> &amp; Keith McCandless</a:t>
            </a:r>
            <a:r>
              <a:rPr lang="en-US" sz="1600" dirty="0" smtClean="0">
                <a:solidFill>
                  <a:srgbClr val="33006F"/>
                </a:solidFill>
                <a:latin typeface="Open Sans" charset="0"/>
                <a:ea typeface="Open Sans" charset="0"/>
                <a:cs typeface="Open Sans" charset="0"/>
              </a:rPr>
              <a:t/>
            </a:r>
            <a:br>
              <a:rPr lang="en-US" sz="1600" dirty="0" smtClean="0">
                <a:solidFill>
                  <a:srgbClr val="33006F"/>
                </a:solidFill>
                <a:latin typeface="Open Sans" charset="0"/>
                <a:ea typeface="Open Sans" charset="0"/>
                <a:cs typeface="Open Sans" charset="0"/>
              </a:rPr>
            </a:br>
            <a:r>
              <a:rPr lang="en-US" sz="1600" dirty="0" smtClean="0">
                <a:solidFill>
                  <a:srgbClr val="33006F"/>
                </a:solidFill>
                <a:latin typeface="Open Sans" charset="0"/>
                <a:ea typeface="Open Sans" charset="0"/>
                <a:cs typeface="Open Sans" charset="0"/>
              </a:rPr>
              <a:t/>
            </a:r>
            <a:br>
              <a:rPr lang="en-US" sz="1600" dirty="0" smtClean="0">
                <a:solidFill>
                  <a:srgbClr val="33006F"/>
                </a:solidFill>
                <a:latin typeface="Open Sans" charset="0"/>
                <a:ea typeface="Open Sans" charset="0"/>
                <a:cs typeface="Open Sans" charset="0"/>
              </a:rPr>
            </a:br>
            <a:r>
              <a:rPr lang="en-US" sz="1600" b="1" dirty="0" smtClean="0">
                <a:solidFill>
                  <a:srgbClr val="D8D9DA">
                    <a:lumMod val="10000"/>
                  </a:srgbClr>
                </a:solidFill>
                <a:latin typeface="Open Sans" charset="0"/>
                <a:ea typeface="Open Sans" charset="0"/>
                <a:cs typeface="Open Sans" charset="0"/>
              </a:rPr>
              <a:t>Website</a:t>
            </a:r>
            <a:r>
              <a:rPr lang="en-US" sz="1600" dirty="0" smtClean="0">
                <a:solidFill>
                  <a:srgbClr val="0000FF"/>
                </a:solidFill>
                <a:latin typeface="Open Sans" charset="0"/>
                <a:ea typeface="Open Sans" charset="0"/>
                <a:cs typeface="Open Sans" charset="0"/>
              </a:rPr>
              <a:t/>
            </a:r>
            <a:br>
              <a:rPr lang="en-US" sz="1600" dirty="0" smtClean="0">
                <a:solidFill>
                  <a:srgbClr val="0000FF"/>
                </a:solidFill>
                <a:latin typeface="Open Sans" charset="0"/>
                <a:ea typeface="Open Sans" charset="0"/>
                <a:cs typeface="Open Sans" charset="0"/>
              </a:rPr>
            </a:br>
            <a:r>
              <a:rPr lang="en-US" sz="1600" dirty="0" smtClean="0">
                <a:solidFill>
                  <a:srgbClr val="33006F"/>
                </a:solidFill>
                <a:latin typeface="Open Sans" charset="0"/>
                <a:ea typeface="Open Sans" charset="0"/>
                <a:cs typeface="Open Sans" charset="0"/>
              </a:rPr>
              <a:t>www.liberatingstructures.com</a:t>
            </a:r>
          </a:p>
          <a:p>
            <a:pPr algn="l">
              <a:defRPr/>
            </a:pPr>
            <a:r>
              <a:rPr lang="en-US" sz="1600" dirty="0" smtClean="0">
                <a:solidFill>
                  <a:srgbClr val="D8D9DA">
                    <a:lumMod val="10000"/>
                  </a:srgbClr>
                </a:solidFill>
                <a:latin typeface="Open Sans" charset="0"/>
                <a:ea typeface="Open Sans" charset="0"/>
                <a:cs typeface="Open Sans" charset="0"/>
              </a:rPr>
              <a:t>Keith McCandless</a:t>
            </a:r>
          </a:p>
          <a:p>
            <a:pPr algn="l">
              <a:defRPr/>
            </a:pPr>
            <a:r>
              <a:rPr lang="en-US" sz="1600" dirty="0" smtClean="0">
                <a:solidFill>
                  <a:srgbClr val="33006F"/>
                </a:solidFill>
                <a:latin typeface="Open Sans" charset="0"/>
                <a:ea typeface="Open Sans" charset="0"/>
                <a:cs typeface="Open Sans" charset="0"/>
              </a:rPr>
              <a:t>keith@liberatingstructures.com</a:t>
            </a:r>
          </a:p>
          <a:p>
            <a:pPr algn="l">
              <a:defRPr/>
            </a:pPr>
            <a:endParaRPr lang="en-US" sz="1600" dirty="0">
              <a:solidFill>
                <a:srgbClr val="33006F"/>
              </a:solidFill>
              <a:latin typeface="Open Sans" charset="0"/>
              <a:ea typeface="Open Sans" charset="0"/>
              <a:cs typeface="Open Sans" charset="0"/>
            </a:endParaRPr>
          </a:p>
          <a:p>
            <a:pPr algn="l">
              <a:defRPr/>
            </a:pPr>
            <a:r>
              <a:rPr lang="en-US" sz="1600" b="1" dirty="0" smtClean="0">
                <a:solidFill>
                  <a:srgbClr val="D8D9DA">
                    <a:lumMod val="10000"/>
                  </a:srgbClr>
                </a:solidFill>
                <a:latin typeface="Open Sans" charset="0"/>
                <a:ea typeface="Open Sans" charset="0"/>
                <a:cs typeface="Open Sans" charset="0"/>
              </a:rPr>
              <a:t>LS Users Groups in Washington - Seattle, Olympia, Pullman </a:t>
            </a:r>
          </a:p>
          <a:p>
            <a:pPr algn="l">
              <a:defRPr/>
            </a:pPr>
            <a:r>
              <a:rPr lang="en-US" sz="1600" dirty="0" smtClean="0">
                <a:solidFill>
                  <a:srgbClr val="33006F"/>
                </a:solidFill>
                <a:latin typeface="Open Sans" charset="0"/>
                <a:ea typeface="Open Sans" charset="0"/>
                <a:cs typeface="Open Sans" charset="0"/>
              </a:rPr>
              <a:t>25+ users groups across US, Canada, Europe, New Zealand, India</a:t>
            </a:r>
            <a:endParaRPr lang="en-US" sz="1600" dirty="0">
              <a:solidFill>
                <a:srgbClr val="33006F"/>
              </a:solidFill>
              <a:latin typeface="Open Sans" charset="0"/>
              <a:ea typeface="Open Sans" charset="0"/>
              <a:cs typeface="Open Sans" charset="0"/>
            </a:endParaRPr>
          </a:p>
        </p:txBody>
      </p:sp>
    </p:spTree>
    <p:extLst>
      <p:ext uri="{BB962C8B-B14F-4D97-AF65-F5344CB8AC3E}">
        <p14:creationId xmlns:p14="http://schemas.microsoft.com/office/powerpoint/2010/main" val="16912523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Thank you</a:t>
            </a:r>
            <a:endParaRPr lang="en-US" dirty="0"/>
          </a:p>
        </p:txBody>
      </p:sp>
      <p:sp>
        <p:nvSpPr>
          <p:cNvPr id="5" name="Text Placeholder 4"/>
          <p:cNvSpPr>
            <a:spLocks noGrp="1"/>
          </p:cNvSpPr>
          <p:nvPr>
            <p:ph type="body" sz="quarter" idx="11"/>
          </p:nvPr>
        </p:nvSpPr>
        <p:spPr>
          <a:xfrm>
            <a:off x="659305" y="2677427"/>
            <a:ext cx="8197114" cy="3117863"/>
          </a:xfrm>
        </p:spPr>
        <p:txBody>
          <a:bodyPr/>
          <a:lstStyle/>
          <a:p>
            <a:pPr marL="0" indent="0" algn="ctr">
              <a:spcBef>
                <a:spcPts val="0"/>
              </a:spcBef>
              <a:buNone/>
            </a:pPr>
            <a:r>
              <a:rPr lang="en-US" sz="2000" b="1" dirty="0" smtClean="0">
                <a:latin typeface="Open Sans" charset="0"/>
                <a:ea typeface="Open Sans" charset="0"/>
                <a:cs typeface="Open Sans" charset="0"/>
              </a:rPr>
              <a:t>Jeanne </a:t>
            </a:r>
            <a:r>
              <a:rPr lang="en-US" sz="2000" b="1" dirty="0">
                <a:latin typeface="Open Sans" charset="0"/>
                <a:ea typeface="Open Sans" charset="0"/>
                <a:cs typeface="Open Sans" charset="0"/>
              </a:rPr>
              <a:t>Semura, PhD, </a:t>
            </a:r>
            <a:r>
              <a:rPr lang="en-US" sz="2000" b="1" dirty="0" smtClean="0">
                <a:latin typeface="Open Sans" charset="0"/>
                <a:ea typeface="Open Sans" charset="0"/>
                <a:cs typeface="Open Sans" charset="0"/>
              </a:rPr>
              <a:t>Consultant</a:t>
            </a:r>
            <a:endParaRPr lang="en-US" sz="2000" b="1" dirty="0">
              <a:latin typeface="Open Sans" charset="0"/>
              <a:ea typeface="Open Sans" charset="0"/>
              <a:cs typeface="Open Sans" charset="0"/>
            </a:endParaRPr>
          </a:p>
          <a:p>
            <a:pPr marL="0" indent="0" algn="ctr">
              <a:spcBef>
                <a:spcPts val="0"/>
              </a:spcBef>
              <a:buNone/>
            </a:pPr>
            <a:endParaRPr lang="en-US" sz="2000" b="1" dirty="0"/>
          </a:p>
          <a:p>
            <a:pPr marL="0" indent="0" algn="ctr">
              <a:spcBef>
                <a:spcPts val="0"/>
              </a:spcBef>
              <a:buNone/>
            </a:pPr>
            <a:r>
              <a:rPr lang="en-US" sz="1800" dirty="0"/>
              <a:t>Organizational </a:t>
            </a:r>
            <a:r>
              <a:rPr lang="en-US" sz="1800" dirty="0" smtClean="0"/>
              <a:t>Excellence</a:t>
            </a:r>
            <a:endParaRPr lang="en-US" sz="1800" dirty="0"/>
          </a:p>
          <a:p>
            <a:pPr marL="0" indent="0" algn="ctr">
              <a:spcBef>
                <a:spcPts val="0"/>
              </a:spcBef>
              <a:buNone/>
            </a:pPr>
            <a:r>
              <a:rPr lang="en-US" sz="1800" dirty="0" smtClean="0"/>
              <a:t>Finance and Administration</a:t>
            </a:r>
            <a:endParaRPr lang="en-US" sz="1800" dirty="0"/>
          </a:p>
          <a:p>
            <a:pPr marL="0" indent="0" algn="ctr">
              <a:spcBef>
                <a:spcPts val="0"/>
              </a:spcBef>
              <a:buNone/>
            </a:pPr>
            <a:r>
              <a:rPr lang="en-US" sz="1800" dirty="0" smtClean="0"/>
              <a:t>University </a:t>
            </a:r>
            <a:r>
              <a:rPr lang="en-US" sz="1800" dirty="0"/>
              <a:t>of Washington </a:t>
            </a:r>
            <a:br>
              <a:rPr lang="en-US" sz="1800" dirty="0"/>
            </a:br>
            <a:r>
              <a:rPr lang="en-US" sz="1800" dirty="0"/>
              <a:t>Box 351248</a:t>
            </a:r>
          </a:p>
          <a:p>
            <a:pPr marL="0" indent="0" algn="ctr">
              <a:spcBef>
                <a:spcPts val="0"/>
              </a:spcBef>
              <a:buNone/>
            </a:pPr>
            <a:r>
              <a:rPr lang="en-US" sz="1800" dirty="0"/>
              <a:t>Seattle, WA 98195-1248</a:t>
            </a:r>
          </a:p>
          <a:p>
            <a:pPr marL="0" indent="0" algn="ctr">
              <a:spcBef>
                <a:spcPts val="0"/>
              </a:spcBef>
              <a:buNone/>
            </a:pPr>
            <a:endParaRPr lang="en-US" sz="1800" dirty="0"/>
          </a:p>
          <a:p>
            <a:pPr marL="0" indent="0" algn="ctr">
              <a:spcBef>
                <a:spcPts val="0"/>
              </a:spcBef>
              <a:buNone/>
            </a:pPr>
            <a:r>
              <a:rPr lang="en-US" sz="1800" dirty="0"/>
              <a:t>Email: semurj@uw.edu</a:t>
            </a:r>
          </a:p>
          <a:p>
            <a:pPr marL="0" indent="0" algn="ctr">
              <a:spcBef>
                <a:spcPts val="0"/>
              </a:spcBef>
              <a:buNone/>
            </a:pPr>
            <a:endParaRPr lang="en-US" sz="1800" dirty="0"/>
          </a:p>
          <a:p>
            <a:pPr marL="0" indent="0" algn="ctr">
              <a:spcBef>
                <a:spcPts val="0"/>
              </a:spcBef>
              <a:buNone/>
            </a:pPr>
            <a:r>
              <a:rPr lang="en-US" sz="1800" dirty="0"/>
              <a:t>Phone: 206-543-8766</a:t>
            </a:r>
          </a:p>
          <a:p>
            <a:endParaRPr lang="en-US" sz="2000" dirty="0"/>
          </a:p>
        </p:txBody>
      </p:sp>
      <p:sp>
        <p:nvSpPr>
          <p:cNvPr id="6" name="Text Placeholder 5"/>
          <p:cNvSpPr>
            <a:spLocks noGrp="1"/>
          </p:cNvSpPr>
          <p:nvPr>
            <p:ph type="body" sz="quarter" idx="12"/>
          </p:nvPr>
        </p:nvSpPr>
        <p:spPr/>
        <p:txBody>
          <a:bodyPr/>
          <a:lstStyle/>
          <a:p>
            <a:r>
              <a:rPr lang="en-US" dirty="0" smtClean="0"/>
              <a:t>I’d love your feedback on the value of this session or any questions you may have</a:t>
            </a:r>
            <a:endParaRPr lang="en-US" dirty="0"/>
          </a:p>
        </p:txBody>
      </p:sp>
    </p:spTree>
    <p:extLst>
      <p:ext uri="{BB962C8B-B14F-4D97-AF65-F5344CB8AC3E}">
        <p14:creationId xmlns:p14="http://schemas.microsoft.com/office/powerpoint/2010/main" val="10891441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Small Employer Excellence Panel</a:t>
            </a:r>
            <a:endParaRPr lang="en-US" dirty="0"/>
          </a:p>
        </p:txBody>
      </p:sp>
      <p:sp>
        <p:nvSpPr>
          <p:cNvPr id="3" name="Subtitle 2"/>
          <p:cNvSpPr>
            <a:spLocks noGrp="1"/>
          </p:cNvSpPr>
          <p:nvPr>
            <p:ph type="subTitle" idx="1"/>
          </p:nvPr>
        </p:nvSpPr>
        <p:spPr/>
        <p:txBody>
          <a:bodyPr/>
          <a:lstStyle/>
          <a:p>
            <a:r>
              <a:rPr lang="en-US" dirty="0" smtClean="0"/>
              <a:t>Washington Leadership Summit 2017</a:t>
            </a:r>
            <a:endParaRPr lang="en-US" dirty="0"/>
          </a:p>
        </p:txBody>
      </p:sp>
    </p:spTree>
    <p:extLst>
      <p:ext uri="{BB962C8B-B14F-4D97-AF65-F5344CB8AC3E}">
        <p14:creationId xmlns:p14="http://schemas.microsoft.com/office/powerpoint/2010/main" val="39167312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2402" y="1339851"/>
            <a:ext cx="1123949" cy="112394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52402" y="2604136"/>
            <a:ext cx="1123949" cy="112394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2" y="85724"/>
            <a:ext cx="1123949" cy="112394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2877" y="3880486"/>
            <a:ext cx="1123949" cy="112394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66850" y="1579346"/>
            <a:ext cx="7734300" cy="646331"/>
          </a:xfrm>
          <a:prstGeom prst="rect">
            <a:avLst/>
          </a:prstGeom>
          <a:noFill/>
        </p:spPr>
        <p:txBody>
          <a:bodyPr wrap="square" rtlCol="0">
            <a:spAutoFit/>
          </a:bodyPr>
          <a:lstStyle/>
          <a:p>
            <a:r>
              <a:rPr lang="en-US" b="1" dirty="0" smtClean="0">
                <a:latin typeface="Calibri" panose="020F0502020204030204" pitchFamily="34" charset="0"/>
                <a:cs typeface="Calibri" panose="020F0502020204030204" pitchFamily="34" charset="0"/>
              </a:rPr>
              <a:t>Rachel </a:t>
            </a:r>
            <a:r>
              <a:rPr lang="en-US" b="1" dirty="0" err="1" smtClean="0">
                <a:latin typeface="Calibri" panose="020F0502020204030204" pitchFamily="34" charset="0"/>
                <a:cs typeface="Calibri" panose="020F0502020204030204" pitchFamily="34" charset="0"/>
              </a:rPr>
              <a:t>Cougan</a:t>
            </a:r>
            <a:r>
              <a:rPr lang="en-US" b="1"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Chef Software</a:t>
            </a:r>
          </a:p>
          <a:p>
            <a:r>
              <a:rPr lang="en-US" i="1" dirty="0" smtClean="0">
                <a:latin typeface="Calibri" panose="020F0502020204030204" pitchFamily="34" charset="0"/>
                <a:cs typeface="Calibri" panose="020F0502020204030204" pitchFamily="34" charset="0"/>
              </a:rPr>
              <a:t>Director of Employee Experience</a:t>
            </a:r>
          </a:p>
        </p:txBody>
      </p:sp>
      <p:sp>
        <p:nvSpPr>
          <p:cNvPr id="11" name="TextBox 10"/>
          <p:cNvSpPr txBox="1"/>
          <p:nvPr/>
        </p:nvSpPr>
        <p:spPr>
          <a:xfrm>
            <a:off x="1485900" y="2852470"/>
            <a:ext cx="7734300" cy="646331"/>
          </a:xfrm>
          <a:prstGeom prst="rect">
            <a:avLst/>
          </a:prstGeom>
          <a:noFill/>
        </p:spPr>
        <p:txBody>
          <a:bodyPr wrap="square" rtlCol="0">
            <a:spAutoFit/>
          </a:bodyPr>
          <a:lstStyle/>
          <a:p>
            <a:r>
              <a:rPr lang="en-US" b="1" dirty="0" smtClean="0">
                <a:latin typeface="Calibri" panose="020F0502020204030204" pitchFamily="34" charset="0"/>
                <a:cs typeface="Calibri" panose="020F0502020204030204" pitchFamily="34" charset="0"/>
              </a:rPr>
              <a:t>Amy </a:t>
            </a:r>
            <a:r>
              <a:rPr lang="en-US" b="1" dirty="0" err="1" smtClean="0">
                <a:latin typeface="Calibri" panose="020F0502020204030204" pitchFamily="34" charset="0"/>
                <a:cs typeface="Calibri" panose="020F0502020204030204" pitchFamily="34" charset="0"/>
              </a:rPr>
              <a:t>Trosine</a:t>
            </a:r>
            <a:r>
              <a:rPr lang="en-US" b="1"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Career Path Services</a:t>
            </a:r>
          </a:p>
          <a:p>
            <a:r>
              <a:rPr lang="en-US" i="1" dirty="0" smtClean="0">
                <a:latin typeface="Calibri" panose="020F0502020204030204" pitchFamily="34" charset="0"/>
                <a:cs typeface="Calibri" panose="020F0502020204030204" pitchFamily="34" charset="0"/>
              </a:rPr>
              <a:t>Human Resources Manager</a:t>
            </a:r>
          </a:p>
        </p:txBody>
      </p:sp>
      <p:sp>
        <p:nvSpPr>
          <p:cNvPr id="12" name="TextBox 11"/>
          <p:cNvSpPr txBox="1"/>
          <p:nvPr/>
        </p:nvSpPr>
        <p:spPr>
          <a:xfrm>
            <a:off x="1457325" y="276910"/>
            <a:ext cx="7734300" cy="646331"/>
          </a:xfrm>
          <a:prstGeom prst="rect">
            <a:avLst/>
          </a:prstGeom>
          <a:noFill/>
        </p:spPr>
        <p:txBody>
          <a:bodyPr wrap="square" rtlCol="0">
            <a:spAutoFit/>
          </a:bodyPr>
          <a:lstStyle/>
          <a:p>
            <a:r>
              <a:rPr lang="en-US" b="1" dirty="0" smtClean="0">
                <a:latin typeface="Calibri" panose="020F0502020204030204" pitchFamily="34" charset="0"/>
                <a:cs typeface="Calibri" panose="020F0502020204030204" pitchFamily="34" charset="0"/>
              </a:rPr>
              <a:t>Daphne Williams, </a:t>
            </a:r>
            <a:r>
              <a:rPr lang="en-US" dirty="0" smtClean="0">
                <a:latin typeface="Calibri" panose="020F0502020204030204" pitchFamily="34" charset="0"/>
                <a:cs typeface="Calibri" panose="020F0502020204030204" pitchFamily="34" charset="0"/>
              </a:rPr>
              <a:t>Empire Health Foundation</a:t>
            </a:r>
          </a:p>
          <a:p>
            <a:r>
              <a:rPr lang="en-US" i="1" dirty="0" smtClean="0">
                <a:latin typeface="Calibri" panose="020F0502020204030204" pitchFamily="34" charset="0"/>
                <a:cs typeface="Calibri" panose="020F0502020204030204" pitchFamily="34" charset="0"/>
              </a:rPr>
              <a:t>Director of Human Resources</a:t>
            </a:r>
          </a:p>
        </p:txBody>
      </p:sp>
      <p:sp>
        <p:nvSpPr>
          <p:cNvPr id="13" name="TextBox 12"/>
          <p:cNvSpPr txBox="1"/>
          <p:nvPr/>
        </p:nvSpPr>
        <p:spPr>
          <a:xfrm>
            <a:off x="1495425" y="4147870"/>
            <a:ext cx="7734300" cy="646331"/>
          </a:xfrm>
          <a:prstGeom prst="rect">
            <a:avLst/>
          </a:prstGeom>
          <a:noFill/>
        </p:spPr>
        <p:txBody>
          <a:bodyPr wrap="square" rtlCol="0">
            <a:spAutoFit/>
          </a:bodyPr>
          <a:lstStyle/>
          <a:p>
            <a:r>
              <a:rPr lang="en-US" b="1" dirty="0" smtClean="0">
                <a:latin typeface="Calibri" panose="020F0502020204030204" pitchFamily="34" charset="0"/>
                <a:cs typeface="Calibri" panose="020F0502020204030204" pitchFamily="34" charset="0"/>
              </a:rPr>
              <a:t>Susan Stephens, </a:t>
            </a:r>
            <a:r>
              <a:rPr lang="en-US" dirty="0" smtClean="0">
                <a:latin typeface="Calibri" panose="020F0502020204030204" pitchFamily="34" charset="0"/>
                <a:cs typeface="Calibri" panose="020F0502020204030204" pitchFamily="34" charset="0"/>
              </a:rPr>
              <a:t>Sleeping Lady Mountain Resort</a:t>
            </a:r>
          </a:p>
          <a:p>
            <a:r>
              <a:rPr lang="en-US" i="1" dirty="0" smtClean="0">
                <a:latin typeface="Calibri" panose="020F0502020204030204" pitchFamily="34" charset="0"/>
                <a:cs typeface="Calibri" panose="020F0502020204030204" pitchFamily="34" charset="0"/>
              </a:rPr>
              <a:t>Human Resources &amp; Safety Coordinator</a:t>
            </a:r>
          </a:p>
        </p:txBody>
      </p:sp>
    </p:spTree>
    <p:extLst>
      <p:ext uri="{BB962C8B-B14F-4D97-AF65-F5344CB8AC3E}">
        <p14:creationId xmlns:p14="http://schemas.microsoft.com/office/powerpoint/2010/main" val="3685052058"/>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rganizational Excellence Template">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2" id="{65B524B1-D62D-114E-A7E5-AC4B32307A74}" vid="{E06F720C-D6BB-9149-95C8-AD1D99186BEE}"/>
    </a:ext>
  </a:extLst>
</a:theme>
</file>

<file path=ppt/theme/theme5.xml><?xml version="1.0" encoding="utf-8"?>
<a:theme xmlns:a="http://schemas.openxmlformats.org/drawingml/2006/main" name="TAP Template">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2" id="{65B524B1-D62D-114E-A7E5-AC4B32307A74}" vid="{195BFD04-64AD-1840-960E-64C4FB30634C}"/>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1_Starbucks Partner 2016">
  <a:themeElements>
    <a:clrScheme name="Starbucks_Partner_Template_2016">
      <a:dk1>
        <a:srgbClr val="3D3935"/>
      </a:dk1>
      <a:lt1>
        <a:srgbClr val="F7F7F7"/>
      </a:lt1>
      <a:dk2>
        <a:srgbClr val="006341"/>
      </a:dk2>
      <a:lt2>
        <a:srgbClr val="DDDDDD"/>
      </a:lt2>
      <a:accent1>
        <a:srgbClr val="767676"/>
      </a:accent1>
      <a:accent2>
        <a:srgbClr val="BCB0A3"/>
      </a:accent2>
      <a:accent3>
        <a:srgbClr val="BF7951"/>
      </a:accent3>
      <a:accent4>
        <a:srgbClr val="8496A9"/>
      </a:accent4>
      <a:accent5>
        <a:srgbClr val="A8574A"/>
      </a:accent5>
      <a:accent6>
        <a:srgbClr val="B79863"/>
      </a:accent6>
      <a:hlink>
        <a:srgbClr val="00943B"/>
      </a:hlink>
      <a:folHlink>
        <a:srgbClr val="3D3935"/>
      </a:folHlink>
    </a:clrScheme>
    <a:fontScheme name="Starbucks_Partner_Template_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1"/>
          </a:solidFill>
        </a:ln>
      </a:spPr>
      <a:bodyPr rtlCol="0" anchor="ctr"/>
      <a:lstStyle>
        <a:defPPr algn="ctr">
          <a:defRPr sz="1200" smtClean="0">
            <a:solidFill>
              <a:schemeClr val="bg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3D393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sz="100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3247</Words>
  <Application>Microsoft Office PowerPoint</Application>
  <PresentationFormat>On-screen Show (4:3)</PresentationFormat>
  <Paragraphs>761</Paragraphs>
  <Slides>101</Slides>
  <Notes>40</Notes>
  <HiddenSlides>0</HiddenSlides>
  <MMClips>0</MMClips>
  <ScaleCrop>false</ScaleCrop>
  <HeadingPairs>
    <vt:vector size="4" baseType="variant">
      <vt:variant>
        <vt:lpstr>Theme</vt:lpstr>
      </vt:variant>
      <vt:variant>
        <vt:i4>9</vt:i4>
      </vt:variant>
      <vt:variant>
        <vt:lpstr>Slide Titles</vt:lpstr>
      </vt:variant>
      <vt:variant>
        <vt:i4>101</vt:i4>
      </vt:variant>
    </vt:vector>
  </HeadingPairs>
  <TitlesOfParts>
    <vt:vector size="110" baseType="lpstr">
      <vt:lpstr>Office Theme</vt:lpstr>
      <vt:lpstr>7_Custom Design</vt:lpstr>
      <vt:lpstr>8_Custom Design</vt:lpstr>
      <vt:lpstr>Organizational Excellence Template</vt:lpstr>
      <vt:lpstr>TAP Template</vt:lpstr>
      <vt:lpstr>1_Office Theme</vt:lpstr>
      <vt:lpstr>2_Office Theme</vt:lpstr>
      <vt:lpstr>Angles</vt:lpstr>
      <vt:lpstr>1_Starbucks Partner 2016</vt:lpstr>
      <vt:lpstr>2017 Washington Leadership Summit</vt:lpstr>
      <vt:lpstr>Thank you to our sponsors</vt:lpstr>
      <vt:lpstr>PowerPoint Presentation</vt:lpstr>
      <vt:lpstr>It’s About Getting Better, Not Just Bigger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More than 70 years of            changing lives </vt:lpstr>
      <vt:lpstr>Kadlec History </vt:lpstr>
      <vt:lpstr>What Sets Kadlec Apart In Our Market?</vt:lpstr>
      <vt:lpstr>Kadlec Service Area </vt:lpstr>
      <vt:lpstr>Providence Health &amp; Services </vt:lpstr>
      <vt:lpstr>Kadlec Clinic </vt:lpstr>
      <vt:lpstr>Specialty Physician Office Building</vt:lpstr>
      <vt:lpstr>Kadlec Construction </vt:lpstr>
      <vt:lpstr>Kadlec Construction  </vt:lpstr>
      <vt:lpstr>Kadlec Construction </vt:lpstr>
      <vt:lpstr>Investments in Education</vt:lpstr>
      <vt:lpstr>Columbia Basin College</vt:lpstr>
      <vt:lpstr>Family Medicine Residency</vt:lpstr>
      <vt:lpstr>What really sets Kadlec apart?</vt:lpstr>
      <vt:lpstr>Thank you!</vt:lpstr>
      <vt:lpstr>PowerPoint Presentation</vt:lpstr>
      <vt:lpstr>JOHARI’S WINDOW</vt:lpstr>
      <vt:lpstr>THE MORALE MANDATE</vt:lpstr>
      <vt:lpstr>PowerPoint Presentation</vt:lpstr>
      <vt:lpstr>PowerPoint Presentation</vt:lpstr>
      <vt:lpstr>PowerPoint Presentation</vt:lpstr>
      <vt:lpstr>THE WORK Four ways "the work" impacts morale</vt:lpstr>
      <vt:lpstr>PowerPoint Presentation</vt:lpstr>
      <vt:lpstr>THE PETER PRINCIPLE</vt:lpstr>
      <vt:lpstr>THREE TYPES OF COMPETENCIES</vt:lpstr>
      <vt:lpstr>ADAPTIVE SKILLS: THE 50/50 PROPOSITION</vt:lpstr>
      <vt:lpstr>BEHAVIORAL BASED ADAPTIVE SKILLS: The 4 Stages of Development</vt:lpstr>
      <vt:lpstr>Great Listening Skills (In 6 Component Parts)</vt:lpstr>
      <vt:lpstr>BEHAVIORAL BASED ADAPTIVE SKILLS:  The 4 Stages of Development</vt:lpstr>
      <vt:lpstr> UNDERSTANDING &amp; MANAGING THE POWER DIFFERENTIAL  The "power differential" has 3 distinct ingredients:</vt:lpstr>
      <vt:lpstr>UNDERSTANDING &amp; MANAGING THE POWER DIFFERENTIAL The "power differential" has 3 distinct ingredients:</vt:lpstr>
      <vt:lpstr>PowerPoint Presentation</vt:lpstr>
      <vt:lpstr>PowerPoint Presentation</vt:lpstr>
      <vt:lpstr>PowerPoint Presentation</vt:lpstr>
      <vt:lpstr>THE 3 WAYS FAMILIES  (AND ORGANIZATIONS) CHANGE THEIR CULTURE </vt:lpstr>
      <vt:lpstr>PowerPoint Presentation</vt:lpstr>
      <vt:lpstr>THE TOP 15 MANAGEMENT SKILLS (FOR BUILDING EFFECTIVE ORGANIZATIONS)</vt:lpstr>
      <vt:lpstr>THE TOP 15 MANAGEMENT SKILLS (FOR BUILDING EFFECTIVE ORGANIZATIONS)</vt:lpstr>
      <vt:lpstr>THE TOP 15 MANAGEMENT SKILLS (FOR BUILDING EFFECTIVE ORGANIZATIONS)</vt:lpstr>
      <vt:lpstr>THE TOP 15 MANAGEMENT SKILLS (FOR BUILDING EFFECTIVE ORGANIZATIONS)</vt:lpstr>
      <vt:lpstr>THE TOP 15 MANAGEMENT SKILLS (FOR BUILDING EFFECTIVE ORGANIZATIONS)</vt:lpstr>
      <vt:lpstr>THE TOP 15 MANAGEMENT SKILLS (FOR BUILDING EFFECTIVE ORGANIZATIONS)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1-2-4-All Engage everyone simultaneously in generating ideas, questions, or suggestions</vt:lpstr>
      <vt:lpstr>PowerPoint Presentation</vt:lpstr>
      <vt:lpstr>Sequence of Steps &amp; Timing</vt:lpstr>
      <vt:lpstr>Example Invitations &amp; Uses</vt:lpstr>
      <vt:lpstr>TRIZ Stop counter-productive behaviors to make space for innovation</vt:lpstr>
      <vt:lpstr>What is a worst result of your goal to attract talent?    Consult with someone near you.</vt:lpstr>
      <vt:lpstr>What is everything you could do to guarantee that worst result?   Make a list…</vt:lpstr>
      <vt:lpstr>Is there anything on your list that resembles a current behavior or practice?   Be unforgiving... </vt:lpstr>
      <vt:lpstr>How are you going to STOP IT ?   </vt:lpstr>
      <vt:lpstr> What’s your first move to shifting this counter-productive pattern?</vt:lpstr>
      <vt:lpstr>What triggers these behaviors? </vt:lpstr>
      <vt:lpstr>How do you know you are about to fall back into those behaviors? </vt:lpstr>
      <vt:lpstr>What do you need from others to help you STOP IT ?</vt:lpstr>
      <vt:lpstr>TRIZ: Schedule of Steps &amp; Sequence</vt:lpstr>
      <vt:lpstr>PowerPoint Presentation</vt:lpstr>
      <vt:lpstr>25/10 Crowdsourcing Rapidly generate and sift a group’s most powerful actionable ideas </vt:lpstr>
      <vt:lpstr>PowerPoint Presentation</vt:lpstr>
      <vt:lpstr>What³  Debrief Together, look back on progress and decide what adjustments are needed *  </vt:lpstr>
      <vt:lpstr>PowerPoint Presentation</vt:lpstr>
      <vt:lpstr>PowerPoint Presentation</vt:lpstr>
      <vt:lpstr>PowerPoint Presentation</vt:lpstr>
      <vt:lpstr>PowerPoint Presentation</vt:lpstr>
      <vt:lpstr>PowerPoint Presentation</vt:lpstr>
      <vt:lpstr>Made available through a Creative Commons Non-Commercial, Attribution, Share-and-Share Alike License</vt:lpstr>
      <vt:lpstr>PowerPoint Presentation</vt:lpstr>
      <vt:lpstr>PowerPoint Presentation</vt:lpstr>
      <vt:lpstr>Small Employer Excellence Panel</vt:lpstr>
      <vt:lpstr>PowerPoint Presentation</vt:lpstr>
      <vt:lpstr>Onboarding into a Culture of Excellence      Sarah McLamb Starbucks Coffee Company Onboarding &amp; Immersion</vt:lpstr>
      <vt:lpstr>Starbucks – Our Mission and Values</vt:lpstr>
    </vt:vector>
  </TitlesOfParts>
  <Company>CCPUD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Jeremy</dc:creator>
  <cp:lastModifiedBy>jeremy jordan</cp:lastModifiedBy>
  <cp:revision>9</cp:revision>
  <dcterms:created xsi:type="dcterms:W3CDTF">2017-06-07T13:32:21Z</dcterms:created>
  <dcterms:modified xsi:type="dcterms:W3CDTF">2017-06-07T15:04:19Z</dcterms:modified>
</cp:coreProperties>
</file>